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Montserrat" panose="00000500000000000000" pitchFamily="50" charset="0"/>
      <p:regular r:id="rId22"/>
      <p:bold r:id="rId23"/>
      <p:italic r:id="rId24"/>
      <p:boldItalic r:id="rId25"/>
    </p:embeddedFont>
    <p:embeddedFont>
      <p:font typeface="Poppins" panose="020B0604020202020204" charset="0"/>
      <p:regular r:id="rId26"/>
      <p:bold r:id="rId27"/>
      <p:italic r:id="rId28"/>
      <p:boldItalic r:id="rId29"/>
    </p:embeddedFont>
    <p:embeddedFont>
      <p:font typeface="Poppins Bold" panose="020B0604020202020204" charset="0"/>
      <p:regular r:id="rId30"/>
      <p:bold r:id="rId31"/>
    </p:embeddedFont>
    <p:embeddedFont>
      <p:font typeface="Poppins Light" panose="020B0604020202020204" charset="0"/>
      <p:regular r:id="rId32"/>
      <p:italic r:id="rId33"/>
    </p:embeddedFont>
    <p:embeddedFont>
      <p:font typeface="Roboto" panose="020B0604020202020204" charset="0"/>
      <p:regular r:id="rId34"/>
      <p:bold r:id="rId35"/>
      <p:italic r:id="rId36"/>
      <p:boldItalic r:id="rId37"/>
    </p:embeddedFont>
    <p:embeddedFont>
      <p:font typeface="Roboto Bold" panose="020B0604020202020204" charset="0"/>
      <p:regular r:id="rId38"/>
      <p:bold r:id="rId39"/>
    </p:embeddedFont>
    <p:embeddedFont>
      <p:font typeface="Roboto Italics"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3135C-B0F5-809E-C54E-227BE985BAE2}" v="8" dt="2022-11-20T12:31:06.483"/>
    <p1510:client id="{E548A4B9-8D49-AFF7-46C1-0808B1628B8B}" v="87" dt="2022-11-20T12:05:33.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0" Type="http://schemas.openxmlformats.org/officeDocument/2006/relationships/font" Target="fonts/font3.fntdata"/><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rYIuZdZoTAA?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calendly.com/skale-/skale-enteprise-expe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A9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53" b="648"/>
          <a:stretch>
            <a:fillRect/>
          </a:stretch>
        </p:blipFill>
        <p:spPr>
          <a:xfrm>
            <a:off x="1028700" y="1013773"/>
            <a:ext cx="1885892" cy="643502"/>
          </a:xfrm>
          <a:prstGeom prst="rect">
            <a:avLst/>
          </a:prstGeom>
        </p:spPr>
      </p:pic>
      <p:pic>
        <p:nvPicPr>
          <p:cNvPr id="3" name="Picture 3"/>
          <p:cNvPicPr>
            <a:picLocks noChangeAspect="1"/>
          </p:cNvPicPr>
          <p:nvPr/>
        </p:nvPicPr>
        <p:blipFill>
          <a:blip r:embed="rId3"/>
          <a:srcRect r="262" b="153"/>
          <a:stretch>
            <a:fillRect/>
          </a:stretch>
        </p:blipFill>
        <p:spPr>
          <a:xfrm>
            <a:off x="8659666" y="0"/>
            <a:ext cx="9338231" cy="14024099"/>
          </a:xfrm>
          <a:prstGeom prst="rect">
            <a:avLst/>
          </a:prstGeom>
        </p:spPr>
      </p:pic>
      <p:sp>
        <p:nvSpPr>
          <p:cNvPr id="4" name="TextBox 4"/>
          <p:cNvSpPr txBox="1"/>
          <p:nvPr/>
        </p:nvSpPr>
        <p:spPr>
          <a:xfrm>
            <a:off x="1532237" y="2450463"/>
            <a:ext cx="9282708" cy="4559301"/>
          </a:xfrm>
          <a:prstGeom prst="rect">
            <a:avLst/>
          </a:prstGeom>
        </p:spPr>
        <p:txBody>
          <a:bodyPr lIns="0" tIns="0" rIns="0" bIns="0" rtlCol="0" anchor="t">
            <a:spAutoFit/>
          </a:bodyPr>
          <a:lstStyle/>
          <a:p>
            <a:pPr>
              <a:lnSpc>
                <a:spcPts val="11500"/>
              </a:lnSpc>
            </a:pPr>
            <a:r>
              <a:rPr lang="en-US" sz="11500" spc="-230">
                <a:solidFill>
                  <a:srgbClr val="FFFFFF"/>
                </a:solidFill>
                <a:latin typeface="Poppins Bold"/>
              </a:rPr>
              <a:t>Digital</a:t>
            </a:r>
          </a:p>
          <a:p>
            <a:pPr>
              <a:lnSpc>
                <a:spcPts val="11500"/>
              </a:lnSpc>
            </a:pPr>
            <a:r>
              <a:rPr lang="en-US" sz="11500" spc="-230">
                <a:solidFill>
                  <a:srgbClr val="FFFFFF"/>
                </a:solidFill>
                <a:latin typeface="Poppins Bold"/>
              </a:rPr>
              <a:t>Scratch</a:t>
            </a:r>
          </a:p>
          <a:p>
            <a:pPr algn="l">
              <a:lnSpc>
                <a:spcPts val="11500"/>
              </a:lnSpc>
            </a:pPr>
            <a:r>
              <a:rPr lang="en-US" sz="11500" spc="-230">
                <a:solidFill>
                  <a:srgbClr val="FFFFFF"/>
                </a:solidFill>
                <a:latin typeface="Poppins Bold"/>
              </a:rPr>
              <a:t>Card</a:t>
            </a:r>
          </a:p>
        </p:txBody>
      </p:sp>
      <p:grpSp>
        <p:nvGrpSpPr>
          <p:cNvPr id="5" name="Group 5"/>
          <p:cNvGrpSpPr/>
          <p:nvPr/>
        </p:nvGrpSpPr>
        <p:grpSpPr>
          <a:xfrm>
            <a:off x="1441801" y="6018271"/>
            <a:ext cx="5325762" cy="2791165"/>
            <a:chOff x="-29113" y="-319179"/>
            <a:chExt cx="1714454" cy="898525"/>
          </a:xfrm>
        </p:grpSpPr>
        <p:sp>
          <p:nvSpPr>
            <p:cNvPr id="6" name="Freeform 6"/>
            <p:cNvSpPr/>
            <p:nvPr/>
          </p:nvSpPr>
          <p:spPr>
            <a:xfrm>
              <a:off x="0" y="0"/>
              <a:ext cx="1656229" cy="260166"/>
            </a:xfrm>
            <a:custGeom>
              <a:avLst/>
              <a:gdLst/>
              <a:ahLst/>
              <a:cxnLst/>
              <a:rect l="l" t="t" r="r" b="b"/>
              <a:pathLst>
                <a:path w="1656229" h="260166">
                  <a:moveTo>
                    <a:pt x="130083" y="0"/>
                  </a:moveTo>
                  <a:lnTo>
                    <a:pt x="1526146" y="0"/>
                  </a:lnTo>
                  <a:cubicBezTo>
                    <a:pt x="1560647" y="0"/>
                    <a:pt x="1593734" y="13705"/>
                    <a:pt x="1618129" y="38100"/>
                  </a:cubicBezTo>
                  <a:cubicBezTo>
                    <a:pt x="1642524" y="62496"/>
                    <a:pt x="1656229" y="95583"/>
                    <a:pt x="1656229" y="130083"/>
                  </a:cubicBezTo>
                  <a:lnTo>
                    <a:pt x="1656229" y="130083"/>
                  </a:lnTo>
                  <a:cubicBezTo>
                    <a:pt x="1656229" y="164583"/>
                    <a:pt x="1642524" y="197670"/>
                    <a:pt x="1618129" y="222065"/>
                  </a:cubicBezTo>
                  <a:cubicBezTo>
                    <a:pt x="1593734" y="246461"/>
                    <a:pt x="1560647" y="260166"/>
                    <a:pt x="1526146" y="260166"/>
                  </a:cubicBezTo>
                  <a:lnTo>
                    <a:pt x="130083" y="260166"/>
                  </a:lnTo>
                  <a:cubicBezTo>
                    <a:pt x="95583" y="260166"/>
                    <a:pt x="62496" y="246461"/>
                    <a:pt x="38100" y="222065"/>
                  </a:cubicBezTo>
                  <a:cubicBezTo>
                    <a:pt x="13705" y="197670"/>
                    <a:pt x="0" y="164583"/>
                    <a:pt x="0" y="130083"/>
                  </a:cubicBezTo>
                  <a:lnTo>
                    <a:pt x="0" y="130083"/>
                  </a:lnTo>
                  <a:cubicBezTo>
                    <a:pt x="0" y="95583"/>
                    <a:pt x="13705" y="62496"/>
                    <a:pt x="38100" y="38100"/>
                  </a:cubicBezTo>
                  <a:cubicBezTo>
                    <a:pt x="62496" y="13705"/>
                    <a:pt x="95583" y="0"/>
                    <a:pt x="130083" y="0"/>
                  </a:cubicBezTo>
                  <a:close/>
                </a:path>
              </a:pathLst>
            </a:custGeom>
            <a:solidFill>
              <a:srgbClr val="FFFFFF"/>
            </a:solidFill>
          </p:spPr>
        </p:sp>
        <p:sp>
          <p:nvSpPr>
            <p:cNvPr id="7" name="TextBox 7"/>
            <p:cNvSpPr txBox="1"/>
            <p:nvPr/>
          </p:nvSpPr>
          <p:spPr>
            <a:xfrm>
              <a:off x="-29113" y="-319179"/>
              <a:ext cx="1714454" cy="898525"/>
            </a:xfrm>
            <a:prstGeom prst="rect">
              <a:avLst/>
            </a:prstGeom>
          </p:spPr>
          <p:txBody>
            <a:bodyPr lIns="50800" tIns="50800" rIns="50800" bIns="50800" rtlCol="0" anchor="ctr"/>
            <a:lstStyle/>
            <a:p>
              <a:pPr algn="ctr">
                <a:lnSpc>
                  <a:spcPts val="3919"/>
                </a:lnSpc>
              </a:pPr>
              <a:r>
                <a:rPr lang="en-US" sz="2799" spc="111" dirty="0">
                  <a:solidFill>
                    <a:srgbClr val="000000"/>
                  </a:solidFill>
                  <a:latin typeface="Poppins Bold"/>
                </a:rPr>
                <a:t>INTRODUCTION GUIDE</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A9B4"/>
        </a:solidFill>
        <a:effectLst/>
      </p:bgPr>
    </p:bg>
    <p:spTree>
      <p:nvGrpSpPr>
        <p:cNvPr id="1" name=""/>
        <p:cNvGrpSpPr/>
        <p:nvPr/>
      </p:nvGrpSpPr>
      <p:grpSpPr>
        <a:xfrm>
          <a:off x="0" y="0"/>
          <a:ext cx="0" cy="0"/>
          <a:chOff x="0" y="0"/>
          <a:chExt cx="0" cy="0"/>
        </a:xfrm>
      </p:grpSpPr>
      <p:sp>
        <p:nvSpPr>
          <p:cNvPr id="3" name="TextBox 3"/>
          <p:cNvSpPr txBox="1"/>
          <p:nvPr/>
        </p:nvSpPr>
        <p:spPr>
          <a:xfrm>
            <a:off x="3355066" y="495300"/>
            <a:ext cx="11150955" cy="605422"/>
          </a:xfrm>
          <a:prstGeom prst="rect">
            <a:avLst/>
          </a:prstGeom>
        </p:spPr>
        <p:txBody>
          <a:bodyPr wrap="square" lIns="0" tIns="0" rIns="0" bIns="0" rtlCol="0" anchor="t">
            <a:spAutoFit/>
          </a:bodyPr>
          <a:lstStyle/>
          <a:p>
            <a:pPr algn="ctr">
              <a:lnSpc>
                <a:spcPts val="5040"/>
              </a:lnSpc>
            </a:pPr>
            <a:r>
              <a:rPr lang="en-US" sz="3600" spc="144" dirty="0">
                <a:solidFill>
                  <a:srgbClr val="FFFFFF"/>
                </a:solidFill>
                <a:latin typeface="Poppins Bold"/>
              </a:rPr>
              <a:t>HOW TO CREATE A DIGITAL SCRATCH CARD​</a:t>
            </a:r>
          </a:p>
        </p:txBody>
      </p:sp>
      <p:sp>
        <p:nvSpPr>
          <p:cNvPr id="4" name="TextBox 4"/>
          <p:cNvSpPr txBox="1"/>
          <p:nvPr/>
        </p:nvSpPr>
        <p:spPr>
          <a:xfrm>
            <a:off x="17612890" y="9166814"/>
            <a:ext cx="280555" cy="793751"/>
          </a:xfrm>
          <a:prstGeom prst="rect">
            <a:avLst/>
          </a:prstGeom>
        </p:spPr>
        <p:txBody>
          <a:bodyPr lIns="0" tIns="0" rIns="0" bIns="0" rtlCol="0" anchor="t">
            <a:spAutoFit/>
          </a:bodyPr>
          <a:lstStyle/>
          <a:p>
            <a:pPr>
              <a:lnSpc>
                <a:spcPts val="6649"/>
              </a:lnSpc>
            </a:pPr>
            <a:r>
              <a:rPr lang="en-US" sz="3499">
                <a:solidFill>
                  <a:srgbClr val="FFFFFF"/>
                </a:solidFill>
                <a:latin typeface="Poppins"/>
              </a:rPr>
              <a:t>8</a:t>
            </a:r>
          </a:p>
        </p:txBody>
      </p:sp>
      <p:pic>
        <p:nvPicPr>
          <p:cNvPr id="5" name="Online Media 7" title="How to create a Digital Scratch Card using SKALE">
            <a:hlinkClick r:id="" action="ppaction://media"/>
            <a:extLst>
              <a:ext uri="{FF2B5EF4-FFF2-40B4-BE49-F238E27FC236}">
                <a16:creationId xmlns:a16="http://schemas.microsoft.com/office/drawing/2014/main" id="{ED603C5C-BBE8-0476-FF28-E6AFBA760846}"/>
              </a:ext>
            </a:extLst>
          </p:cNvPr>
          <p:cNvPicPr>
            <a:picLocks noRot="1" noChangeAspect="1"/>
          </p:cNvPicPr>
          <p:nvPr>
            <a:videoFile r:link="rId1"/>
          </p:nvPr>
        </p:nvPicPr>
        <p:blipFill>
          <a:blip r:embed="rId3"/>
          <a:stretch>
            <a:fillRect/>
          </a:stretch>
        </p:blipFill>
        <p:spPr>
          <a:xfrm>
            <a:off x="3355066" y="1405548"/>
            <a:ext cx="11577866" cy="83861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62088" y="-364715"/>
            <a:ext cx="7563823" cy="2791169"/>
            <a:chOff x="0" y="-324116"/>
            <a:chExt cx="2434925" cy="898525"/>
          </a:xfrm>
        </p:grpSpPr>
        <p:sp>
          <p:nvSpPr>
            <p:cNvPr id="3" name="Freeform 3"/>
            <p:cNvSpPr/>
            <p:nvPr/>
          </p:nvSpPr>
          <p:spPr>
            <a:xfrm>
              <a:off x="0" y="0"/>
              <a:ext cx="2434925" cy="248897"/>
            </a:xfrm>
            <a:custGeom>
              <a:avLst/>
              <a:gdLst/>
              <a:ahLst/>
              <a:cxnLst/>
              <a:rect l="l" t="t" r="r" b="b"/>
              <a:pathLst>
                <a:path w="2434925" h="248897">
                  <a:moveTo>
                    <a:pt x="96213" y="0"/>
                  </a:moveTo>
                  <a:lnTo>
                    <a:pt x="2338712" y="0"/>
                  </a:lnTo>
                  <a:cubicBezTo>
                    <a:pt x="2391849" y="0"/>
                    <a:pt x="2434925" y="43076"/>
                    <a:pt x="2434925" y="96213"/>
                  </a:cubicBezTo>
                  <a:lnTo>
                    <a:pt x="2434925" y="152684"/>
                  </a:lnTo>
                  <a:cubicBezTo>
                    <a:pt x="2434925" y="205821"/>
                    <a:pt x="2391849" y="248897"/>
                    <a:pt x="2338712" y="248897"/>
                  </a:cubicBezTo>
                  <a:lnTo>
                    <a:pt x="96213" y="248897"/>
                  </a:lnTo>
                  <a:cubicBezTo>
                    <a:pt x="70696" y="248897"/>
                    <a:pt x="46224" y="238760"/>
                    <a:pt x="28180" y="220717"/>
                  </a:cubicBezTo>
                  <a:cubicBezTo>
                    <a:pt x="10137" y="202673"/>
                    <a:pt x="0" y="178201"/>
                    <a:pt x="0" y="152684"/>
                  </a:cubicBezTo>
                  <a:lnTo>
                    <a:pt x="0" y="96213"/>
                  </a:lnTo>
                  <a:cubicBezTo>
                    <a:pt x="0" y="70696"/>
                    <a:pt x="10137" y="46224"/>
                    <a:pt x="28180" y="28180"/>
                  </a:cubicBezTo>
                  <a:cubicBezTo>
                    <a:pt x="46224" y="10137"/>
                    <a:pt x="70696" y="0"/>
                    <a:pt x="96213" y="0"/>
                  </a:cubicBezTo>
                  <a:close/>
                </a:path>
              </a:pathLst>
            </a:custGeom>
            <a:solidFill>
              <a:srgbClr val="FF4D67"/>
            </a:solidFill>
          </p:spPr>
        </p:sp>
        <p:sp>
          <p:nvSpPr>
            <p:cNvPr id="4" name="TextBox 4"/>
            <p:cNvSpPr txBox="1"/>
            <p:nvPr/>
          </p:nvSpPr>
          <p:spPr>
            <a:xfrm>
              <a:off x="0" y="-324116"/>
              <a:ext cx="2434896" cy="898525"/>
            </a:xfrm>
            <a:prstGeom prst="rect">
              <a:avLst/>
            </a:prstGeom>
          </p:spPr>
          <p:txBody>
            <a:bodyPr lIns="50800" tIns="50800" rIns="50800" bIns="50800" rtlCol="0" anchor="ctr"/>
            <a:lstStyle/>
            <a:p>
              <a:pPr algn="ctr">
                <a:lnSpc>
                  <a:spcPts val="3919"/>
                </a:lnSpc>
              </a:pPr>
              <a:r>
                <a:rPr lang="en-US" sz="2799" spc="111">
                  <a:solidFill>
                    <a:srgbClr val="FFFFFF"/>
                  </a:solidFill>
                  <a:latin typeface="Poppins Bold"/>
                </a:rPr>
                <a:t>DIGITAL SCRATCH CARD FAQS</a:t>
              </a:r>
            </a:p>
          </p:txBody>
        </p:sp>
      </p:grpSp>
      <p:sp>
        <p:nvSpPr>
          <p:cNvPr id="5" name="TextBox 5"/>
          <p:cNvSpPr txBox="1"/>
          <p:nvPr/>
        </p:nvSpPr>
        <p:spPr>
          <a:xfrm>
            <a:off x="17612890" y="9166814"/>
            <a:ext cx="280013"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9</a:t>
            </a:r>
          </a:p>
        </p:txBody>
      </p:sp>
      <p:graphicFrame>
        <p:nvGraphicFramePr>
          <p:cNvPr id="6" name="Table 6"/>
          <p:cNvGraphicFramePr>
            <a:graphicFrameLocks noGrp="1"/>
          </p:cNvGraphicFramePr>
          <p:nvPr>
            <p:extLst>
              <p:ext uri="{D42A27DB-BD31-4B8C-83A1-F6EECF244321}">
                <p14:modId xmlns:p14="http://schemas.microsoft.com/office/powerpoint/2010/main" val="2315460397"/>
              </p:ext>
            </p:extLst>
          </p:nvPr>
        </p:nvGraphicFramePr>
        <p:xfrm>
          <a:off x="1028700" y="1624431"/>
          <a:ext cx="16235363" cy="7781506"/>
        </p:xfrm>
        <a:graphic>
          <a:graphicData uri="http://schemas.openxmlformats.org/drawingml/2006/table">
            <a:tbl>
              <a:tblPr/>
              <a:tblGrid>
                <a:gridCol w="6436676">
                  <a:extLst>
                    <a:ext uri="{9D8B030D-6E8A-4147-A177-3AD203B41FA5}">
                      <a16:colId xmlns:a16="http://schemas.microsoft.com/office/drawing/2014/main" val="20000"/>
                    </a:ext>
                  </a:extLst>
                </a:gridCol>
                <a:gridCol w="9798687">
                  <a:extLst>
                    <a:ext uri="{9D8B030D-6E8A-4147-A177-3AD203B41FA5}">
                      <a16:colId xmlns:a16="http://schemas.microsoft.com/office/drawing/2014/main" val="20001"/>
                    </a:ext>
                  </a:extLst>
                </a:gridCol>
              </a:tblGrid>
              <a:tr h="1856063">
                <a:tc>
                  <a:txBody>
                    <a:bodyPr/>
                    <a:lstStyle/>
                    <a:p>
                      <a:pPr algn="l">
                        <a:defRPr/>
                      </a:pPr>
                      <a:r>
                        <a:rPr lang="en-US" sz="2000" dirty="0">
                          <a:solidFill>
                            <a:srgbClr val="000000"/>
                          </a:solidFill>
                          <a:latin typeface="Roboto"/>
                        </a:rPr>
                        <a:t>Can I award items rather than points?</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r>
                        <a:rPr lang="en-US" sz="2000" dirty="0">
                          <a:latin typeface="Roboto"/>
                        </a:rPr>
                        <a:t>No. You can only reward points in the Digital Scratch Card game. </a:t>
                      </a:r>
                    </a:p>
                    <a:p>
                      <a:endParaRPr lang="en-US" sz="2000" dirty="0">
                        <a:latin typeface="Roboto"/>
                      </a:endParaRPr>
                    </a:p>
                    <a:p>
                      <a:r>
                        <a:rPr lang="en-US" sz="2000" dirty="0">
                          <a:solidFill>
                            <a:srgbClr val="000000"/>
                          </a:solidFill>
                          <a:latin typeface="Roboto"/>
                        </a:rPr>
                        <a:t>However, you can include an image of the reward in the winning message so the user knows what item he or she can redeem with the points won.</a:t>
                      </a: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3100">
                <a:tc>
                  <a:txBody>
                    <a:bodyPr/>
                    <a:lstStyle/>
                    <a:p>
                      <a:pPr algn="l">
                        <a:defRPr/>
                      </a:pPr>
                      <a:r>
                        <a:rPr lang="en-US" sz="2000" dirty="0">
                          <a:solidFill>
                            <a:srgbClr val="000000"/>
                          </a:solidFill>
                          <a:latin typeface="Roboto"/>
                        </a:rPr>
                        <a:t>Can I upload videos or images on the scratch card? </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No. You can only display an image and text.</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3100">
                <a:tc>
                  <a:txBody>
                    <a:bodyPr/>
                    <a:lstStyle/>
                    <a:p>
                      <a:pPr algn="l">
                        <a:defRPr/>
                      </a:pPr>
                      <a:r>
                        <a:rPr lang="en-US" sz="2000" dirty="0">
                          <a:solidFill>
                            <a:srgbClr val="000000"/>
                          </a:solidFill>
                          <a:latin typeface="Roboto"/>
                        </a:rPr>
                        <a:t>Can I set the number of winners for each day?</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No. The game's system is randomized.</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3100">
                <a:tc>
                  <a:txBody>
                    <a:bodyPr/>
                    <a:lstStyle/>
                    <a:p>
                      <a:pPr algn="l">
                        <a:defRPr/>
                      </a:pPr>
                      <a:r>
                        <a:rPr lang="en-US" sz="2000" dirty="0">
                          <a:solidFill>
                            <a:srgbClr val="000000"/>
                          </a:solidFill>
                          <a:latin typeface="Roboto"/>
                        </a:rPr>
                        <a:t>Can I change the font of the text?</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No. You can only change the text color. </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8032">
                <a:tc>
                  <a:txBody>
                    <a:bodyPr/>
                    <a:lstStyle/>
                    <a:p>
                      <a:pPr algn="l">
                        <a:defRPr/>
                      </a:pPr>
                      <a:r>
                        <a:rPr lang="en-US" sz="2000" dirty="0">
                          <a:solidFill>
                            <a:srgbClr val="000000"/>
                          </a:solidFill>
                          <a:latin typeface="Roboto"/>
                        </a:rPr>
                        <a:t>Can participants still redeem rewards in the rewards marketplace after the campaign ends?</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Yes. To set the validity of rewards, you can change the date in the Rewards Marketplace Validity section on the campaign page.</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28032">
                <a:tc>
                  <a:txBody>
                    <a:bodyPr/>
                    <a:lstStyle/>
                    <a:p>
                      <a:pPr algn="l">
                        <a:defRPr/>
                      </a:pPr>
                      <a:r>
                        <a:rPr lang="en-US" sz="2000" dirty="0">
                          <a:solidFill>
                            <a:srgbClr val="000000"/>
                          </a:solidFill>
                          <a:latin typeface="Roboto"/>
                        </a:rPr>
                        <a:t>What are the design elements I can edit on the game?</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You can change the masthead, background image, logo, font color, button color, and footer.</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20079">
                <a:tc>
                  <a:txBody>
                    <a:bodyPr/>
                    <a:lstStyle/>
                    <a:p>
                      <a:pPr algn="l">
                        <a:defRPr/>
                      </a:pPr>
                      <a:r>
                        <a:rPr lang="en-US" sz="2000" dirty="0">
                          <a:solidFill>
                            <a:srgbClr val="000000"/>
                          </a:solidFill>
                          <a:latin typeface="Roboto"/>
                        </a:rPr>
                        <a:t>How can offline engagement be tracked?</a:t>
                      </a:r>
                      <a:endParaRPr lang="en-US" sz="200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latin typeface="Roboto"/>
                        </a:rPr>
                        <a:t>You can scan a QR code, enter a 6-digit pin, or do both.</a:t>
                      </a:r>
                    </a:p>
                    <a:p>
                      <a:pPr lvl="0" algn="l">
                        <a:buNone/>
                      </a:pPr>
                      <a:endParaRPr lang="en-US" sz="2000" dirty="0">
                        <a:latin typeface="Roboto"/>
                      </a:endParaRPr>
                    </a:p>
                    <a:p>
                      <a:r>
                        <a:rPr lang="en-US" sz="2000" dirty="0">
                          <a:latin typeface="Roboto"/>
                        </a:rPr>
                        <a:t>If you chose Scan QR code, you'll need to create QR codes on the platform to use in offline sales channels.</a:t>
                      </a:r>
                    </a:p>
                    <a:p>
                      <a:pPr lvl="0">
                        <a:buNone/>
                      </a:pPr>
                      <a:endParaRPr lang="en-US" sz="2000" dirty="0">
                        <a:latin typeface="Roboto"/>
                      </a:endParaRPr>
                    </a:p>
                    <a:p>
                      <a:r>
                        <a:rPr lang="en-US" sz="2000" dirty="0">
                          <a:solidFill>
                            <a:srgbClr val="000000"/>
                          </a:solidFill>
                          <a:latin typeface="Roboto"/>
                        </a:rPr>
                        <a:t>The 'Enter 6 Digit Pin' method requires you to generate the pin using the platform and then distribute it to employees who will manually enter the pin.</a:t>
                      </a: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132544536"/>
              </p:ext>
            </p:extLst>
          </p:nvPr>
        </p:nvGraphicFramePr>
        <p:xfrm>
          <a:off x="1028700" y="1572687"/>
          <a:ext cx="16235363" cy="6726367"/>
        </p:xfrm>
        <a:graphic>
          <a:graphicData uri="http://schemas.openxmlformats.org/drawingml/2006/table">
            <a:tbl>
              <a:tblPr/>
              <a:tblGrid>
                <a:gridCol w="6448502">
                  <a:extLst>
                    <a:ext uri="{9D8B030D-6E8A-4147-A177-3AD203B41FA5}">
                      <a16:colId xmlns:a16="http://schemas.microsoft.com/office/drawing/2014/main" val="20000"/>
                    </a:ext>
                  </a:extLst>
                </a:gridCol>
                <a:gridCol w="9786861">
                  <a:extLst>
                    <a:ext uri="{9D8B030D-6E8A-4147-A177-3AD203B41FA5}">
                      <a16:colId xmlns:a16="http://schemas.microsoft.com/office/drawing/2014/main" val="20001"/>
                    </a:ext>
                  </a:extLst>
                </a:gridCol>
              </a:tblGrid>
              <a:tr h="2072693">
                <a:tc>
                  <a:txBody>
                    <a:bodyPr/>
                    <a:lstStyle/>
                    <a:p>
                      <a:pPr algn="l">
                        <a:defRPr/>
                      </a:pPr>
                      <a:r>
                        <a:rPr lang="en-US" sz="2000" dirty="0">
                          <a:solidFill>
                            <a:srgbClr val="000000"/>
                          </a:solidFill>
                          <a:latin typeface="Roboto"/>
                        </a:rPr>
                        <a:t>Can the 'social media follow', 'app install', 'snap a photo', and 'upload a receipt' challenges be automatically verified?</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latin typeface="Roboto"/>
                        </a:rPr>
                        <a:t>Yes, you can use the Auto Approve feature to instantly verify and award points for uploaded images.</a:t>
                      </a:r>
                    </a:p>
                    <a:p>
                      <a:endParaRPr lang="en-US" sz="2000" dirty="0">
                        <a:latin typeface="Roboto"/>
                      </a:endParaRPr>
                    </a:p>
                    <a:p>
                      <a:r>
                        <a:rPr lang="en-US" sz="2000" dirty="0">
                          <a:solidFill>
                            <a:srgbClr val="000000"/>
                          </a:solidFill>
                          <a:latin typeface="Roboto"/>
                        </a:rPr>
                        <a:t>This feature, however, does not automatically assess the image's quality or validity. You can manually approve the images or work with SKALE's experts to develop the backend capability to ensure that each entry is qualified.</a:t>
                      </a: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91773">
                <a:tc>
                  <a:txBody>
                    <a:bodyPr/>
                    <a:lstStyle/>
                    <a:p>
                      <a:pPr algn="l">
                        <a:defRPr/>
                      </a:pPr>
                      <a:r>
                        <a:rPr lang="en-US" sz="2000" dirty="0">
                          <a:solidFill>
                            <a:srgbClr val="000000"/>
                          </a:solidFill>
                          <a:latin typeface="Roboto"/>
                        </a:rPr>
                        <a:t>Can I upload videos or GIFs on the challenge images?</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No. Currently, you can only upload PNG or JPG formats of images on the challenge images. </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9097">
                <a:tc>
                  <a:txBody>
                    <a:bodyPr/>
                    <a:lstStyle/>
                    <a:p>
                      <a:pPr algn="l">
                        <a:defRPr/>
                      </a:pPr>
                      <a:r>
                        <a:rPr lang="en-US" sz="2000" dirty="0">
                          <a:solidFill>
                            <a:srgbClr val="000000"/>
                          </a:solidFill>
                          <a:latin typeface="Roboto"/>
                        </a:rPr>
                        <a:t>Can I give out rewards instead of points and chances for challenges?</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No. You can only give out points and chances. The user can claim the reward by using points or chances in the rewards marketplace page. </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3824">
                <a:tc>
                  <a:txBody>
                    <a:bodyPr/>
                    <a:lstStyle/>
                    <a:p>
                      <a:pPr algn="l">
                        <a:defRPr/>
                      </a:pPr>
                      <a:r>
                        <a:rPr lang="en-US" sz="2000" dirty="0">
                          <a:solidFill>
                            <a:srgbClr val="000000"/>
                          </a:solidFill>
                          <a:latin typeface="Roboto"/>
                        </a:rPr>
                        <a:t>Do I need to download an app?</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No. SKALE is a web-based platform. </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9684">
                <a:tc>
                  <a:txBody>
                    <a:bodyPr/>
                    <a:lstStyle/>
                    <a:p>
                      <a:pPr algn="l">
                        <a:defRPr/>
                      </a:pPr>
                      <a:r>
                        <a:rPr lang="en-US" sz="2000" dirty="0">
                          <a:solidFill>
                            <a:srgbClr val="000000"/>
                          </a:solidFill>
                          <a:latin typeface="Roboto"/>
                        </a:rPr>
                        <a:t>​​What kind of packages do you offer? </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Standard and advanced</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9684">
                <a:tc>
                  <a:txBody>
                    <a:bodyPr/>
                    <a:lstStyle/>
                    <a:p>
                      <a:pPr algn="l">
                        <a:defRPr/>
                      </a:pPr>
                      <a:r>
                        <a:rPr lang="en-US" sz="2000" dirty="0">
                          <a:solidFill>
                            <a:srgbClr val="000000"/>
                          </a:solidFill>
                          <a:latin typeface="Roboto"/>
                        </a:rPr>
                        <a:t>What games are in the Standard Package? </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Standard Package Games: Spin &amp; Win, Digital Scratch Card, and Digital Quiz  </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04313">
                <a:tc>
                  <a:txBody>
                    <a:bodyPr/>
                    <a:lstStyle/>
                    <a:p>
                      <a:pPr algn="l">
                        <a:defRPr/>
                      </a:pPr>
                      <a:r>
                        <a:rPr lang="en-US" sz="2000" dirty="0">
                          <a:solidFill>
                            <a:srgbClr val="000000"/>
                          </a:solidFill>
                          <a:latin typeface="Roboto"/>
                        </a:rPr>
                        <a:t>What games are in the advanced package? </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Games in Standard Package plus Digital Stamp Card,  Augmented Reality / Metaverse and   Customized Gamification </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65299">
                <a:tc>
                  <a:txBody>
                    <a:bodyPr/>
                    <a:lstStyle/>
                    <a:p>
                      <a:pPr algn="l">
                        <a:defRPr/>
                      </a:pPr>
                      <a:r>
                        <a:rPr lang="en-US" sz="2000" dirty="0">
                          <a:solidFill>
                            <a:srgbClr val="000000"/>
                          </a:solidFill>
                          <a:latin typeface="Roboto"/>
                        </a:rPr>
                        <a:t>What is the difference between the standard and advanced package? </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The standard package is customized by the agency themselves and has fewer games. </a:t>
                      </a:r>
                      <a:endParaRPr lang="en-US" sz="2000" dirty="0">
                        <a:latin typeface="Roboto"/>
                      </a:endParaRPr>
                    </a:p>
                  </a:txBody>
                  <a:tcP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3" name="Group 3"/>
          <p:cNvGrpSpPr/>
          <p:nvPr/>
        </p:nvGrpSpPr>
        <p:grpSpPr>
          <a:xfrm>
            <a:off x="5362088" y="-348618"/>
            <a:ext cx="7563823" cy="2791169"/>
            <a:chOff x="0" y="-318934"/>
            <a:chExt cx="2434925" cy="898525"/>
          </a:xfrm>
        </p:grpSpPr>
        <p:sp>
          <p:nvSpPr>
            <p:cNvPr id="4" name="Freeform 4"/>
            <p:cNvSpPr/>
            <p:nvPr/>
          </p:nvSpPr>
          <p:spPr>
            <a:xfrm>
              <a:off x="0" y="0"/>
              <a:ext cx="2434925" cy="248897"/>
            </a:xfrm>
            <a:custGeom>
              <a:avLst/>
              <a:gdLst/>
              <a:ahLst/>
              <a:cxnLst/>
              <a:rect l="l" t="t" r="r" b="b"/>
              <a:pathLst>
                <a:path w="2434925" h="248897">
                  <a:moveTo>
                    <a:pt x="96213" y="0"/>
                  </a:moveTo>
                  <a:lnTo>
                    <a:pt x="2338712" y="0"/>
                  </a:lnTo>
                  <a:cubicBezTo>
                    <a:pt x="2391849" y="0"/>
                    <a:pt x="2434925" y="43076"/>
                    <a:pt x="2434925" y="96213"/>
                  </a:cubicBezTo>
                  <a:lnTo>
                    <a:pt x="2434925" y="152684"/>
                  </a:lnTo>
                  <a:cubicBezTo>
                    <a:pt x="2434925" y="205821"/>
                    <a:pt x="2391849" y="248897"/>
                    <a:pt x="2338712" y="248897"/>
                  </a:cubicBezTo>
                  <a:lnTo>
                    <a:pt x="96213" y="248897"/>
                  </a:lnTo>
                  <a:cubicBezTo>
                    <a:pt x="70696" y="248897"/>
                    <a:pt x="46224" y="238760"/>
                    <a:pt x="28180" y="220717"/>
                  </a:cubicBezTo>
                  <a:cubicBezTo>
                    <a:pt x="10137" y="202673"/>
                    <a:pt x="0" y="178201"/>
                    <a:pt x="0" y="152684"/>
                  </a:cubicBezTo>
                  <a:lnTo>
                    <a:pt x="0" y="96213"/>
                  </a:lnTo>
                  <a:cubicBezTo>
                    <a:pt x="0" y="70696"/>
                    <a:pt x="10137" y="46224"/>
                    <a:pt x="28180" y="28180"/>
                  </a:cubicBezTo>
                  <a:cubicBezTo>
                    <a:pt x="46224" y="10137"/>
                    <a:pt x="70696" y="0"/>
                    <a:pt x="96213" y="0"/>
                  </a:cubicBezTo>
                  <a:close/>
                </a:path>
              </a:pathLst>
            </a:custGeom>
            <a:solidFill>
              <a:srgbClr val="FF4D67"/>
            </a:solidFill>
          </p:spPr>
        </p:sp>
        <p:sp>
          <p:nvSpPr>
            <p:cNvPr id="5" name="TextBox 5"/>
            <p:cNvSpPr txBox="1"/>
            <p:nvPr/>
          </p:nvSpPr>
          <p:spPr>
            <a:xfrm>
              <a:off x="0" y="-318934"/>
              <a:ext cx="2434896" cy="898525"/>
            </a:xfrm>
            <a:prstGeom prst="rect">
              <a:avLst/>
            </a:prstGeom>
          </p:spPr>
          <p:txBody>
            <a:bodyPr lIns="50800" tIns="50800" rIns="50800" bIns="50800" rtlCol="0" anchor="ctr"/>
            <a:lstStyle/>
            <a:p>
              <a:pPr algn="ctr">
                <a:lnSpc>
                  <a:spcPts val="3919"/>
                </a:lnSpc>
              </a:pPr>
              <a:r>
                <a:rPr lang="en-US" sz="2799" spc="111">
                  <a:solidFill>
                    <a:srgbClr val="FFFFFF"/>
                  </a:solidFill>
                  <a:latin typeface="Poppins Bold"/>
                </a:rPr>
                <a:t>DIGITAL SCRATCH CARD FAQS</a:t>
              </a:r>
            </a:p>
          </p:txBody>
        </p:sp>
      </p:grpSp>
      <p:sp>
        <p:nvSpPr>
          <p:cNvPr id="6" name="TextBox 6"/>
          <p:cNvSpPr txBox="1"/>
          <p:nvPr/>
        </p:nvSpPr>
        <p:spPr>
          <a:xfrm>
            <a:off x="17612890" y="9166814"/>
            <a:ext cx="550161" cy="760401"/>
          </a:xfrm>
          <a:prstGeom prst="rect">
            <a:avLst/>
          </a:prstGeom>
        </p:spPr>
        <p:txBody>
          <a:bodyPr wrap="square" lIns="0" tIns="0" rIns="0" bIns="0" rtlCol="0" anchor="t">
            <a:spAutoFit/>
          </a:bodyPr>
          <a:lstStyle/>
          <a:p>
            <a:pPr>
              <a:lnSpc>
                <a:spcPts val="6649"/>
              </a:lnSpc>
            </a:pPr>
            <a:r>
              <a:rPr lang="en-US" sz="3499">
                <a:solidFill>
                  <a:srgbClr val="000000"/>
                </a:solidFill>
                <a:latin typeface="Poppins"/>
              </a:rPr>
              <a:t>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r="249" b="248"/>
          <a:stretch>
            <a:fillRect/>
          </a:stretch>
        </p:blipFill>
        <p:spPr>
          <a:xfrm>
            <a:off x="0" y="17029"/>
            <a:ext cx="18288000" cy="10823563"/>
          </a:xfrm>
          <a:prstGeom prst="rect">
            <a:avLst/>
          </a:prstGeom>
        </p:spPr>
      </p:pic>
      <p:sp>
        <p:nvSpPr>
          <p:cNvPr id="3" name="TextBox 3"/>
          <p:cNvSpPr txBox="1"/>
          <p:nvPr/>
        </p:nvSpPr>
        <p:spPr>
          <a:xfrm>
            <a:off x="2642608" y="3877208"/>
            <a:ext cx="13002784" cy="1945005"/>
          </a:xfrm>
          <a:prstGeom prst="rect">
            <a:avLst/>
          </a:prstGeom>
        </p:spPr>
        <p:txBody>
          <a:bodyPr lIns="0" tIns="0" rIns="0" bIns="0" rtlCol="0" anchor="t">
            <a:spAutoFit/>
          </a:bodyPr>
          <a:lstStyle/>
          <a:p>
            <a:pPr marL="0" lvl="0" indent="0" algn="ctr">
              <a:lnSpc>
                <a:spcPts val="7200"/>
              </a:lnSpc>
              <a:spcBef>
                <a:spcPct val="0"/>
              </a:spcBef>
            </a:pPr>
            <a:r>
              <a:rPr lang="en-US" sz="7200">
                <a:solidFill>
                  <a:srgbClr val="FFFFFF"/>
                </a:solidFill>
                <a:latin typeface="Poppins Bold"/>
              </a:rPr>
              <a:t>Experience our Marketing Platform today!</a:t>
            </a:r>
          </a:p>
        </p:txBody>
      </p:sp>
      <p:pic>
        <p:nvPicPr>
          <p:cNvPr id="4" name="Picture 4"/>
          <p:cNvPicPr>
            <a:picLocks noChangeAspect="1"/>
          </p:cNvPicPr>
          <p:nvPr/>
        </p:nvPicPr>
        <p:blipFill>
          <a:blip r:embed="rId3"/>
          <a:srcRect r="653" b="648"/>
          <a:stretch>
            <a:fillRect/>
          </a:stretch>
        </p:blipFill>
        <p:spPr>
          <a:xfrm>
            <a:off x="1028700" y="1013773"/>
            <a:ext cx="1885892" cy="643502"/>
          </a:xfrm>
          <a:prstGeom prst="rect">
            <a:avLst/>
          </a:prstGeom>
        </p:spPr>
      </p:pic>
      <p:grpSp>
        <p:nvGrpSpPr>
          <p:cNvPr id="5" name="Group 5"/>
          <p:cNvGrpSpPr/>
          <p:nvPr/>
        </p:nvGrpSpPr>
        <p:grpSpPr>
          <a:xfrm>
            <a:off x="6791040" y="6006626"/>
            <a:ext cx="4705920" cy="740250"/>
            <a:chOff x="0" y="0"/>
            <a:chExt cx="6274560" cy="987000"/>
          </a:xfrm>
        </p:grpSpPr>
        <p:sp>
          <p:nvSpPr>
            <p:cNvPr id="6" name="Freeform 6"/>
            <p:cNvSpPr/>
            <p:nvPr/>
          </p:nvSpPr>
          <p:spPr>
            <a:xfrm>
              <a:off x="0" y="0"/>
              <a:ext cx="6274562" cy="987044"/>
            </a:xfrm>
            <a:custGeom>
              <a:avLst/>
              <a:gdLst/>
              <a:ahLst/>
              <a:cxnLst/>
              <a:rect l="l" t="t" r="r" b="b"/>
              <a:pathLst>
                <a:path w="6274562" h="987044">
                  <a:moveTo>
                    <a:pt x="0" y="493522"/>
                  </a:moveTo>
                  <a:cubicBezTo>
                    <a:pt x="0" y="220980"/>
                    <a:pt x="220980" y="0"/>
                    <a:pt x="493522" y="0"/>
                  </a:cubicBezTo>
                  <a:lnTo>
                    <a:pt x="5781040" y="0"/>
                  </a:lnTo>
                  <a:cubicBezTo>
                    <a:pt x="6053582" y="0"/>
                    <a:pt x="6274562" y="220980"/>
                    <a:pt x="6274562" y="493522"/>
                  </a:cubicBezTo>
                  <a:cubicBezTo>
                    <a:pt x="6274562" y="766064"/>
                    <a:pt x="6053582" y="987044"/>
                    <a:pt x="5781040" y="987044"/>
                  </a:cubicBezTo>
                  <a:lnTo>
                    <a:pt x="493522" y="987044"/>
                  </a:lnTo>
                  <a:cubicBezTo>
                    <a:pt x="220980" y="987044"/>
                    <a:pt x="0" y="766064"/>
                    <a:pt x="0" y="493522"/>
                  </a:cubicBezTo>
                  <a:close/>
                </a:path>
              </a:pathLst>
            </a:custGeom>
            <a:solidFill>
              <a:srgbClr val="FF4D67"/>
            </a:solidFill>
          </p:spPr>
        </p:sp>
      </p:grpSp>
      <p:sp>
        <p:nvSpPr>
          <p:cNvPr id="7" name="TextBox 7"/>
          <p:cNvSpPr txBox="1"/>
          <p:nvPr/>
        </p:nvSpPr>
        <p:spPr>
          <a:xfrm>
            <a:off x="6963159" y="6104148"/>
            <a:ext cx="4361682" cy="538609"/>
          </a:xfrm>
          <a:prstGeom prst="rect">
            <a:avLst/>
          </a:prstGeom>
        </p:spPr>
        <p:txBody>
          <a:bodyPr lIns="0" tIns="0" rIns="0" bIns="0" rtlCol="0" anchor="t">
            <a:spAutoFit/>
          </a:bodyPr>
          <a:lstStyle/>
          <a:p>
            <a:pPr algn="ctr">
              <a:lnSpc>
                <a:spcPts val="4200"/>
              </a:lnSpc>
            </a:pPr>
            <a:r>
              <a:rPr lang="en-US" sz="3500" u="sng" dirty="0">
                <a:solidFill>
                  <a:srgbClr val="FFFFFF"/>
                </a:solidFill>
                <a:latin typeface="Poppins Bold"/>
                <a:hlinkClick r:id="rId4"/>
              </a:rPr>
              <a:t>BOOK A DEMO</a:t>
            </a:r>
            <a:endParaRPr lang="en-US" sz="3500" u="sng">
              <a:solidFill>
                <a:srgbClr val="FFFFFF"/>
              </a:solidFill>
              <a:latin typeface="Poppins Bold"/>
            </a:endParaRPr>
          </a:p>
        </p:txBody>
      </p:sp>
      <p:sp>
        <p:nvSpPr>
          <p:cNvPr id="8" name="TextBox 8"/>
          <p:cNvSpPr txBox="1"/>
          <p:nvPr/>
        </p:nvSpPr>
        <p:spPr>
          <a:xfrm>
            <a:off x="5354925" y="7013576"/>
            <a:ext cx="7578150" cy="381000"/>
          </a:xfrm>
          <a:prstGeom prst="rect">
            <a:avLst/>
          </a:prstGeom>
        </p:spPr>
        <p:txBody>
          <a:bodyPr lIns="0" tIns="0" rIns="0" bIns="0" rtlCol="0" anchor="t">
            <a:spAutoFit/>
          </a:bodyPr>
          <a:lstStyle/>
          <a:p>
            <a:pPr algn="ctr">
              <a:lnSpc>
                <a:spcPts val="2879"/>
              </a:lnSpc>
            </a:pPr>
            <a:r>
              <a:rPr lang="en-US" sz="2400">
                <a:solidFill>
                  <a:srgbClr val="FFFFFF"/>
                </a:solidFill>
                <a:latin typeface="Poppins"/>
              </a:rPr>
              <a:t>or email us at </a:t>
            </a:r>
            <a:r>
              <a:rPr lang="en-US" sz="2400">
                <a:solidFill>
                  <a:srgbClr val="FFFFFF"/>
                </a:solidFill>
                <a:latin typeface="Poppins Bold"/>
              </a:rPr>
              <a:t>hello@skale.today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95599" y="2057400"/>
            <a:ext cx="6352851" cy="6477000"/>
          </a:xfrm>
          <a:prstGeom prst="rect">
            <a:avLst/>
          </a:prstGeom>
        </p:spPr>
        <p:txBody>
          <a:bodyPr lIns="0" tIns="0" rIns="0" bIns="0" rtlCol="0" anchor="t">
            <a:spAutoFit/>
          </a:bodyPr>
          <a:lstStyle/>
          <a:p>
            <a:pPr>
              <a:lnSpc>
                <a:spcPts val="5700"/>
              </a:lnSpc>
            </a:pPr>
            <a:r>
              <a:rPr lang="en-US" sz="3000">
                <a:solidFill>
                  <a:srgbClr val="000000"/>
                </a:solidFill>
                <a:latin typeface="Poppins"/>
              </a:rPr>
              <a:t>Why Partner with SKALE?</a:t>
            </a:r>
          </a:p>
          <a:p>
            <a:pPr>
              <a:lnSpc>
                <a:spcPts val="5700"/>
              </a:lnSpc>
            </a:pPr>
            <a:r>
              <a:rPr lang="en-US" sz="3000">
                <a:solidFill>
                  <a:srgbClr val="000000"/>
                </a:solidFill>
                <a:latin typeface="Poppins"/>
              </a:rPr>
              <a:t>User Journey Experience</a:t>
            </a:r>
          </a:p>
          <a:p>
            <a:pPr>
              <a:lnSpc>
                <a:spcPts val="5700"/>
              </a:lnSpc>
            </a:pPr>
            <a:r>
              <a:rPr lang="en-US" sz="3000">
                <a:solidFill>
                  <a:srgbClr val="000000"/>
                </a:solidFill>
                <a:latin typeface="Poppins"/>
              </a:rPr>
              <a:t>Agency Partnership Tiers</a:t>
            </a:r>
          </a:p>
          <a:p>
            <a:pPr>
              <a:lnSpc>
                <a:spcPts val="5700"/>
              </a:lnSpc>
            </a:pPr>
            <a:r>
              <a:rPr lang="en-US" sz="3000">
                <a:solidFill>
                  <a:srgbClr val="000000"/>
                </a:solidFill>
                <a:latin typeface="Poppins"/>
              </a:rPr>
              <a:t>Our Agency Onboarding Journey</a:t>
            </a:r>
          </a:p>
          <a:p>
            <a:pPr>
              <a:lnSpc>
                <a:spcPts val="5700"/>
              </a:lnSpc>
            </a:pPr>
            <a:r>
              <a:rPr lang="en-US" sz="3000">
                <a:solidFill>
                  <a:srgbClr val="000000"/>
                </a:solidFill>
                <a:latin typeface="Poppins"/>
              </a:rPr>
              <a:t>How to Activate SKALE’s Solutions </a:t>
            </a:r>
          </a:p>
          <a:p>
            <a:pPr>
              <a:lnSpc>
                <a:spcPts val="5700"/>
              </a:lnSpc>
            </a:pPr>
            <a:r>
              <a:rPr lang="en-US" sz="3000">
                <a:solidFill>
                  <a:srgbClr val="000000"/>
                </a:solidFill>
                <a:latin typeface="Poppins"/>
              </a:rPr>
              <a:t>Challenges</a:t>
            </a:r>
          </a:p>
          <a:p>
            <a:pPr>
              <a:lnSpc>
                <a:spcPts val="5700"/>
              </a:lnSpc>
            </a:pPr>
            <a:r>
              <a:rPr lang="en-US" sz="3000">
                <a:solidFill>
                  <a:srgbClr val="000000"/>
                </a:solidFill>
                <a:latin typeface="Poppins"/>
              </a:rPr>
              <a:t>Tutorial</a:t>
            </a:r>
          </a:p>
          <a:p>
            <a:pPr>
              <a:lnSpc>
                <a:spcPts val="5700"/>
              </a:lnSpc>
            </a:pPr>
            <a:r>
              <a:rPr lang="en-US" sz="3000">
                <a:solidFill>
                  <a:srgbClr val="000000"/>
                </a:solidFill>
                <a:latin typeface="Poppins"/>
              </a:rPr>
              <a:t>FAQs</a:t>
            </a:r>
          </a:p>
          <a:p>
            <a:pPr>
              <a:lnSpc>
                <a:spcPts val="5700"/>
              </a:lnSpc>
            </a:pPr>
            <a:r>
              <a:rPr lang="en-US" sz="3000">
                <a:solidFill>
                  <a:srgbClr val="000000"/>
                </a:solidFill>
                <a:latin typeface="Poppins"/>
              </a:rPr>
              <a:t>Contact Us</a:t>
            </a:r>
          </a:p>
        </p:txBody>
      </p:sp>
      <p:sp>
        <p:nvSpPr>
          <p:cNvPr id="3" name="TextBox 3"/>
          <p:cNvSpPr txBox="1"/>
          <p:nvPr/>
        </p:nvSpPr>
        <p:spPr>
          <a:xfrm>
            <a:off x="13948540" y="2057400"/>
            <a:ext cx="404847" cy="7200900"/>
          </a:xfrm>
          <a:prstGeom prst="rect">
            <a:avLst/>
          </a:prstGeom>
        </p:spPr>
        <p:txBody>
          <a:bodyPr wrap="square" lIns="0" tIns="0" rIns="0" bIns="0" rtlCol="0" anchor="t">
            <a:spAutoFit/>
          </a:bodyPr>
          <a:lstStyle/>
          <a:p>
            <a:pPr>
              <a:lnSpc>
                <a:spcPts val="5700"/>
              </a:lnSpc>
            </a:pPr>
            <a:r>
              <a:rPr lang="en-US" sz="3000" u="sng">
                <a:solidFill>
                  <a:srgbClr val="000000"/>
                </a:solidFill>
                <a:latin typeface="Poppins"/>
              </a:rPr>
              <a:t>1</a:t>
            </a:r>
          </a:p>
          <a:p>
            <a:pPr>
              <a:lnSpc>
                <a:spcPts val="5700"/>
              </a:lnSpc>
            </a:pPr>
            <a:r>
              <a:rPr lang="en-US" sz="3000" u="sng">
                <a:solidFill>
                  <a:srgbClr val="000000"/>
                </a:solidFill>
                <a:latin typeface="Poppins"/>
              </a:rPr>
              <a:t>2</a:t>
            </a:r>
          </a:p>
          <a:p>
            <a:pPr>
              <a:lnSpc>
                <a:spcPts val="5700"/>
              </a:lnSpc>
            </a:pPr>
            <a:r>
              <a:rPr lang="en-US" sz="3000" u="sng">
                <a:solidFill>
                  <a:srgbClr val="000000"/>
                </a:solidFill>
                <a:latin typeface="Poppins"/>
              </a:rPr>
              <a:t>4</a:t>
            </a:r>
          </a:p>
          <a:p>
            <a:pPr>
              <a:lnSpc>
                <a:spcPts val="5700"/>
              </a:lnSpc>
            </a:pPr>
            <a:r>
              <a:rPr lang="en-US" sz="3000" u="sng">
                <a:solidFill>
                  <a:srgbClr val="000000"/>
                </a:solidFill>
                <a:latin typeface="Poppins"/>
              </a:rPr>
              <a:t>5</a:t>
            </a:r>
          </a:p>
          <a:p>
            <a:pPr>
              <a:lnSpc>
                <a:spcPts val="5700"/>
              </a:lnSpc>
            </a:pPr>
            <a:r>
              <a:rPr lang="en-US" sz="3000" u="sng">
                <a:solidFill>
                  <a:srgbClr val="000000"/>
                </a:solidFill>
                <a:latin typeface="Poppins"/>
              </a:rPr>
              <a:t>6</a:t>
            </a:r>
          </a:p>
          <a:p>
            <a:pPr>
              <a:lnSpc>
                <a:spcPts val="5700"/>
              </a:lnSpc>
            </a:pPr>
            <a:r>
              <a:rPr lang="en-US" sz="3000" u="sng">
                <a:solidFill>
                  <a:srgbClr val="000000"/>
                </a:solidFill>
                <a:latin typeface="Poppins"/>
              </a:rPr>
              <a:t>7</a:t>
            </a:r>
          </a:p>
          <a:p>
            <a:pPr>
              <a:lnSpc>
                <a:spcPts val="5700"/>
              </a:lnSpc>
            </a:pPr>
            <a:r>
              <a:rPr lang="en-US" sz="3000" u="sng">
                <a:solidFill>
                  <a:srgbClr val="000000"/>
                </a:solidFill>
                <a:latin typeface="Poppins"/>
              </a:rPr>
              <a:t>8</a:t>
            </a:r>
          </a:p>
          <a:p>
            <a:pPr>
              <a:lnSpc>
                <a:spcPts val="5700"/>
              </a:lnSpc>
            </a:pPr>
            <a:r>
              <a:rPr lang="en-US" sz="3000" u="sng">
                <a:solidFill>
                  <a:srgbClr val="000000"/>
                </a:solidFill>
                <a:latin typeface="Poppins"/>
              </a:rPr>
              <a:t>9</a:t>
            </a:r>
          </a:p>
          <a:p>
            <a:pPr>
              <a:lnSpc>
                <a:spcPts val="5700"/>
              </a:lnSpc>
            </a:pPr>
            <a:r>
              <a:rPr lang="en-US" sz="3000" u="sng">
                <a:solidFill>
                  <a:srgbClr val="000000"/>
                </a:solidFill>
                <a:latin typeface="Poppins"/>
              </a:rPr>
              <a:t>11</a:t>
            </a:r>
          </a:p>
          <a:p>
            <a:pPr>
              <a:lnSpc>
                <a:spcPts val="5700"/>
              </a:lnSpc>
            </a:pPr>
            <a:endParaRPr lang="en-US" sz="3000" u="sng">
              <a:solidFill>
                <a:srgbClr val="000000"/>
              </a:solidFill>
              <a:latin typeface="Poppins"/>
            </a:endParaRPr>
          </a:p>
        </p:txBody>
      </p:sp>
      <p:grpSp>
        <p:nvGrpSpPr>
          <p:cNvPr id="4" name="Group 4"/>
          <p:cNvGrpSpPr/>
          <p:nvPr/>
        </p:nvGrpSpPr>
        <p:grpSpPr>
          <a:xfrm>
            <a:off x="0" y="-31936"/>
            <a:ext cx="2594394" cy="10287000"/>
            <a:chOff x="0" y="0"/>
            <a:chExt cx="683297" cy="2709333"/>
          </a:xfrm>
        </p:grpSpPr>
        <p:sp>
          <p:nvSpPr>
            <p:cNvPr id="5" name="Freeform 5"/>
            <p:cNvSpPr/>
            <p:nvPr/>
          </p:nvSpPr>
          <p:spPr>
            <a:xfrm>
              <a:off x="0" y="0"/>
              <a:ext cx="683297" cy="2709333"/>
            </a:xfrm>
            <a:custGeom>
              <a:avLst/>
              <a:gdLst/>
              <a:ahLst/>
              <a:cxnLst/>
              <a:rect l="l" t="t" r="r" b="b"/>
              <a:pathLst>
                <a:path w="683297" h="2709333">
                  <a:moveTo>
                    <a:pt x="0" y="0"/>
                  </a:moveTo>
                  <a:lnTo>
                    <a:pt x="683297" y="0"/>
                  </a:lnTo>
                  <a:lnTo>
                    <a:pt x="683297" y="2709333"/>
                  </a:lnTo>
                  <a:lnTo>
                    <a:pt x="0" y="2709333"/>
                  </a:lnTo>
                  <a:close/>
                </a:path>
              </a:pathLst>
            </a:custGeom>
            <a:solidFill>
              <a:srgbClr val="24A9B4"/>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100"/>
                </a:lnSpc>
              </a:pPr>
              <a:endParaRPr/>
            </a:p>
          </p:txBody>
        </p:sp>
      </p:grpSp>
      <p:grpSp>
        <p:nvGrpSpPr>
          <p:cNvPr id="7" name="Group 7"/>
          <p:cNvGrpSpPr/>
          <p:nvPr/>
        </p:nvGrpSpPr>
        <p:grpSpPr>
          <a:xfrm>
            <a:off x="4095599" y="287240"/>
            <a:ext cx="3782723" cy="2791169"/>
            <a:chOff x="0" y="-330452"/>
            <a:chExt cx="1217724" cy="898525"/>
          </a:xfrm>
        </p:grpSpPr>
        <p:sp>
          <p:nvSpPr>
            <p:cNvPr id="8" name="Freeform 8"/>
            <p:cNvSpPr/>
            <p:nvPr/>
          </p:nvSpPr>
          <p:spPr>
            <a:xfrm>
              <a:off x="0" y="0"/>
              <a:ext cx="1217724" cy="248897"/>
            </a:xfrm>
            <a:custGeom>
              <a:avLst/>
              <a:gdLst/>
              <a:ahLst/>
              <a:cxnLst/>
              <a:rect l="l" t="t" r="r" b="b"/>
              <a:pathLst>
                <a:path w="1217724" h="248897">
                  <a:moveTo>
                    <a:pt x="124449" y="0"/>
                  </a:moveTo>
                  <a:lnTo>
                    <a:pt x="1093275" y="0"/>
                  </a:lnTo>
                  <a:cubicBezTo>
                    <a:pt x="1126281" y="0"/>
                    <a:pt x="1157935" y="13112"/>
                    <a:pt x="1181274" y="36450"/>
                  </a:cubicBezTo>
                  <a:cubicBezTo>
                    <a:pt x="1204612" y="59789"/>
                    <a:pt x="1217724" y="91443"/>
                    <a:pt x="1217724" y="124449"/>
                  </a:cubicBezTo>
                  <a:lnTo>
                    <a:pt x="1217724" y="124449"/>
                  </a:lnTo>
                  <a:cubicBezTo>
                    <a:pt x="1217724" y="193180"/>
                    <a:pt x="1162006" y="248897"/>
                    <a:pt x="1093275" y="248897"/>
                  </a:cubicBezTo>
                  <a:lnTo>
                    <a:pt x="124449" y="248897"/>
                  </a:lnTo>
                  <a:cubicBezTo>
                    <a:pt x="55717" y="248897"/>
                    <a:pt x="0" y="193180"/>
                    <a:pt x="0" y="124449"/>
                  </a:cubicBezTo>
                  <a:lnTo>
                    <a:pt x="0" y="124449"/>
                  </a:lnTo>
                  <a:cubicBezTo>
                    <a:pt x="0" y="55717"/>
                    <a:pt x="55717" y="0"/>
                    <a:pt x="124449" y="0"/>
                  </a:cubicBezTo>
                  <a:close/>
                </a:path>
              </a:pathLst>
            </a:custGeom>
            <a:solidFill>
              <a:srgbClr val="FF4D67"/>
            </a:solidFill>
          </p:spPr>
        </p:sp>
        <p:sp>
          <p:nvSpPr>
            <p:cNvPr id="9" name="TextBox 9"/>
            <p:cNvSpPr txBox="1"/>
            <p:nvPr/>
          </p:nvSpPr>
          <p:spPr>
            <a:xfrm>
              <a:off x="0" y="-330452"/>
              <a:ext cx="1217724" cy="898525"/>
            </a:xfrm>
            <a:prstGeom prst="rect">
              <a:avLst/>
            </a:prstGeom>
          </p:spPr>
          <p:txBody>
            <a:bodyPr lIns="50800" tIns="50800" rIns="50800" bIns="50800" rtlCol="0" anchor="ctr"/>
            <a:lstStyle/>
            <a:p>
              <a:pPr algn="ctr">
                <a:lnSpc>
                  <a:spcPts val="3919"/>
                </a:lnSpc>
              </a:pPr>
              <a:r>
                <a:rPr lang="en-US" sz="2799" spc="111" dirty="0">
                  <a:solidFill>
                    <a:srgbClr val="FFFFFF"/>
                  </a:solidFill>
                  <a:latin typeface="Poppins Bold"/>
                </a:rPr>
                <a:t>WHAT'S INSIDE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60" t="90" r="50000" b="1829"/>
          <a:stretch>
            <a:fillRect/>
          </a:stretch>
        </p:blipFill>
        <p:spPr>
          <a:xfrm>
            <a:off x="0" y="0"/>
            <a:ext cx="9144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5703" y="865655"/>
            <a:ext cx="803597" cy="355044"/>
          </a:xfrm>
          <a:prstGeom prst="rect">
            <a:avLst/>
          </a:prstGeom>
        </p:spPr>
      </p:pic>
      <p:grpSp>
        <p:nvGrpSpPr>
          <p:cNvPr id="4" name="Group 4"/>
          <p:cNvGrpSpPr/>
          <p:nvPr/>
        </p:nvGrpSpPr>
        <p:grpSpPr>
          <a:xfrm>
            <a:off x="1496227" y="1761510"/>
            <a:ext cx="6447471" cy="6763980"/>
            <a:chOff x="0" y="0"/>
            <a:chExt cx="8596627" cy="9018640"/>
          </a:xfrm>
        </p:grpSpPr>
        <p:sp>
          <p:nvSpPr>
            <p:cNvPr id="5" name="TextBox 5"/>
            <p:cNvSpPr txBox="1"/>
            <p:nvPr/>
          </p:nvSpPr>
          <p:spPr>
            <a:xfrm>
              <a:off x="0" y="114300"/>
              <a:ext cx="8596627" cy="6071055"/>
            </a:xfrm>
            <a:prstGeom prst="rect">
              <a:avLst/>
            </a:prstGeom>
          </p:spPr>
          <p:txBody>
            <a:bodyPr lIns="0" tIns="0" rIns="0" bIns="0" rtlCol="0" anchor="t">
              <a:spAutoFit/>
            </a:bodyPr>
            <a:lstStyle/>
            <a:p>
              <a:pPr marL="0" lvl="0" indent="0" algn="l">
                <a:lnSpc>
                  <a:spcPts val="8688"/>
                </a:lnSpc>
              </a:pPr>
              <a:r>
                <a:rPr lang="en-US" sz="8865">
                  <a:solidFill>
                    <a:srgbClr val="FFFFFF"/>
                  </a:solidFill>
                  <a:latin typeface="Poppins Bold"/>
                </a:rPr>
                <a:t>Why Partner with SKALE?</a:t>
              </a:r>
            </a:p>
          </p:txBody>
        </p:sp>
        <p:sp>
          <p:nvSpPr>
            <p:cNvPr id="6" name="TextBox 6"/>
            <p:cNvSpPr txBox="1"/>
            <p:nvPr/>
          </p:nvSpPr>
          <p:spPr>
            <a:xfrm>
              <a:off x="0" y="6588269"/>
              <a:ext cx="8318326" cy="2430371"/>
            </a:xfrm>
            <a:prstGeom prst="rect">
              <a:avLst/>
            </a:prstGeom>
          </p:spPr>
          <p:txBody>
            <a:bodyPr lIns="0" tIns="0" rIns="0" bIns="0" rtlCol="0" anchor="t">
              <a:spAutoFit/>
            </a:bodyPr>
            <a:lstStyle/>
            <a:p>
              <a:pPr>
                <a:lnSpc>
                  <a:spcPts val="3590"/>
                </a:lnSpc>
              </a:pPr>
              <a:r>
                <a:rPr lang="en-US" sz="2992">
                  <a:solidFill>
                    <a:srgbClr val="FFFFFF"/>
                  </a:solidFill>
                  <a:latin typeface="Roboto"/>
                </a:rPr>
                <a:t>SKALE’s Agency Partners are generating </a:t>
              </a:r>
              <a:r>
                <a:rPr lang="en-US" sz="2992" u="sng">
                  <a:solidFill>
                    <a:srgbClr val="FFFFFF"/>
                  </a:solidFill>
                  <a:latin typeface="Roboto Bold"/>
                </a:rPr>
                <a:t>6-digit revenue (USD) </a:t>
              </a:r>
              <a:r>
                <a:rPr lang="en-US" sz="2992">
                  <a:solidFill>
                    <a:srgbClr val="FFFFFF"/>
                  </a:solidFill>
                  <a:latin typeface="Roboto"/>
                </a:rPr>
                <a:t>from re-selling SKALE’s Technology Solutions  </a:t>
              </a:r>
            </a:p>
          </p:txBody>
        </p:sp>
      </p:grpSp>
      <p:grpSp>
        <p:nvGrpSpPr>
          <p:cNvPr id="7" name="Group 7"/>
          <p:cNvGrpSpPr/>
          <p:nvPr/>
        </p:nvGrpSpPr>
        <p:grpSpPr>
          <a:xfrm>
            <a:off x="9634011" y="853486"/>
            <a:ext cx="7625289" cy="8580029"/>
            <a:chOff x="0" y="0"/>
            <a:chExt cx="10167052" cy="11440039"/>
          </a:xfrm>
        </p:grpSpPr>
        <p:grpSp>
          <p:nvGrpSpPr>
            <p:cNvPr id="8" name="Group 8"/>
            <p:cNvGrpSpPr/>
            <p:nvPr/>
          </p:nvGrpSpPr>
          <p:grpSpPr>
            <a:xfrm>
              <a:off x="0" y="0"/>
              <a:ext cx="10167052" cy="1455720"/>
              <a:chOff x="0" y="0"/>
              <a:chExt cx="2008307" cy="287550"/>
            </a:xfrm>
          </p:grpSpPr>
          <p:sp>
            <p:nvSpPr>
              <p:cNvPr id="9" name="Freeform 9"/>
              <p:cNvSpPr/>
              <p:nvPr/>
            </p:nvSpPr>
            <p:spPr>
              <a:xfrm>
                <a:off x="0" y="0"/>
                <a:ext cx="2008307" cy="287550"/>
              </a:xfrm>
              <a:custGeom>
                <a:avLst/>
                <a:gdLst/>
                <a:ahLst/>
                <a:cxnLst/>
                <a:rect l="l" t="t" r="r" b="b"/>
                <a:pathLst>
                  <a:path w="2008307" h="287550">
                    <a:moveTo>
                      <a:pt x="20306" y="0"/>
                    </a:moveTo>
                    <a:lnTo>
                      <a:pt x="1988001" y="0"/>
                    </a:lnTo>
                    <a:cubicBezTo>
                      <a:pt x="1993386" y="0"/>
                      <a:pt x="1998551" y="2139"/>
                      <a:pt x="2002359" y="5947"/>
                    </a:cubicBezTo>
                    <a:cubicBezTo>
                      <a:pt x="2006167" y="9756"/>
                      <a:pt x="2008307" y="14920"/>
                      <a:pt x="2008307" y="20306"/>
                    </a:cubicBezTo>
                    <a:lnTo>
                      <a:pt x="2008307" y="267244"/>
                    </a:lnTo>
                    <a:cubicBezTo>
                      <a:pt x="2008307" y="278458"/>
                      <a:pt x="1999215" y="287550"/>
                      <a:pt x="1988001" y="287550"/>
                    </a:cubicBezTo>
                    <a:lnTo>
                      <a:pt x="20306" y="287550"/>
                    </a:lnTo>
                    <a:cubicBezTo>
                      <a:pt x="9091" y="287550"/>
                      <a:pt x="0" y="278458"/>
                      <a:pt x="0" y="267244"/>
                    </a:cubicBezTo>
                    <a:lnTo>
                      <a:pt x="0" y="20306"/>
                    </a:lnTo>
                    <a:cubicBezTo>
                      <a:pt x="0" y="9091"/>
                      <a:pt x="9091" y="0"/>
                      <a:pt x="20306" y="0"/>
                    </a:cubicBezTo>
                    <a:close/>
                  </a:path>
                </a:pathLst>
              </a:custGeom>
              <a:solidFill>
                <a:srgbClr val="24A9B4"/>
              </a:solidFill>
            </p:spPr>
          </p:sp>
          <p:sp>
            <p:nvSpPr>
              <p:cNvPr id="10" name="TextBox 10"/>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1" name="TextBox 11"/>
            <p:cNvSpPr txBox="1"/>
            <p:nvPr/>
          </p:nvSpPr>
          <p:spPr>
            <a:xfrm>
              <a:off x="826641" y="234499"/>
              <a:ext cx="8513770" cy="10060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Track In-Store Conversions and Demonstrate ROI to Clients</a:t>
              </a:r>
            </a:p>
          </p:txBody>
        </p:sp>
        <p:grpSp>
          <p:nvGrpSpPr>
            <p:cNvPr id="12" name="Group 12"/>
            <p:cNvGrpSpPr/>
            <p:nvPr/>
          </p:nvGrpSpPr>
          <p:grpSpPr>
            <a:xfrm>
              <a:off x="0" y="2048054"/>
              <a:ext cx="10167052" cy="2454339"/>
              <a:chOff x="0" y="0"/>
              <a:chExt cx="2008307" cy="484808"/>
            </a:xfrm>
          </p:grpSpPr>
          <p:sp>
            <p:nvSpPr>
              <p:cNvPr id="13" name="Freeform 13"/>
              <p:cNvSpPr/>
              <p:nvPr/>
            </p:nvSpPr>
            <p:spPr>
              <a:xfrm>
                <a:off x="0" y="0"/>
                <a:ext cx="2008307" cy="484808"/>
              </a:xfrm>
              <a:custGeom>
                <a:avLst/>
                <a:gdLst/>
                <a:ahLst/>
                <a:cxnLst/>
                <a:rect l="l" t="t" r="r" b="b"/>
                <a:pathLst>
                  <a:path w="2008307" h="484808">
                    <a:moveTo>
                      <a:pt x="20306" y="0"/>
                    </a:moveTo>
                    <a:lnTo>
                      <a:pt x="1988001" y="0"/>
                    </a:lnTo>
                    <a:cubicBezTo>
                      <a:pt x="1993386" y="0"/>
                      <a:pt x="1998551" y="2139"/>
                      <a:pt x="2002359" y="5947"/>
                    </a:cubicBezTo>
                    <a:cubicBezTo>
                      <a:pt x="2006167" y="9756"/>
                      <a:pt x="2008307" y="14920"/>
                      <a:pt x="2008307" y="20306"/>
                    </a:cubicBezTo>
                    <a:lnTo>
                      <a:pt x="2008307" y="464502"/>
                    </a:lnTo>
                    <a:cubicBezTo>
                      <a:pt x="2008307" y="475716"/>
                      <a:pt x="1999215" y="484808"/>
                      <a:pt x="1988001" y="484808"/>
                    </a:cubicBezTo>
                    <a:lnTo>
                      <a:pt x="20306" y="484808"/>
                    </a:lnTo>
                    <a:cubicBezTo>
                      <a:pt x="14920" y="484808"/>
                      <a:pt x="9756" y="482668"/>
                      <a:pt x="5947" y="478860"/>
                    </a:cubicBezTo>
                    <a:cubicBezTo>
                      <a:pt x="2139" y="475052"/>
                      <a:pt x="0" y="469887"/>
                      <a:pt x="0" y="464502"/>
                    </a:cubicBezTo>
                    <a:lnTo>
                      <a:pt x="0" y="20306"/>
                    </a:lnTo>
                    <a:cubicBezTo>
                      <a:pt x="0" y="9091"/>
                      <a:pt x="9091" y="0"/>
                      <a:pt x="20306" y="0"/>
                    </a:cubicBezTo>
                    <a:close/>
                  </a:path>
                </a:pathLst>
              </a:custGeom>
              <a:solidFill>
                <a:srgbClr val="24A9B4"/>
              </a:solidFill>
            </p:spPr>
          </p:sp>
          <p:sp>
            <p:nvSpPr>
              <p:cNvPr id="14" name="TextBox 1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5" name="TextBox 15"/>
            <p:cNvSpPr txBox="1"/>
            <p:nvPr/>
          </p:nvSpPr>
          <p:spPr>
            <a:xfrm>
              <a:off x="290855" y="2364375"/>
              <a:ext cx="9585342" cy="2264833"/>
            </a:xfrm>
            <a:prstGeom prst="rect">
              <a:avLst/>
            </a:prstGeom>
          </p:spPr>
          <p:txBody>
            <a:bodyPr lIns="0" tIns="0" rIns="0" bIns="0" rtlCol="0" anchor="t">
              <a:spAutoFit/>
            </a:bodyPr>
            <a:lstStyle/>
            <a:p>
              <a:pPr algn="ctr">
                <a:lnSpc>
                  <a:spcPts val="2799"/>
                </a:lnSpc>
              </a:pPr>
              <a:r>
                <a:rPr lang="en-US" sz="2799">
                  <a:solidFill>
                    <a:srgbClr val="FFFFFF"/>
                  </a:solidFill>
                  <a:latin typeface="Roboto"/>
                </a:rPr>
                <a:t>New Revenue Share Opportunity </a:t>
              </a:r>
            </a:p>
            <a:p>
              <a:pPr algn="ctr">
                <a:lnSpc>
                  <a:spcPts val="2799"/>
                </a:lnSpc>
              </a:pPr>
              <a:r>
                <a:rPr lang="en-US" sz="2799">
                  <a:solidFill>
                    <a:srgbClr val="FFFFFF"/>
                  </a:solidFill>
                  <a:latin typeface="Roboto"/>
                </a:rPr>
                <a:t>Resell SKALE’s Technology</a:t>
              </a:r>
            </a:p>
            <a:p>
              <a:pPr algn="ctr">
                <a:lnSpc>
                  <a:spcPts val="2400"/>
                </a:lnSpc>
              </a:pPr>
              <a:r>
                <a:rPr lang="en-US" sz="2400">
                  <a:solidFill>
                    <a:srgbClr val="FFFFFF"/>
                  </a:solidFill>
                  <a:latin typeface="Roboto Italics"/>
                </a:rPr>
                <a:t>(20% - 50% Mark Up on Discounted Pricing) </a:t>
              </a:r>
            </a:p>
            <a:p>
              <a:pPr algn="ctr">
                <a:lnSpc>
                  <a:spcPts val="2400"/>
                </a:lnSpc>
              </a:pPr>
              <a:r>
                <a:rPr lang="en-US" sz="2400">
                  <a:solidFill>
                    <a:srgbClr val="FFFFFF"/>
                  </a:solidFill>
                  <a:latin typeface="Roboto Italics"/>
                </a:rPr>
                <a:t>Tech Fully Managed by SKALE)</a:t>
              </a:r>
            </a:p>
            <a:p>
              <a:pPr algn="ctr">
                <a:lnSpc>
                  <a:spcPts val="2700"/>
                </a:lnSpc>
              </a:pPr>
              <a:endParaRPr lang="en-US" sz="2400">
                <a:solidFill>
                  <a:srgbClr val="FFFFFF"/>
                </a:solidFill>
                <a:latin typeface="Roboto Italics"/>
              </a:endParaRPr>
            </a:p>
          </p:txBody>
        </p:sp>
        <p:grpSp>
          <p:nvGrpSpPr>
            <p:cNvPr id="16" name="Group 16"/>
            <p:cNvGrpSpPr/>
            <p:nvPr/>
          </p:nvGrpSpPr>
          <p:grpSpPr>
            <a:xfrm>
              <a:off x="0" y="5221543"/>
              <a:ext cx="10167052" cy="1553162"/>
              <a:chOff x="0" y="0"/>
              <a:chExt cx="2008307" cy="306797"/>
            </a:xfrm>
          </p:grpSpPr>
          <p:sp>
            <p:nvSpPr>
              <p:cNvPr id="17" name="Freeform 17"/>
              <p:cNvSpPr/>
              <p:nvPr/>
            </p:nvSpPr>
            <p:spPr>
              <a:xfrm>
                <a:off x="0" y="0"/>
                <a:ext cx="2008307" cy="306797"/>
              </a:xfrm>
              <a:custGeom>
                <a:avLst/>
                <a:gdLst/>
                <a:ahLst/>
                <a:cxnLst/>
                <a:rect l="l" t="t" r="r" b="b"/>
                <a:pathLst>
                  <a:path w="2008307" h="306797">
                    <a:moveTo>
                      <a:pt x="20306" y="0"/>
                    </a:moveTo>
                    <a:lnTo>
                      <a:pt x="1988001" y="0"/>
                    </a:lnTo>
                    <a:cubicBezTo>
                      <a:pt x="1993386" y="0"/>
                      <a:pt x="1998551" y="2139"/>
                      <a:pt x="2002359" y="5947"/>
                    </a:cubicBezTo>
                    <a:cubicBezTo>
                      <a:pt x="2006167" y="9756"/>
                      <a:pt x="2008307" y="14920"/>
                      <a:pt x="2008307" y="20306"/>
                    </a:cubicBezTo>
                    <a:lnTo>
                      <a:pt x="2008307" y="286491"/>
                    </a:lnTo>
                    <a:cubicBezTo>
                      <a:pt x="2008307" y="297706"/>
                      <a:pt x="1999215" y="306797"/>
                      <a:pt x="1988001" y="306797"/>
                    </a:cubicBezTo>
                    <a:lnTo>
                      <a:pt x="20306" y="306797"/>
                    </a:lnTo>
                    <a:cubicBezTo>
                      <a:pt x="14920" y="306797"/>
                      <a:pt x="9756" y="304658"/>
                      <a:pt x="5947" y="300850"/>
                    </a:cubicBezTo>
                    <a:cubicBezTo>
                      <a:pt x="2139" y="297042"/>
                      <a:pt x="0" y="291877"/>
                      <a:pt x="0" y="286491"/>
                    </a:cubicBezTo>
                    <a:lnTo>
                      <a:pt x="0" y="20306"/>
                    </a:lnTo>
                    <a:cubicBezTo>
                      <a:pt x="0" y="9091"/>
                      <a:pt x="9091" y="0"/>
                      <a:pt x="20306" y="0"/>
                    </a:cubicBezTo>
                    <a:close/>
                  </a:path>
                </a:pathLst>
              </a:custGeom>
              <a:solidFill>
                <a:srgbClr val="24A9B4"/>
              </a:solidFill>
            </p:spPr>
          </p:sp>
          <p:sp>
            <p:nvSpPr>
              <p:cNvPr id="18" name="TextBox 18"/>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9" name="TextBox 19"/>
            <p:cNvSpPr txBox="1"/>
            <p:nvPr/>
          </p:nvSpPr>
          <p:spPr>
            <a:xfrm>
              <a:off x="558748" y="5509385"/>
              <a:ext cx="9049556" cy="10060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Opportunity to Increase Client Budgets and Total Size of Client Accounts </a:t>
              </a:r>
            </a:p>
          </p:txBody>
        </p:sp>
        <p:grpSp>
          <p:nvGrpSpPr>
            <p:cNvPr id="20" name="Group 20"/>
            <p:cNvGrpSpPr/>
            <p:nvPr/>
          </p:nvGrpSpPr>
          <p:grpSpPr>
            <a:xfrm>
              <a:off x="0" y="7367039"/>
              <a:ext cx="10167052" cy="1553162"/>
              <a:chOff x="0" y="0"/>
              <a:chExt cx="2008307" cy="306797"/>
            </a:xfrm>
          </p:grpSpPr>
          <p:sp>
            <p:nvSpPr>
              <p:cNvPr id="21" name="Freeform 21"/>
              <p:cNvSpPr/>
              <p:nvPr/>
            </p:nvSpPr>
            <p:spPr>
              <a:xfrm>
                <a:off x="0" y="0"/>
                <a:ext cx="2008307" cy="306797"/>
              </a:xfrm>
              <a:custGeom>
                <a:avLst/>
                <a:gdLst/>
                <a:ahLst/>
                <a:cxnLst/>
                <a:rect l="l" t="t" r="r" b="b"/>
                <a:pathLst>
                  <a:path w="2008307" h="306797">
                    <a:moveTo>
                      <a:pt x="20306" y="0"/>
                    </a:moveTo>
                    <a:lnTo>
                      <a:pt x="1988001" y="0"/>
                    </a:lnTo>
                    <a:cubicBezTo>
                      <a:pt x="1993386" y="0"/>
                      <a:pt x="1998551" y="2139"/>
                      <a:pt x="2002359" y="5947"/>
                    </a:cubicBezTo>
                    <a:cubicBezTo>
                      <a:pt x="2006167" y="9756"/>
                      <a:pt x="2008307" y="14920"/>
                      <a:pt x="2008307" y="20306"/>
                    </a:cubicBezTo>
                    <a:lnTo>
                      <a:pt x="2008307" y="286491"/>
                    </a:lnTo>
                    <a:cubicBezTo>
                      <a:pt x="2008307" y="297706"/>
                      <a:pt x="1999215" y="306797"/>
                      <a:pt x="1988001" y="306797"/>
                    </a:cubicBezTo>
                    <a:lnTo>
                      <a:pt x="20306" y="306797"/>
                    </a:lnTo>
                    <a:cubicBezTo>
                      <a:pt x="14920" y="306797"/>
                      <a:pt x="9756" y="304658"/>
                      <a:pt x="5947" y="300850"/>
                    </a:cubicBezTo>
                    <a:cubicBezTo>
                      <a:pt x="2139" y="297042"/>
                      <a:pt x="0" y="291877"/>
                      <a:pt x="0" y="286491"/>
                    </a:cubicBezTo>
                    <a:lnTo>
                      <a:pt x="0" y="20306"/>
                    </a:lnTo>
                    <a:cubicBezTo>
                      <a:pt x="0" y="9091"/>
                      <a:pt x="9091" y="0"/>
                      <a:pt x="20306" y="0"/>
                    </a:cubicBezTo>
                    <a:close/>
                  </a:path>
                </a:pathLst>
              </a:custGeom>
              <a:solidFill>
                <a:srgbClr val="24A9B4"/>
              </a:solidFill>
            </p:spPr>
          </p:sp>
          <p:sp>
            <p:nvSpPr>
              <p:cNvPr id="22" name="TextBox 22"/>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3" name="TextBox 23"/>
            <p:cNvSpPr txBox="1"/>
            <p:nvPr/>
          </p:nvSpPr>
          <p:spPr>
            <a:xfrm>
              <a:off x="558748" y="7654881"/>
              <a:ext cx="9049556" cy="10060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Go beyond Tactical Campaigns, </a:t>
              </a:r>
            </a:p>
            <a:p>
              <a:pPr algn="ctr">
                <a:lnSpc>
                  <a:spcPts val="2800"/>
                </a:lnSpc>
              </a:pPr>
              <a:r>
                <a:rPr lang="en-US" sz="2800">
                  <a:solidFill>
                    <a:srgbClr val="FFFFFF"/>
                  </a:solidFill>
                  <a:latin typeface="Roboto"/>
                </a:rPr>
                <a:t>Help Clients Capture Customer Data</a:t>
              </a:r>
            </a:p>
          </p:txBody>
        </p:sp>
        <p:grpSp>
          <p:nvGrpSpPr>
            <p:cNvPr id="24" name="Group 24"/>
            <p:cNvGrpSpPr/>
            <p:nvPr/>
          </p:nvGrpSpPr>
          <p:grpSpPr>
            <a:xfrm>
              <a:off x="0" y="9512535"/>
              <a:ext cx="10167052" cy="1927504"/>
              <a:chOff x="0" y="0"/>
              <a:chExt cx="2008307" cy="380742"/>
            </a:xfrm>
          </p:grpSpPr>
          <p:sp>
            <p:nvSpPr>
              <p:cNvPr id="25" name="Freeform 25"/>
              <p:cNvSpPr/>
              <p:nvPr/>
            </p:nvSpPr>
            <p:spPr>
              <a:xfrm>
                <a:off x="0" y="0"/>
                <a:ext cx="2008307" cy="380742"/>
              </a:xfrm>
              <a:custGeom>
                <a:avLst/>
                <a:gdLst/>
                <a:ahLst/>
                <a:cxnLst/>
                <a:rect l="l" t="t" r="r" b="b"/>
                <a:pathLst>
                  <a:path w="2008307" h="380742">
                    <a:moveTo>
                      <a:pt x="20306" y="0"/>
                    </a:moveTo>
                    <a:lnTo>
                      <a:pt x="1988001" y="0"/>
                    </a:lnTo>
                    <a:cubicBezTo>
                      <a:pt x="1993386" y="0"/>
                      <a:pt x="1998551" y="2139"/>
                      <a:pt x="2002359" y="5947"/>
                    </a:cubicBezTo>
                    <a:cubicBezTo>
                      <a:pt x="2006167" y="9756"/>
                      <a:pt x="2008307" y="14920"/>
                      <a:pt x="2008307" y="20306"/>
                    </a:cubicBezTo>
                    <a:lnTo>
                      <a:pt x="2008307" y="360436"/>
                    </a:lnTo>
                    <a:cubicBezTo>
                      <a:pt x="2008307" y="371650"/>
                      <a:pt x="1999215" y="380742"/>
                      <a:pt x="1988001" y="380742"/>
                    </a:cubicBezTo>
                    <a:lnTo>
                      <a:pt x="20306" y="380742"/>
                    </a:lnTo>
                    <a:cubicBezTo>
                      <a:pt x="9091" y="380742"/>
                      <a:pt x="0" y="371650"/>
                      <a:pt x="0" y="360436"/>
                    </a:cubicBezTo>
                    <a:lnTo>
                      <a:pt x="0" y="20306"/>
                    </a:lnTo>
                    <a:cubicBezTo>
                      <a:pt x="0" y="9091"/>
                      <a:pt x="9091" y="0"/>
                      <a:pt x="20306" y="0"/>
                    </a:cubicBezTo>
                    <a:close/>
                  </a:path>
                </a:pathLst>
              </a:custGeom>
              <a:solidFill>
                <a:srgbClr val="24A9B4"/>
              </a:solidFill>
            </p:spPr>
          </p:sp>
          <p:sp>
            <p:nvSpPr>
              <p:cNvPr id="26" name="TextBox 26"/>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7" name="TextBox 27"/>
            <p:cNvSpPr txBox="1"/>
            <p:nvPr/>
          </p:nvSpPr>
          <p:spPr>
            <a:xfrm>
              <a:off x="558748" y="9702051"/>
              <a:ext cx="9049556" cy="14759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Free Partnership Program </a:t>
              </a:r>
            </a:p>
            <a:p>
              <a:pPr algn="ctr">
                <a:lnSpc>
                  <a:spcPts val="2800"/>
                </a:lnSpc>
              </a:pPr>
              <a:r>
                <a:rPr lang="en-US" sz="2800">
                  <a:solidFill>
                    <a:srgbClr val="FFFFFF"/>
                  </a:solidFill>
                  <a:latin typeface="Roboto"/>
                </a:rPr>
                <a:t>No Frills, No Minimum Targets </a:t>
              </a:r>
            </a:p>
            <a:p>
              <a:pPr algn="ctr">
                <a:lnSpc>
                  <a:spcPts val="2800"/>
                </a:lnSpc>
              </a:pPr>
              <a:r>
                <a:rPr lang="en-US" sz="2800">
                  <a:solidFill>
                    <a:srgbClr val="FFFFFF"/>
                  </a:solidFill>
                  <a:latin typeface="Roboto"/>
                </a:rPr>
                <a:t>Full Access to Agency Resources</a:t>
              </a:r>
            </a:p>
          </p:txBody>
        </p:sp>
      </p:grpSp>
      <p:sp>
        <p:nvSpPr>
          <p:cNvPr id="28" name="TextBox 28"/>
          <p:cNvSpPr txBox="1"/>
          <p:nvPr/>
        </p:nvSpPr>
        <p:spPr>
          <a:xfrm>
            <a:off x="17612890" y="9166814"/>
            <a:ext cx="142280"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60" t="90" r="960" b="16245"/>
          <a:stretch>
            <a:fillRect/>
          </a:stretch>
        </p:blipFill>
        <p:spPr>
          <a:xfrm>
            <a:off x="0" y="0"/>
            <a:ext cx="18288000" cy="8774992"/>
          </a:xfrm>
          <a:prstGeom prst="rect">
            <a:avLst/>
          </a:prstGeom>
        </p:spPr>
      </p:pic>
      <p:sp>
        <p:nvSpPr>
          <p:cNvPr id="3" name="TextBox 3"/>
          <p:cNvSpPr txBox="1"/>
          <p:nvPr/>
        </p:nvSpPr>
        <p:spPr>
          <a:xfrm>
            <a:off x="1866496" y="604443"/>
            <a:ext cx="14555007" cy="531114"/>
          </a:xfrm>
          <a:prstGeom prst="rect">
            <a:avLst/>
          </a:prstGeom>
        </p:spPr>
        <p:txBody>
          <a:bodyPr lIns="0" tIns="0" rIns="0" bIns="0" rtlCol="0" anchor="t">
            <a:spAutoFit/>
          </a:bodyPr>
          <a:lstStyle/>
          <a:p>
            <a:pPr algn="ctr">
              <a:lnSpc>
                <a:spcPts val="3888"/>
              </a:lnSpc>
            </a:pPr>
            <a:r>
              <a:rPr lang="en-US" sz="3600" spc="144">
                <a:solidFill>
                  <a:srgbClr val="FFFFFF"/>
                </a:solidFill>
                <a:latin typeface="Poppins Bold"/>
              </a:rPr>
              <a:t>USER JOURNEY – DIGITAL SCRATCH CARD</a:t>
            </a:r>
          </a:p>
        </p:txBody>
      </p:sp>
      <p:sp>
        <p:nvSpPr>
          <p:cNvPr id="4" name="TextBox 4"/>
          <p:cNvSpPr txBox="1"/>
          <p:nvPr/>
        </p:nvSpPr>
        <p:spPr>
          <a:xfrm>
            <a:off x="1313316" y="8972550"/>
            <a:ext cx="4301344" cy="819150"/>
          </a:xfrm>
          <a:prstGeom prst="rect">
            <a:avLst/>
          </a:prstGeom>
        </p:spPr>
        <p:txBody>
          <a:bodyPr lIns="0" tIns="0" rIns="0" bIns="0" rtlCol="0" anchor="t">
            <a:spAutoFit/>
          </a:bodyPr>
          <a:lstStyle/>
          <a:p>
            <a:pPr algn="ctr">
              <a:lnSpc>
                <a:spcPts val="2160"/>
              </a:lnSpc>
            </a:pPr>
            <a:r>
              <a:rPr lang="en-US" sz="1800">
                <a:solidFill>
                  <a:srgbClr val="000000"/>
                </a:solidFill>
                <a:latin typeface="Poppins"/>
              </a:rPr>
              <a:t> Shoppers are driven to the platform via Social Media Ads, EDM, or to the organic follower base </a:t>
            </a:r>
          </a:p>
        </p:txBody>
      </p:sp>
      <p:sp>
        <p:nvSpPr>
          <p:cNvPr id="5" name="TextBox 5"/>
          <p:cNvSpPr txBox="1"/>
          <p:nvPr/>
        </p:nvSpPr>
        <p:spPr>
          <a:xfrm>
            <a:off x="7129990" y="8972550"/>
            <a:ext cx="4028019" cy="552450"/>
          </a:xfrm>
          <a:prstGeom prst="rect">
            <a:avLst/>
          </a:prstGeom>
        </p:spPr>
        <p:txBody>
          <a:bodyPr lIns="0" tIns="0" rIns="0" bIns="0" rtlCol="0" anchor="t">
            <a:spAutoFit/>
          </a:bodyPr>
          <a:lstStyle/>
          <a:p>
            <a:pPr algn="ctr">
              <a:lnSpc>
                <a:spcPts val="2160"/>
              </a:lnSpc>
            </a:pPr>
            <a:r>
              <a:rPr lang="en-US" sz="1800">
                <a:solidFill>
                  <a:srgbClr val="000000"/>
                </a:solidFill>
                <a:latin typeface="Poppins"/>
              </a:rPr>
              <a:t>Capture First Party Customer Data </a:t>
            </a:r>
          </a:p>
          <a:p>
            <a:pPr algn="ctr">
              <a:lnSpc>
                <a:spcPts val="2160"/>
              </a:lnSpc>
            </a:pPr>
            <a:r>
              <a:rPr lang="en-US" sz="1800">
                <a:solidFill>
                  <a:srgbClr val="000000"/>
                </a:solidFill>
                <a:latin typeface="Poppins"/>
              </a:rPr>
              <a:t>When Shoppers register </a:t>
            </a:r>
          </a:p>
        </p:txBody>
      </p:sp>
      <p:sp>
        <p:nvSpPr>
          <p:cNvPr id="6" name="TextBox 6"/>
          <p:cNvSpPr txBox="1"/>
          <p:nvPr/>
        </p:nvSpPr>
        <p:spPr>
          <a:xfrm>
            <a:off x="12738029" y="8972550"/>
            <a:ext cx="4266410" cy="558358"/>
          </a:xfrm>
          <a:prstGeom prst="rect">
            <a:avLst/>
          </a:prstGeom>
        </p:spPr>
        <p:txBody>
          <a:bodyPr lIns="0" tIns="0" rIns="0" bIns="0" rtlCol="0" anchor="t">
            <a:spAutoFit/>
          </a:bodyPr>
          <a:lstStyle/>
          <a:p>
            <a:pPr algn="ctr">
              <a:lnSpc>
                <a:spcPts val="2160"/>
              </a:lnSpc>
            </a:pPr>
            <a:r>
              <a:rPr lang="en-US" sz="1800" dirty="0">
                <a:solidFill>
                  <a:srgbClr val="000000"/>
                </a:solidFill>
                <a:latin typeface="Poppins"/>
              </a:rPr>
              <a:t>Shopper is directed to the Digital Scratch </a:t>
            </a:r>
            <a:r>
              <a:rPr lang="en-US" sz="1800">
                <a:solidFill>
                  <a:srgbClr val="000000"/>
                </a:solidFill>
                <a:latin typeface="Poppins"/>
              </a:rPr>
              <a:t>Card platform</a:t>
            </a:r>
            <a:endParaRPr lang="en-US" sz="1800" dirty="0">
              <a:solidFill>
                <a:srgbClr val="000000"/>
              </a:solidFill>
              <a:latin typeface="Poppins"/>
            </a:endParaRPr>
          </a:p>
        </p:txBody>
      </p:sp>
      <p:pic>
        <p:nvPicPr>
          <p:cNvPr id="7" name="Picture 7"/>
          <p:cNvPicPr>
            <a:picLocks noChangeAspect="1"/>
          </p:cNvPicPr>
          <p:nvPr/>
        </p:nvPicPr>
        <p:blipFill>
          <a:blip r:embed="rId3"/>
          <a:srcRect r="312" b="312"/>
          <a:stretch>
            <a:fillRect/>
          </a:stretch>
        </p:blipFill>
        <p:spPr>
          <a:xfrm>
            <a:off x="1313316" y="1356714"/>
            <a:ext cx="4301344" cy="7634886"/>
          </a:xfrm>
          <a:prstGeom prst="rect">
            <a:avLst/>
          </a:prstGeom>
        </p:spPr>
      </p:pic>
      <p:sp>
        <p:nvSpPr>
          <p:cNvPr id="8" name="TextBox 8"/>
          <p:cNvSpPr txBox="1"/>
          <p:nvPr/>
        </p:nvSpPr>
        <p:spPr>
          <a:xfrm>
            <a:off x="17612890" y="9166814"/>
            <a:ext cx="255660"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2</a:t>
            </a:r>
          </a:p>
        </p:txBody>
      </p:sp>
      <p:grpSp>
        <p:nvGrpSpPr>
          <p:cNvPr id="9" name="Group 9"/>
          <p:cNvGrpSpPr/>
          <p:nvPr/>
        </p:nvGrpSpPr>
        <p:grpSpPr>
          <a:xfrm>
            <a:off x="6379855" y="962547"/>
            <a:ext cx="5528290" cy="8295753"/>
            <a:chOff x="0" y="0"/>
            <a:chExt cx="7371053" cy="11061004"/>
          </a:xfrm>
        </p:grpSpPr>
        <p:pic>
          <p:nvPicPr>
            <p:cNvPr id="10" name="Picture 10"/>
            <p:cNvPicPr>
              <a:picLocks noChangeAspect="1"/>
            </p:cNvPicPr>
            <p:nvPr/>
          </p:nvPicPr>
          <p:blipFill>
            <a:blip r:embed="rId4"/>
            <a:srcRect r="122" b="92"/>
            <a:stretch>
              <a:fillRect/>
            </a:stretch>
          </p:blipFill>
          <p:spPr>
            <a:xfrm>
              <a:off x="0" y="0"/>
              <a:ext cx="7371053" cy="11061004"/>
            </a:xfrm>
            <a:prstGeom prst="rect">
              <a:avLst/>
            </a:prstGeom>
          </p:spPr>
        </p:pic>
        <p:pic>
          <p:nvPicPr>
            <p:cNvPr id="11" name="Picture 11"/>
            <p:cNvPicPr>
              <a:picLocks noChangeAspect="1"/>
            </p:cNvPicPr>
            <p:nvPr/>
          </p:nvPicPr>
          <p:blipFill>
            <a:blip r:embed="rId5"/>
            <a:srcRect r="507" b="507"/>
            <a:stretch>
              <a:fillRect/>
            </a:stretch>
          </p:blipFill>
          <p:spPr>
            <a:xfrm>
              <a:off x="1439550" y="1038548"/>
              <a:ext cx="4491954" cy="4491954"/>
            </a:xfrm>
            <a:prstGeom prst="rect">
              <a:avLst/>
            </a:prstGeom>
          </p:spPr>
        </p:pic>
      </p:grpSp>
      <p:pic>
        <p:nvPicPr>
          <p:cNvPr id="12" name="Picture 12"/>
          <p:cNvPicPr>
            <a:picLocks noChangeAspect="1"/>
          </p:cNvPicPr>
          <p:nvPr/>
        </p:nvPicPr>
        <p:blipFill>
          <a:blip r:embed="rId6"/>
          <a:srcRect r="297" b="267"/>
          <a:stretch>
            <a:fillRect/>
          </a:stretch>
        </p:blipFill>
        <p:spPr>
          <a:xfrm>
            <a:off x="12071975" y="857163"/>
            <a:ext cx="5598518" cy="84011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60" t="90" r="960" b="39827"/>
          <a:stretch>
            <a:fillRect/>
          </a:stretch>
        </p:blipFill>
        <p:spPr>
          <a:xfrm>
            <a:off x="0" y="0"/>
            <a:ext cx="18288000" cy="6301628"/>
          </a:xfrm>
          <a:prstGeom prst="rect">
            <a:avLst/>
          </a:prstGeom>
        </p:spPr>
      </p:pic>
      <p:sp>
        <p:nvSpPr>
          <p:cNvPr id="3" name="TextBox 3"/>
          <p:cNvSpPr txBox="1"/>
          <p:nvPr/>
        </p:nvSpPr>
        <p:spPr>
          <a:xfrm>
            <a:off x="17612890" y="9166814"/>
            <a:ext cx="261829"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3</a:t>
            </a:r>
          </a:p>
        </p:txBody>
      </p:sp>
      <p:sp>
        <p:nvSpPr>
          <p:cNvPr id="4" name="TextBox 4"/>
          <p:cNvSpPr txBox="1"/>
          <p:nvPr/>
        </p:nvSpPr>
        <p:spPr>
          <a:xfrm>
            <a:off x="1866496" y="604443"/>
            <a:ext cx="14555007" cy="531114"/>
          </a:xfrm>
          <a:prstGeom prst="rect">
            <a:avLst/>
          </a:prstGeom>
        </p:spPr>
        <p:txBody>
          <a:bodyPr lIns="0" tIns="0" rIns="0" bIns="0" rtlCol="0" anchor="t">
            <a:spAutoFit/>
          </a:bodyPr>
          <a:lstStyle/>
          <a:p>
            <a:pPr algn="ctr">
              <a:lnSpc>
                <a:spcPts val="3888"/>
              </a:lnSpc>
            </a:pPr>
            <a:r>
              <a:rPr lang="en-US" sz="3600" spc="144">
                <a:solidFill>
                  <a:srgbClr val="FFFFFF"/>
                </a:solidFill>
                <a:latin typeface="Poppins Bold"/>
              </a:rPr>
              <a:t>USER JOURNEY – DIGITAL SCRATCH CARD</a:t>
            </a:r>
          </a:p>
        </p:txBody>
      </p:sp>
      <p:pic>
        <p:nvPicPr>
          <p:cNvPr id="5" name="Picture 5"/>
          <p:cNvPicPr>
            <a:picLocks noChangeAspect="1"/>
          </p:cNvPicPr>
          <p:nvPr/>
        </p:nvPicPr>
        <p:blipFill>
          <a:blip r:embed="rId3"/>
          <a:srcRect r="652" b="35"/>
          <a:stretch>
            <a:fillRect/>
          </a:stretch>
        </p:blipFill>
        <p:spPr>
          <a:xfrm>
            <a:off x="13700853" y="1136039"/>
            <a:ext cx="4759218" cy="7186855"/>
          </a:xfrm>
          <a:prstGeom prst="rect">
            <a:avLst/>
          </a:prstGeom>
        </p:spPr>
      </p:pic>
      <p:grpSp>
        <p:nvGrpSpPr>
          <p:cNvPr id="6" name="Group 6"/>
          <p:cNvGrpSpPr/>
          <p:nvPr/>
        </p:nvGrpSpPr>
        <p:grpSpPr>
          <a:xfrm>
            <a:off x="9499308" y="1135557"/>
            <a:ext cx="4740239" cy="7187337"/>
            <a:chOff x="0" y="0"/>
            <a:chExt cx="6320319" cy="9583116"/>
          </a:xfrm>
        </p:grpSpPr>
        <p:pic>
          <p:nvPicPr>
            <p:cNvPr id="7" name="Picture 7"/>
            <p:cNvPicPr>
              <a:picLocks noChangeAspect="1"/>
            </p:cNvPicPr>
            <p:nvPr/>
          </p:nvPicPr>
          <p:blipFill>
            <a:blip r:embed="rId4"/>
            <a:srcRect r="1114" b="54"/>
            <a:stretch>
              <a:fillRect/>
            </a:stretch>
          </p:blipFill>
          <p:spPr>
            <a:xfrm>
              <a:off x="0" y="0"/>
              <a:ext cx="6320319" cy="9583116"/>
            </a:xfrm>
            <a:prstGeom prst="rect">
              <a:avLst/>
            </a:prstGeom>
          </p:spPr>
        </p:pic>
        <p:pic>
          <p:nvPicPr>
            <p:cNvPr id="8" name="Picture 8"/>
            <p:cNvPicPr>
              <a:picLocks noChangeAspect="1"/>
            </p:cNvPicPr>
            <p:nvPr/>
          </p:nvPicPr>
          <p:blipFill>
            <a:blip r:embed="rId5"/>
            <a:srcRect r="1422" b="615"/>
            <a:stretch>
              <a:fillRect/>
            </a:stretch>
          </p:blipFill>
          <p:spPr>
            <a:xfrm>
              <a:off x="1381985" y="1468157"/>
              <a:ext cx="3556349" cy="3585471"/>
            </a:xfrm>
            <a:prstGeom prst="rect">
              <a:avLst/>
            </a:prstGeom>
          </p:spPr>
        </p:pic>
      </p:grpSp>
      <p:pic>
        <p:nvPicPr>
          <p:cNvPr id="9" name="Picture 9"/>
          <p:cNvPicPr>
            <a:picLocks noChangeAspect="1"/>
          </p:cNvPicPr>
          <p:nvPr/>
        </p:nvPicPr>
        <p:blipFill>
          <a:blip r:embed="rId5"/>
          <a:srcRect r="2486" b="1075"/>
          <a:stretch>
            <a:fillRect/>
          </a:stretch>
        </p:blipFill>
        <p:spPr>
          <a:xfrm>
            <a:off x="15227484" y="1988706"/>
            <a:ext cx="1490752" cy="1512319"/>
          </a:xfrm>
          <a:prstGeom prst="rect">
            <a:avLst/>
          </a:prstGeom>
        </p:spPr>
      </p:pic>
      <p:pic>
        <p:nvPicPr>
          <p:cNvPr id="10" name="Picture 10"/>
          <p:cNvPicPr>
            <a:picLocks noChangeAspect="1"/>
          </p:cNvPicPr>
          <p:nvPr/>
        </p:nvPicPr>
        <p:blipFill>
          <a:blip r:embed="rId6"/>
          <a:srcRect r="1544" b="224"/>
          <a:stretch>
            <a:fillRect/>
          </a:stretch>
        </p:blipFill>
        <p:spPr>
          <a:xfrm>
            <a:off x="-41823" y="1137092"/>
            <a:ext cx="4721628" cy="7184751"/>
          </a:xfrm>
          <a:prstGeom prst="rect">
            <a:avLst/>
          </a:prstGeom>
        </p:spPr>
      </p:pic>
      <p:grpSp>
        <p:nvGrpSpPr>
          <p:cNvPr id="11" name="Group 11"/>
          <p:cNvGrpSpPr/>
          <p:nvPr/>
        </p:nvGrpSpPr>
        <p:grpSpPr>
          <a:xfrm>
            <a:off x="7847058" y="5297552"/>
            <a:ext cx="1329820" cy="301671"/>
            <a:chOff x="0" y="0"/>
            <a:chExt cx="1182063" cy="268152"/>
          </a:xfrm>
        </p:grpSpPr>
        <p:sp>
          <p:nvSpPr>
            <p:cNvPr id="12" name="Freeform 12"/>
            <p:cNvSpPr/>
            <p:nvPr/>
          </p:nvSpPr>
          <p:spPr>
            <a:xfrm>
              <a:off x="8509" y="8509"/>
              <a:ext cx="1165098" cy="251206"/>
            </a:xfrm>
            <a:custGeom>
              <a:avLst/>
              <a:gdLst/>
              <a:ahLst/>
              <a:cxnLst/>
              <a:rect l="l" t="t" r="r" b="b"/>
              <a:pathLst>
                <a:path w="1165098" h="251206">
                  <a:moveTo>
                    <a:pt x="0" y="41783"/>
                  </a:moveTo>
                  <a:cubicBezTo>
                    <a:pt x="0" y="18669"/>
                    <a:pt x="19685" y="0"/>
                    <a:pt x="44069" y="0"/>
                  </a:cubicBezTo>
                  <a:lnTo>
                    <a:pt x="1121029" y="0"/>
                  </a:lnTo>
                  <a:cubicBezTo>
                    <a:pt x="1145413" y="0"/>
                    <a:pt x="1165098" y="18796"/>
                    <a:pt x="1165098" y="41910"/>
                  </a:cubicBezTo>
                  <a:lnTo>
                    <a:pt x="1165098" y="209296"/>
                  </a:lnTo>
                  <a:cubicBezTo>
                    <a:pt x="1165098" y="232410"/>
                    <a:pt x="1145413" y="251206"/>
                    <a:pt x="1121029" y="251206"/>
                  </a:cubicBezTo>
                  <a:lnTo>
                    <a:pt x="44069" y="251206"/>
                  </a:lnTo>
                  <a:cubicBezTo>
                    <a:pt x="19685" y="251206"/>
                    <a:pt x="0" y="232410"/>
                    <a:pt x="0" y="209296"/>
                  </a:cubicBezTo>
                  <a:close/>
                </a:path>
              </a:pathLst>
            </a:custGeom>
            <a:solidFill>
              <a:srgbClr val="FFCB1E"/>
            </a:solidFill>
          </p:spPr>
        </p:sp>
        <p:sp>
          <p:nvSpPr>
            <p:cNvPr id="13" name="Freeform 13"/>
            <p:cNvSpPr/>
            <p:nvPr/>
          </p:nvSpPr>
          <p:spPr>
            <a:xfrm>
              <a:off x="0" y="0"/>
              <a:ext cx="1182116" cy="268097"/>
            </a:xfrm>
            <a:custGeom>
              <a:avLst/>
              <a:gdLst/>
              <a:ahLst/>
              <a:cxnLst/>
              <a:rect l="l" t="t" r="r" b="b"/>
              <a:pathLst>
                <a:path w="1182116" h="268097">
                  <a:moveTo>
                    <a:pt x="0" y="50292"/>
                  </a:moveTo>
                  <a:cubicBezTo>
                    <a:pt x="0" y="22098"/>
                    <a:pt x="23876" y="0"/>
                    <a:pt x="52578" y="0"/>
                  </a:cubicBezTo>
                  <a:lnTo>
                    <a:pt x="1129538" y="0"/>
                  </a:lnTo>
                  <a:lnTo>
                    <a:pt x="1129538" y="8509"/>
                  </a:lnTo>
                  <a:lnTo>
                    <a:pt x="1129538" y="0"/>
                  </a:lnTo>
                  <a:cubicBezTo>
                    <a:pt x="1158113" y="0"/>
                    <a:pt x="1182116" y="22098"/>
                    <a:pt x="1182116" y="50292"/>
                  </a:cubicBezTo>
                  <a:lnTo>
                    <a:pt x="1173607" y="50292"/>
                  </a:lnTo>
                  <a:lnTo>
                    <a:pt x="1182116" y="50292"/>
                  </a:lnTo>
                  <a:lnTo>
                    <a:pt x="1182116" y="217805"/>
                  </a:lnTo>
                  <a:lnTo>
                    <a:pt x="1173607" y="217805"/>
                  </a:lnTo>
                  <a:lnTo>
                    <a:pt x="1182116" y="217805"/>
                  </a:lnTo>
                  <a:cubicBezTo>
                    <a:pt x="1182116" y="245999"/>
                    <a:pt x="1158240" y="268097"/>
                    <a:pt x="1129538" y="268097"/>
                  </a:cubicBezTo>
                  <a:lnTo>
                    <a:pt x="1129538" y="259588"/>
                  </a:lnTo>
                  <a:lnTo>
                    <a:pt x="1129538" y="268097"/>
                  </a:lnTo>
                  <a:lnTo>
                    <a:pt x="52578" y="268097"/>
                  </a:lnTo>
                  <a:lnTo>
                    <a:pt x="52578" y="259588"/>
                  </a:lnTo>
                  <a:lnTo>
                    <a:pt x="52578" y="268097"/>
                  </a:lnTo>
                  <a:cubicBezTo>
                    <a:pt x="23876" y="268097"/>
                    <a:pt x="0" y="245999"/>
                    <a:pt x="0" y="217805"/>
                  </a:cubicBezTo>
                  <a:lnTo>
                    <a:pt x="0" y="50292"/>
                  </a:lnTo>
                  <a:lnTo>
                    <a:pt x="8509" y="50292"/>
                  </a:lnTo>
                  <a:lnTo>
                    <a:pt x="0" y="50292"/>
                  </a:lnTo>
                  <a:moveTo>
                    <a:pt x="16891" y="50292"/>
                  </a:moveTo>
                  <a:lnTo>
                    <a:pt x="16891" y="217805"/>
                  </a:lnTo>
                  <a:lnTo>
                    <a:pt x="8509" y="217805"/>
                  </a:lnTo>
                  <a:lnTo>
                    <a:pt x="17018" y="217805"/>
                  </a:lnTo>
                  <a:cubicBezTo>
                    <a:pt x="17018" y="235839"/>
                    <a:pt x="32512" y="251206"/>
                    <a:pt x="52578" y="251206"/>
                  </a:cubicBezTo>
                  <a:lnTo>
                    <a:pt x="1129538" y="251206"/>
                  </a:lnTo>
                  <a:cubicBezTo>
                    <a:pt x="1149604" y="251206"/>
                    <a:pt x="1165098" y="235839"/>
                    <a:pt x="1165098" y="217805"/>
                  </a:cubicBezTo>
                  <a:lnTo>
                    <a:pt x="1165098" y="50292"/>
                  </a:lnTo>
                  <a:cubicBezTo>
                    <a:pt x="1165098" y="32258"/>
                    <a:pt x="1149604" y="16891"/>
                    <a:pt x="1129538" y="16891"/>
                  </a:cubicBezTo>
                  <a:lnTo>
                    <a:pt x="52578" y="16891"/>
                  </a:lnTo>
                  <a:lnTo>
                    <a:pt x="52578" y="8509"/>
                  </a:lnTo>
                  <a:lnTo>
                    <a:pt x="52578" y="17018"/>
                  </a:lnTo>
                  <a:cubicBezTo>
                    <a:pt x="32512" y="17018"/>
                    <a:pt x="17018" y="32385"/>
                    <a:pt x="17018" y="50419"/>
                  </a:cubicBezTo>
                  <a:close/>
                </a:path>
              </a:pathLst>
            </a:custGeom>
            <a:solidFill>
              <a:srgbClr val="2F528F"/>
            </a:solidFill>
          </p:spPr>
        </p:sp>
        <p:sp>
          <p:nvSpPr>
            <p:cNvPr id="14" name="TextBox 14"/>
            <p:cNvSpPr txBox="1"/>
            <p:nvPr/>
          </p:nvSpPr>
          <p:spPr>
            <a:xfrm>
              <a:off x="0" y="0"/>
              <a:ext cx="1182063" cy="268152"/>
            </a:xfrm>
            <a:prstGeom prst="rect">
              <a:avLst/>
            </a:prstGeom>
          </p:spPr>
          <p:txBody>
            <a:bodyPr lIns="76200" tIns="76200" rIns="76200" bIns="76200" rtlCol="0" anchor="ctr"/>
            <a:lstStyle/>
            <a:p>
              <a:pPr algn="ctr">
                <a:lnSpc>
                  <a:spcPts val="1260"/>
                </a:lnSpc>
              </a:pPr>
              <a:r>
                <a:rPr lang="en-US" sz="1050" spc="15">
                  <a:solidFill>
                    <a:srgbClr val="000000"/>
                  </a:solidFill>
                  <a:latin typeface="Montserrat"/>
                </a:rPr>
                <a:t>Upload Receipt</a:t>
              </a:r>
            </a:p>
          </p:txBody>
        </p:sp>
      </p:grpSp>
      <p:grpSp>
        <p:nvGrpSpPr>
          <p:cNvPr id="15" name="Group 15"/>
          <p:cNvGrpSpPr/>
          <p:nvPr/>
        </p:nvGrpSpPr>
        <p:grpSpPr>
          <a:xfrm>
            <a:off x="4141111" y="1137092"/>
            <a:ext cx="5956445" cy="7185802"/>
            <a:chOff x="0" y="0"/>
            <a:chExt cx="7941926" cy="9581070"/>
          </a:xfrm>
        </p:grpSpPr>
        <p:pic>
          <p:nvPicPr>
            <p:cNvPr id="16" name="Picture 16"/>
            <p:cNvPicPr>
              <a:picLocks noChangeAspect="1"/>
            </p:cNvPicPr>
            <p:nvPr/>
          </p:nvPicPr>
          <p:blipFill>
            <a:blip r:embed="rId7"/>
            <a:srcRect r="99" b="850"/>
            <a:stretch>
              <a:fillRect/>
            </a:stretch>
          </p:blipFill>
          <p:spPr>
            <a:xfrm>
              <a:off x="0" y="0"/>
              <a:ext cx="6432496" cy="9581070"/>
            </a:xfrm>
            <a:prstGeom prst="rect">
              <a:avLst/>
            </a:prstGeom>
          </p:spPr>
        </p:pic>
        <p:pic>
          <p:nvPicPr>
            <p:cNvPr id="17" name="Picture 17"/>
            <p:cNvPicPr>
              <a:picLocks noChangeAspect="1"/>
            </p:cNvPicPr>
            <p:nvPr/>
          </p:nvPicPr>
          <p:blipFill>
            <a:blip r:embed="rId5"/>
            <a:srcRect r="2258" b="844"/>
            <a:stretch>
              <a:fillRect/>
            </a:stretch>
          </p:blipFill>
          <p:spPr>
            <a:xfrm>
              <a:off x="2080314" y="887574"/>
              <a:ext cx="2476424" cy="2512250"/>
            </a:xfrm>
            <a:prstGeom prst="rect">
              <a:avLst/>
            </a:prstGeom>
          </p:spPr>
        </p:pic>
        <p:pic>
          <p:nvPicPr>
            <p:cNvPr id="18" name="Picture 18"/>
            <p:cNvPicPr>
              <a:picLocks noChangeAspect="1"/>
            </p:cNvPicPr>
            <p:nvPr/>
          </p:nvPicPr>
          <p:blipFill>
            <a:blip r:embed="rId8"/>
            <a:srcRect r="372" b="372"/>
            <a:stretch>
              <a:fillRect/>
            </a:stretch>
          </p:blipFill>
          <p:spPr>
            <a:xfrm>
              <a:off x="3159224" y="2265272"/>
              <a:ext cx="4782702" cy="7195404"/>
            </a:xfrm>
            <a:prstGeom prst="rect">
              <a:avLst/>
            </a:prstGeom>
          </p:spPr>
        </p:pic>
        <p:pic>
          <p:nvPicPr>
            <p:cNvPr id="19" name="Picture 19"/>
            <p:cNvPicPr>
              <a:picLocks noChangeAspect="1"/>
            </p:cNvPicPr>
            <p:nvPr/>
          </p:nvPicPr>
          <p:blipFill>
            <a:blip r:embed="rId5"/>
            <a:srcRect r="2486" b="1075"/>
            <a:stretch>
              <a:fillRect/>
            </a:stretch>
          </p:blipFill>
          <p:spPr>
            <a:xfrm>
              <a:off x="4556738" y="2971666"/>
              <a:ext cx="1987670" cy="2016426"/>
            </a:xfrm>
            <a:prstGeom prst="rect">
              <a:avLst/>
            </a:prstGeom>
          </p:spPr>
        </p:pic>
      </p:grpSp>
      <p:sp>
        <p:nvSpPr>
          <p:cNvPr id="20" name="TextBox 20"/>
          <p:cNvSpPr txBox="1"/>
          <p:nvPr/>
        </p:nvSpPr>
        <p:spPr>
          <a:xfrm>
            <a:off x="374592" y="8053385"/>
            <a:ext cx="3728419" cy="1404744"/>
          </a:xfrm>
          <a:prstGeom prst="rect">
            <a:avLst/>
          </a:prstGeom>
        </p:spPr>
        <p:txBody>
          <a:bodyPr lIns="0" tIns="0" rIns="0" bIns="0" rtlCol="0" anchor="t">
            <a:spAutoFit/>
          </a:bodyPr>
          <a:lstStyle/>
          <a:p>
            <a:pPr marL="217170" lvl="1" indent="-108585" algn="just">
              <a:lnSpc>
                <a:spcPts val="2160"/>
              </a:lnSpc>
              <a:buFont typeface="Arial"/>
              <a:buChar char="•"/>
            </a:pPr>
            <a:r>
              <a:rPr lang="en-US" sz="1800" dirty="0">
                <a:solidFill>
                  <a:srgbClr val="000000"/>
                </a:solidFill>
                <a:latin typeface="Poppins"/>
              </a:rPr>
              <a:t>The user allowed one attempt </a:t>
            </a:r>
            <a:r>
              <a:rPr lang="en-US" sz="1800">
                <a:solidFill>
                  <a:srgbClr val="000000"/>
                </a:solidFill>
                <a:latin typeface="Poppins"/>
              </a:rPr>
              <a:t>daily to scratch</a:t>
            </a:r>
            <a:r>
              <a:rPr lang="en-US">
                <a:solidFill>
                  <a:srgbClr val="000000"/>
                </a:solidFill>
                <a:latin typeface="Poppins"/>
              </a:rPr>
              <a:t> </a:t>
            </a:r>
            <a:r>
              <a:rPr lang="en-US" sz="1800">
                <a:solidFill>
                  <a:srgbClr val="000000"/>
                </a:solidFill>
                <a:latin typeface="Poppins"/>
              </a:rPr>
              <a:t>upon Registering (to allow for Instant Gratification and Engagement) </a:t>
            </a:r>
            <a:endParaRPr lang="en-US"/>
          </a:p>
        </p:txBody>
      </p:sp>
      <p:sp>
        <p:nvSpPr>
          <p:cNvPr id="21" name="TextBox 21"/>
          <p:cNvSpPr txBox="1"/>
          <p:nvPr/>
        </p:nvSpPr>
        <p:spPr>
          <a:xfrm>
            <a:off x="5073131" y="8053385"/>
            <a:ext cx="4103748" cy="1085850"/>
          </a:xfrm>
          <a:prstGeom prst="rect">
            <a:avLst/>
          </a:prstGeom>
        </p:spPr>
        <p:txBody>
          <a:bodyPr lIns="0" tIns="0" rIns="0" bIns="0" rtlCol="0" anchor="t">
            <a:spAutoFit/>
          </a:bodyPr>
          <a:lstStyle/>
          <a:p>
            <a:pPr marL="217170" lvl="1" indent="-108585" algn="just">
              <a:lnSpc>
                <a:spcPts val="2160"/>
              </a:lnSpc>
              <a:buFont typeface="Arial"/>
              <a:buChar char="•"/>
            </a:pPr>
            <a:r>
              <a:rPr lang="en-US" sz="1800">
                <a:solidFill>
                  <a:srgbClr val="000000"/>
                </a:solidFill>
                <a:latin typeface="Poppins"/>
              </a:rPr>
              <a:t>User prompted Scan QR or upload receipt upon making a purchase to unlock additional points</a:t>
            </a:r>
          </a:p>
        </p:txBody>
      </p:sp>
      <p:sp>
        <p:nvSpPr>
          <p:cNvPr id="22" name="TextBox 22"/>
          <p:cNvSpPr txBox="1"/>
          <p:nvPr/>
        </p:nvSpPr>
        <p:spPr>
          <a:xfrm>
            <a:off x="9858016" y="8062910"/>
            <a:ext cx="4022824" cy="1990725"/>
          </a:xfrm>
          <a:prstGeom prst="rect">
            <a:avLst/>
          </a:prstGeom>
        </p:spPr>
        <p:txBody>
          <a:bodyPr lIns="0" tIns="0" rIns="0" bIns="0" rtlCol="0" anchor="t">
            <a:spAutoFit/>
          </a:bodyPr>
          <a:lstStyle/>
          <a:p>
            <a:pPr marL="199072" lvl="1" indent="-99536" algn="just">
              <a:lnSpc>
                <a:spcPts val="1980"/>
              </a:lnSpc>
              <a:buFont typeface="Arial"/>
              <a:buChar char="•"/>
            </a:pPr>
            <a:r>
              <a:rPr lang="en-US" sz="1650">
                <a:solidFill>
                  <a:srgbClr val="000000"/>
                </a:solidFill>
                <a:latin typeface="Poppins"/>
              </a:rPr>
              <a:t>SKALE has the ability to customize Point provisioning/number of attempts provisioned based on actions taken </a:t>
            </a:r>
          </a:p>
          <a:p>
            <a:pPr marL="884872" lvl="2" indent="-294958" algn="just">
              <a:lnSpc>
                <a:spcPts val="1980"/>
              </a:lnSpc>
              <a:buFont typeface="Arial"/>
              <a:buChar char="⚬"/>
            </a:pPr>
            <a:r>
              <a:rPr lang="en-US" sz="1650">
                <a:solidFill>
                  <a:srgbClr val="000000"/>
                </a:solidFill>
                <a:latin typeface="Poppins"/>
              </a:rPr>
              <a:t>Scan QR </a:t>
            </a:r>
          </a:p>
          <a:p>
            <a:pPr marL="884872" lvl="2" indent="-294958" algn="just">
              <a:lnSpc>
                <a:spcPts val="1980"/>
              </a:lnSpc>
              <a:buFont typeface="Arial"/>
              <a:buChar char="⚬"/>
            </a:pPr>
            <a:r>
              <a:rPr lang="en-US" sz="1650">
                <a:solidFill>
                  <a:srgbClr val="000000"/>
                </a:solidFill>
                <a:latin typeface="Poppins"/>
              </a:rPr>
              <a:t>Refer Friend </a:t>
            </a:r>
          </a:p>
          <a:p>
            <a:pPr marL="884872" lvl="2" indent="-294958" algn="just">
              <a:lnSpc>
                <a:spcPts val="1980"/>
              </a:lnSpc>
              <a:buFont typeface="Arial"/>
              <a:buChar char="⚬"/>
            </a:pPr>
            <a:r>
              <a:rPr lang="en-US" sz="1650">
                <a:solidFill>
                  <a:srgbClr val="000000"/>
                </a:solidFill>
                <a:latin typeface="Poppins"/>
              </a:rPr>
              <a:t>Follow Social Media </a:t>
            </a:r>
          </a:p>
          <a:p>
            <a:pPr marL="884872" lvl="2" indent="-294958" algn="just">
              <a:lnSpc>
                <a:spcPts val="1980"/>
              </a:lnSpc>
              <a:buFont typeface="Arial"/>
              <a:buChar char="⚬"/>
            </a:pPr>
            <a:r>
              <a:rPr lang="en-US" sz="1650">
                <a:solidFill>
                  <a:srgbClr val="000000"/>
                </a:solidFill>
                <a:latin typeface="Poppins"/>
              </a:rPr>
              <a:t>Upload photo</a:t>
            </a:r>
          </a:p>
        </p:txBody>
      </p:sp>
      <p:sp>
        <p:nvSpPr>
          <p:cNvPr id="23" name="TextBox 23"/>
          <p:cNvSpPr txBox="1"/>
          <p:nvPr/>
        </p:nvSpPr>
        <p:spPr>
          <a:xfrm>
            <a:off x="14374193" y="8062910"/>
            <a:ext cx="3412539" cy="752475"/>
          </a:xfrm>
          <a:prstGeom prst="rect">
            <a:avLst/>
          </a:prstGeom>
        </p:spPr>
        <p:txBody>
          <a:bodyPr lIns="0" tIns="0" rIns="0" bIns="0" rtlCol="0" anchor="t">
            <a:spAutoFit/>
          </a:bodyPr>
          <a:lstStyle/>
          <a:p>
            <a:pPr marL="199072" lvl="1" indent="-99536" algn="just">
              <a:lnSpc>
                <a:spcPts val="1980"/>
              </a:lnSpc>
              <a:buFont typeface="Arial"/>
              <a:buChar char="•"/>
            </a:pPr>
            <a:r>
              <a:rPr lang="en-US" sz="1650">
                <a:solidFill>
                  <a:srgbClr val="000000"/>
                </a:solidFill>
                <a:latin typeface="Poppins"/>
              </a:rPr>
              <a:t>Shopper can redeem their rewards through the rewards marketplace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39964" y="1919494"/>
            <a:ext cx="15608072" cy="5910978"/>
          </a:xfrm>
          <a:prstGeom prst="rect">
            <a:avLst/>
          </a:prstGeom>
        </p:spPr>
      </p:pic>
      <p:sp>
        <p:nvSpPr>
          <p:cNvPr id="3" name="TextBox 3"/>
          <p:cNvSpPr txBox="1"/>
          <p:nvPr/>
        </p:nvSpPr>
        <p:spPr>
          <a:xfrm>
            <a:off x="1339964" y="8078122"/>
            <a:ext cx="12416050" cy="1187775"/>
          </a:xfrm>
          <a:prstGeom prst="rect">
            <a:avLst/>
          </a:prstGeom>
        </p:spPr>
        <p:txBody>
          <a:bodyPr lIns="0" tIns="0" rIns="0" bIns="0" rtlCol="0" anchor="t">
            <a:spAutoFit/>
          </a:bodyPr>
          <a:lstStyle/>
          <a:p>
            <a:pPr algn="l">
              <a:lnSpc>
                <a:spcPts val="2160"/>
              </a:lnSpc>
            </a:pPr>
            <a:r>
              <a:rPr lang="en-US" sz="1800">
                <a:solidFill>
                  <a:srgbClr val="000000"/>
                </a:solidFill>
                <a:latin typeface="Roboto"/>
              </a:rPr>
              <a:t>*Annual tiers reset at end of each calendar year </a:t>
            </a:r>
          </a:p>
          <a:p>
            <a:pPr marL="447040" lvl="1" indent="-223520" algn="l">
              <a:lnSpc>
                <a:spcPts val="2160"/>
              </a:lnSpc>
              <a:buFont typeface="Arial"/>
              <a:buChar char="•"/>
            </a:pPr>
            <a:r>
              <a:rPr lang="en-US" sz="1800">
                <a:solidFill>
                  <a:srgbClr val="000000"/>
                </a:solidFill>
                <a:latin typeface="Roboto"/>
              </a:rPr>
              <a:t>Early access to new product roll-outs for Standard and Advanced Modules </a:t>
            </a:r>
          </a:p>
          <a:p>
            <a:pPr marL="447040" lvl="1" indent="-223520" algn="l">
              <a:lnSpc>
                <a:spcPts val="2160"/>
              </a:lnSpc>
              <a:buFont typeface="Arial"/>
              <a:buChar char="•"/>
            </a:pPr>
            <a:r>
              <a:rPr lang="en-US" sz="1800">
                <a:solidFill>
                  <a:srgbClr val="000000"/>
                </a:solidFill>
                <a:latin typeface="Roboto"/>
              </a:rPr>
              <a:t>SKALE reserves full discretion on its marketing and lead generation plans to generate leads for its agency partners </a:t>
            </a:r>
          </a:p>
          <a:p>
            <a:pPr marL="447040" lvl="1" indent="-223520" algn="l">
              <a:lnSpc>
                <a:spcPts val="2160"/>
              </a:lnSpc>
              <a:buFont typeface="Arial"/>
              <a:buChar char="•"/>
            </a:pPr>
            <a:r>
              <a:rPr lang="en-US" sz="1800">
                <a:solidFill>
                  <a:srgbClr val="000000"/>
                </a:solidFill>
                <a:latin typeface="Roboto"/>
              </a:rPr>
              <a:t>SKALE shall align with its agency partner on its quarterly marketing budget and support </a:t>
            </a:r>
          </a:p>
        </p:txBody>
      </p:sp>
      <p:sp>
        <p:nvSpPr>
          <p:cNvPr id="4" name="TextBox 4"/>
          <p:cNvSpPr txBox="1"/>
          <p:nvPr/>
        </p:nvSpPr>
        <p:spPr>
          <a:xfrm>
            <a:off x="17477890" y="9095815"/>
            <a:ext cx="279580"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4</a:t>
            </a:r>
          </a:p>
        </p:txBody>
      </p:sp>
      <p:sp>
        <p:nvSpPr>
          <p:cNvPr id="5" name="TextBox 5"/>
          <p:cNvSpPr txBox="1"/>
          <p:nvPr/>
        </p:nvSpPr>
        <p:spPr>
          <a:xfrm>
            <a:off x="6216145" y="1119394"/>
            <a:ext cx="5855711" cy="542925"/>
          </a:xfrm>
          <a:prstGeom prst="rect">
            <a:avLst/>
          </a:prstGeom>
        </p:spPr>
        <p:txBody>
          <a:bodyPr lIns="0" tIns="0" rIns="0" bIns="0" rtlCol="0" anchor="t">
            <a:spAutoFit/>
          </a:bodyPr>
          <a:lstStyle/>
          <a:p>
            <a:pPr algn="ctr">
              <a:lnSpc>
                <a:spcPts val="4200"/>
              </a:lnSpc>
            </a:pPr>
            <a:r>
              <a:rPr lang="en-US" sz="3000" spc="120">
                <a:solidFill>
                  <a:srgbClr val="000000"/>
                </a:solidFill>
                <a:latin typeface="Poppins Bold"/>
              </a:rPr>
              <a:t>AGENCY PARTNERSHIP TIERS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3545" y="2085976"/>
            <a:ext cx="3037955" cy="4800600"/>
            <a:chOff x="0" y="0"/>
            <a:chExt cx="4050607" cy="6400800"/>
          </a:xfrm>
        </p:grpSpPr>
        <p:sp>
          <p:nvSpPr>
            <p:cNvPr id="3" name="Freeform 3"/>
            <p:cNvSpPr/>
            <p:nvPr/>
          </p:nvSpPr>
          <p:spPr>
            <a:xfrm>
              <a:off x="0" y="0"/>
              <a:ext cx="4050626" cy="6400800"/>
            </a:xfrm>
            <a:custGeom>
              <a:avLst/>
              <a:gdLst/>
              <a:ahLst/>
              <a:cxnLst/>
              <a:rect l="l" t="t" r="r" b="b"/>
              <a:pathLst>
                <a:path w="4050626" h="6400800">
                  <a:moveTo>
                    <a:pt x="0" y="0"/>
                  </a:moveTo>
                  <a:lnTo>
                    <a:pt x="4050626" y="0"/>
                  </a:lnTo>
                  <a:lnTo>
                    <a:pt x="4050626" y="6400800"/>
                  </a:lnTo>
                  <a:lnTo>
                    <a:pt x="0" y="6400800"/>
                  </a:lnTo>
                  <a:close/>
                </a:path>
              </a:pathLst>
            </a:custGeom>
            <a:solidFill>
              <a:srgbClr val="FF4D67"/>
            </a:solidFill>
          </p:spPr>
        </p:sp>
        <p:sp>
          <p:nvSpPr>
            <p:cNvPr id="4" name="TextBox 4"/>
            <p:cNvSpPr txBox="1"/>
            <p:nvPr/>
          </p:nvSpPr>
          <p:spPr>
            <a:xfrm>
              <a:off x="0" y="-28575"/>
              <a:ext cx="3809600" cy="6429375"/>
            </a:xfrm>
            <a:prstGeom prst="rect">
              <a:avLst/>
            </a:prstGeom>
          </p:spPr>
          <p:txBody>
            <a:bodyPr lIns="50800" tIns="50800" rIns="50800" bIns="50800" rtlCol="0" anchor="ctr"/>
            <a:lstStyle/>
            <a:p>
              <a:pPr algn="ctr">
                <a:lnSpc>
                  <a:spcPts val="3359"/>
                </a:lnSpc>
              </a:pPr>
              <a:r>
                <a:rPr lang="en-US" sz="2799">
                  <a:solidFill>
                    <a:srgbClr val="FAFAFA"/>
                  </a:solidFill>
                  <a:latin typeface="Poppins"/>
                </a:rPr>
                <a:t>Introduction to SKALE </a:t>
              </a:r>
            </a:p>
          </p:txBody>
        </p:sp>
      </p:grpSp>
      <p:grpSp>
        <p:nvGrpSpPr>
          <p:cNvPr id="5" name="Group 5"/>
          <p:cNvGrpSpPr/>
          <p:nvPr/>
        </p:nvGrpSpPr>
        <p:grpSpPr>
          <a:xfrm rot="5400000">
            <a:off x="4502892" y="4800638"/>
            <a:ext cx="971400" cy="428400"/>
            <a:chOff x="0" y="0"/>
            <a:chExt cx="1295200" cy="571200"/>
          </a:xfrm>
        </p:grpSpPr>
        <p:sp>
          <p:nvSpPr>
            <p:cNvPr id="6" name="Freeform 6"/>
            <p:cNvSpPr/>
            <p:nvPr/>
          </p:nvSpPr>
          <p:spPr>
            <a:xfrm>
              <a:off x="0" y="0"/>
              <a:ext cx="1295146" cy="571246"/>
            </a:xfrm>
            <a:custGeom>
              <a:avLst/>
              <a:gdLst/>
              <a:ahLst/>
              <a:cxnLst/>
              <a:rect l="l" t="t" r="r" b="b"/>
              <a:pathLst>
                <a:path w="1295146" h="571246">
                  <a:moveTo>
                    <a:pt x="0" y="571246"/>
                  </a:moveTo>
                  <a:lnTo>
                    <a:pt x="647573" y="0"/>
                  </a:lnTo>
                  <a:lnTo>
                    <a:pt x="1295146" y="571246"/>
                  </a:lnTo>
                  <a:close/>
                </a:path>
              </a:pathLst>
            </a:custGeom>
            <a:solidFill>
              <a:srgbClr val="5F5F5F"/>
            </a:solidFill>
          </p:spPr>
        </p:sp>
      </p:grpSp>
      <p:sp>
        <p:nvSpPr>
          <p:cNvPr id="7" name="TextBox 7"/>
          <p:cNvSpPr txBox="1"/>
          <p:nvPr/>
        </p:nvSpPr>
        <p:spPr>
          <a:xfrm>
            <a:off x="1279650" y="7119450"/>
            <a:ext cx="3141850" cy="2552700"/>
          </a:xfrm>
          <a:prstGeom prst="rect">
            <a:avLst/>
          </a:prstGeom>
        </p:spPr>
        <p:txBody>
          <a:bodyPr lIns="0" tIns="0" rIns="0" bIns="0" rtlCol="0" anchor="t">
            <a:spAutoFit/>
          </a:bodyPr>
          <a:lstStyle/>
          <a:p>
            <a:pPr algn="ctr">
              <a:lnSpc>
                <a:spcPts val="2879"/>
              </a:lnSpc>
            </a:pPr>
            <a:r>
              <a:rPr lang="en-US" sz="2400">
                <a:solidFill>
                  <a:srgbClr val="595959"/>
                </a:solidFill>
                <a:latin typeface="Poppins"/>
              </a:rPr>
              <a:t>C-Suite</a:t>
            </a:r>
          </a:p>
          <a:p>
            <a:pPr algn="ctr">
              <a:lnSpc>
                <a:spcPts val="4320"/>
              </a:lnSpc>
            </a:pPr>
            <a:endParaRPr lang="en-US" sz="2400">
              <a:solidFill>
                <a:srgbClr val="595959"/>
              </a:solidFill>
              <a:latin typeface="Poppins"/>
            </a:endParaRPr>
          </a:p>
          <a:p>
            <a:pPr algn="ctr">
              <a:lnSpc>
                <a:spcPts val="2879"/>
              </a:lnSpc>
            </a:pPr>
            <a:r>
              <a:rPr lang="en-US" sz="2400">
                <a:solidFill>
                  <a:srgbClr val="595959"/>
                </a:solidFill>
                <a:latin typeface="Poppins"/>
              </a:rPr>
              <a:t>Introduction to</a:t>
            </a:r>
          </a:p>
          <a:p>
            <a:pPr algn="ctr">
              <a:lnSpc>
                <a:spcPts val="2879"/>
              </a:lnSpc>
            </a:pPr>
            <a:r>
              <a:rPr lang="en-US" sz="2400">
                <a:solidFill>
                  <a:srgbClr val="595959"/>
                </a:solidFill>
                <a:latin typeface="Poppins"/>
              </a:rPr>
              <a:t>Digital Marketers / Account Managers / </a:t>
            </a:r>
          </a:p>
          <a:p>
            <a:pPr algn="ctr">
              <a:lnSpc>
                <a:spcPts val="4320"/>
              </a:lnSpc>
            </a:pPr>
            <a:endParaRPr lang="en-US" sz="2400">
              <a:solidFill>
                <a:srgbClr val="595959"/>
              </a:solidFill>
              <a:latin typeface="Poppins"/>
            </a:endParaRPr>
          </a:p>
        </p:txBody>
      </p:sp>
      <p:grpSp>
        <p:nvGrpSpPr>
          <p:cNvPr id="8" name="Group 8"/>
          <p:cNvGrpSpPr/>
          <p:nvPr/>
        </p:nvGrpSpPr>
        <p:grpSpPr>
          <a:xfrm>
            <a:off x="13066158" y="7138500"/>
            <a:ext cx="2882600" cy="2240000"/>
            <a:chOff x="0" y="0"/>
            <a:chExt cx="3843467" cy="2986667"/>
          </a:xfrm>
        </p:grpSpPr>
        <p:sp>
          <p:nvSpPr>
            <p:cNvPr id="9" name="Freeform 9"/>
            <p:cNvSpPr/>
            <p:nvPr/>
          </p:nvSpPr>
          <p:spPr>
            <a:xfrm>
              <a:off x="16891" y="16891"/>
              <a:ext cx="3809619" cy="2952750"/>
            </a:xfrm>
            <a:custGeom>
              <a:avLst/>
              <a:gdLst/>
              <a:ahLst/>
              <a:cxnLst/>
              <a:rect l="l" t="t" r="r" b="b"/>
              <a:pathLst>
                <a:path w="3809619" h="2952750">
                  <a:moveTo>
                    <a:pt x="0" y="0"/>
                  </a:moveTo>
                  <a:lnTo>
                    <a:pt x="3809619" y="0"/>
                  </a:lnTo>
                  <a:lnTo>
                    <a:pt x="3809619" y="2952750"/>
                  </a:lnTo>
                  <a:lnTo>
                    <a:pt x="0" y="2952750"/>
                  </a:lnTo>
                  <a:close/>
                </a:path>
              </a:pathLst>
            </a:custGeom>
            <a:solidFill>
              <a:srgbClr val="F2F2F2"/>
            </a:solidFill>
          </p:spPr>
        </p:sp>
        <p:sp>
          <p:nvSpPr>
            <p:cNvPr id="10" name="Freeform 10"/>
            <p:cNvSpPr/>
            <p:nvPr/>
          </p:nvSpPr>
          <p:spPr>
            <a:xfrm>
              <a:off x="0" y="0"/>
              <a:ext cx="3843528" cy="2987167"/>
            </a:xfrm>
            <a:custGeom>
              <a:avLst/>
              <a:gdLst/>
              <a:ahLst/>
              <a:cxnLst/>
              <a:rect l="l" t="t" r="r" b="b"/>
              <a:pathLst>
                <a:path w="3843528" h="2987167">
                  <a:moveTo>
                    <a:pt x="254000" y="0"/>
                  </a:moveTo>
                  <a:lnTo>
                    <a:pt x="355600" y="0"/>
                  </a:lnTo>
                  <a:lnTo>
                    <a:pt x="355600" y="33909"/>
                  </a:lnTo>
                  <a:lnTo>
                    <a:pt x="254000" y="33909"/>
                  </a:lnTo>
                  <a:close/>
                  <a:moveTo>
                    <a:pt x="491109" y="0"/>
                  </a:moveTo>
                  <a:lnTo>
                    <a:pt x="592709" y="0"/>
                  </a:lnTo>
                  <a:lnTo>
                    <a:pt x="592709" y="33909"/>
                  </a:lnTo>
                  <a:lnTo>
                    <a:pt x="491109" y="33909"/>
                  </a:lnTo>
                  <a:close/>
                  <a:moveTo>
                    <a:pt x="728091" y="0"/>
                  </a:moveTo>
                  <a:lnTo>
                    <a:pt x="829691" y="0"/>
                  </a:lnTo>
                  <a:lnTo>
                    <a:pt x="829691" y="33909"/>
                  </a:lnTo>
                  <a:lnTo>
                    <a:pt x="728091" y="33909"/>
                  </a:lnTo>
                  <a:close/>
                  <a:moveTo>
                    <a:pt x="965200" y="0"/>
                  </a:moveTo>
                  <a:lnTo>
                    <a:pt x="1066800" y="0"/>
                  </a:lnTo>
                  <a:lnTo>
                    <a:pt x="1066800" y="33909"/>
                  </a:lnTo>
                  <a:lnTo>
                    <a:pt x="965200" y="33909"/>
                  </a:lnTo>
                  <a:close/>
                  <a:moveTo>
                    <a:pt x="1202309" y="0"/>
                  </a:moveTo>
                  <a:lnTo>
                    <a:pt x="1303909" y="0"/>
                  </a:lnTo>
                  <a:lnTo>
                    <a:pt x="1303909" y="33909"/>
                  </a:lnTo>
                  <a:lnTo>
                    <a:pt x="1202309" y="33909"/>
                  </a:lnTo>
                  <a:close/>
                  <a:moveTo>
                    <a:pt x="1439418" y="0"/>
                  </a:moveTo>
                  <a:lnTo>
                    <a:pt x="1541018" y="0"/>
                  </a:lnTo>
                  <a:lnTo>
                    <a:pt x="1541018" y="33909"/>
                  </a:lnTo>
                  <a:lnTo>
                    <a:pt x="1439418" y="33909"/>
                  </a:lnTo>
                  <a:close/>
                  <a:moveTo>
                    <a:pt x="1676400" y="0"/>
                  </a:moveTo>
                  <a:lnTo>
                    <a:pt x="1778000" y="0"/>
                  </a:lnTo>
                  <a:lnTo>
                    <a:pt x="1778000" y="33909"/>
                  </a:lnTo>
                  <a:lnTo>
                    <a:pt x="1676400" y="33909"/>
                  </a:lnTo>
                  <a:close/>
                  <a:moveTo>
                    <a:pt x="1913509" y="0"/>
                  </a:moveTo>
                  <a:lnTo>
                    <a:pt x="2015109" y="0"/>
                  </a:lnTo>
                  <a:lnTo>
                    <a:pt x="2015109" y="33909"/>
                  </a:lnTo>
                  <a:lnTo>
                    <a:pt x="1913509" y="33909"/>
                  </a:lnTo>
                  <a:close/>
                  <a:moveTo>
                    <a:pt x="2150618" y="0"/>
                  </a:moveTo>
                  <a:lnTo>
                    <a:pt x="2252218" y="0"/>
                  </a:lnTo>
                  <a:lnTo>
                    <a:pt x="2252218" y="33909"/>
                  </a:lnTo>
                  <a:lnTo>
                    <a:pt x="2150618" y="33909"/>
                  </a:lnTo>
                  <a:close/>
                  <a:moveTo>
                    <a:pt x="2387600" y="0"/>
                  </a:moveTo>
                  <a:lnTo>
                    <a:pt x="2489200" y="0"/>
                  </a:lnTo>
                  <a:lnTo>
                    <a:pt x="2489200" y="33909"/>
                  </a:lnTo>
                  <a:lnTo>
                    <a:pt x="2387600" y="33909"/>
                  </a:lnTo>
                  <a:close/>
                  <a:moveTo>
                    <a:pt x="2624709" y="0"/>
                  </a:moveTo>
                  <a:lnTo>
                    <a:pt x="2726309" y="0"/>
                  </a:lnTo>
                  <a:lnTo>
                    <a:pt x="2726309" y="33909"/>
                  </a:lnTo>
                  <a:lnTo>
                    <a:pt x="2624709" y="33909"/>
                  </a:lnTo>
                  <a:close/>
                  <a:moveTo>
                    <a:pt x="2861818" y="0"/>
                  </a:moveTo>
                  <a:lnTo>
                    <a:pt x="2963418" y="0"/>
                  </a:lnTo>
                  <a:lnTo>
                    <a:pt x="2963418" y="33909"/>
                  </a:lnTo>
                  <a:lnTo>
                    <a:pt x="2861818" y="33909"/>
                  </a:lnTo>
                  <a:close/>
                  <a:moveTo>
                    <a:pt x="3098800" y="0"/>
                  </a:moveTo>
                  <a:lnTo>
                    <a:pt x="3200400" y="0"/>
                  </a:lnTo>
                  <a:lnTo>
                    <a:pt x="3200400" y="33909"/>
                  </a:lnTo>
                  <a:lnTo>
                    <a:pt x="3098800" y="33909"/>
                  </a:lnTo>
                  <a:close/>
                  <a:moveTo>
                    <a:pt x="3335909" y="0"/>
                  </a:moveTo>
                  <a:lnTo>
                    <a:pt x="3437509" y="0"/>
                  </a:lnTo>
                  <a:lnTo>
                    <a:pt x="3437509" y="33909"/>
                  </a:lnTo>
                  <a:lnTo>
                    <a:pt x="3335909" y="33909"/>
                  </a:lnTo>
                  <a:close/>
                  <a:moveTo>
                    <a:pt x="3573018" y="0"/>
                  </a:moveTo>
                  <a:lnTo>
                    <a:pt x="3674618" y="0"/>
                  </a:lnTo>
                  <a:lnTo>
                    <a:pt x="3674618" y="33909"/>
                  </a:lnTo>
                  <a:lnTo>
                    <a:pt x="3573018" y="33909"/>
                  </a:lnTo>
                  <a:close/>
                  <a:moveTo>
                    <a:pt x="3810000" y="0"/>
                  </a:moveTo>
                  <a:lnTo>
                    <a:pt x="3826510" y="0"/>
                  </a:lnTo>
                  <a:cubicBezTo>
                    <a:pt x="3835908" y="0"/>
                    <a:pt x="3843401" y="7620"/>
                    <a:pt x="3843401" y="16891"/>
                  </a:cubicBezTo>
                  <a:lnTo>
                    <a:pt x="3843401" y="101981"/>
                  </a:lnTo>
                  <a:lnTo>
                    <a:pt x="3809492" y="101981"/>
                  </a:lnTo>
                  <a:lnTo>
                    <a:pt x="3809492" y="16891"/>
                  </a:lnTo>
                  <a:lnTo>
                    <a:pt x="3826383" y="16891"/>
                  </a:lnTo>
                  <a:lnTo>
                    <a:pt x="3826383" y="33909"/>
                  </a:lnTo>
                  <a:lnTo>
                    <a:pt x="3810000" y="33909"/>
                  </a:lnTo>
                  <a:close/>
                  <a:moveTo>
                    <a:pt x="3843528" y="237490"/>
                  </a:moveTo>
                  <a:lnTo>
                    <a:pt x="3843528" y="339090"/>
                  </a:lnTo>
                  <a:lnTo>
                    <a:pt x="3809619" y="339090"/>
                  </a:lnTo>
                  <a:lnTo>
                    <a:pt x="3809619" y="237490"/>
                  </a:lnTo>
                  <a:close/>
                  <a:moveTo>
                    <a:pt x="3843528" y="474599"/>
                  </a:moveTo>
                  <a:lnTo>
                    <a:pt x="3843528" y="576199"/>
                  </a:lnTo>
                  <a:lnTo>
                    <a:pt x="3809619" y="576199"/>
                  </a:lnTo>
                  <a:lnTo>
                    <a:pt x="3809619" y="474599"/>
                  </a:lnTo>
                  <a:close/>
                  <a:moveTo>
                    <a:pt x="3843528" y="711708"/>
                  </a:moveTo>
                  <a:lnTo>
                    <a:pt x="3843528" y="813308"/>
                  </a:lnTo>
                  <a:lnTo>
                    <a:pt x="3809619" y="813308"/>
                  </a:lnTo>
                  <a:lnTo>
                    <a:pt x="3809619" y="711708"/>
                  </a:lnTo>
                  <a:close/>
                  <a:moveTo>
                    <a:pt x="3843528" y="948817"/>
                  </a:moveTo>
                  <a:lnTo>
                    <a:pt x="3843528" y="1050417"/>
                  </a:lnTo>
                  <a:lnTo>
                    <a:pt x="3809619" y="1050417"/>
                  </a:lnTo>
                  <a:lnTo>
                    <a:pt x="3809619" y="948817"/>
                  </a:lnTo>
                  <a:close/>
                  <a:moveTo>
                    <a:pt x="3843528" y="1185926"/>
                  </a:moveTo>
                  <a:lnTo>
                    <a:pt x="3843528" y="1287526"/>
                  </a:lnTo>
                  <a:lnTo>
                    <a:pt x="3809619" y="1287526"/>
                  </a:lnTo>
                  <a:lnTo>
                    <a:pt x="3809619" y="1185926"/>
                  </a:lnTo>
                  <a:close/>
                  <a:moveTo>
                    <a:pt x="3843528" y="1423035"/>
                  </a:moveTo>
                  <a:lnTo>
                    <a:pt x="3843528" y="1524635"/>
                  </a:lnTo>
                  <a:lnTo>
                    <a:pt x="3809619" y="1524635"/>
                  </a:lnTo>
                  <a:lnTo>
                    <a:pt x="3809619" y="1423035"/>
                  </a:lnTo>
                  <a:close/>
                  <a:moveTo>
                    <a:pt x="3843528" y="1660144"/>
                  </a:moveTo>
                  <a:lnTo>
                    <a:pt x="3843528" y="1761744"/>
                  </a:lnTo>
                  <a:lnTo>
                    <a:pt x="3809619" y="1761744"/>
                  </a:lnTo>
                  <a:lnTo>
                    <a:pt x="3809619" y="1660144"/>
                  </a:lnTo>
                  <a:close/>
                  <a:moveTo>
                    <a:pt x="3843528" y="1897253"/>
                  </a:moveTo>
                  <a:lnTo>
                    <a:pt x="3843528" y="1998853"/>
                  </a:lnTo>
                  <a:lnTo>
                    <a:pt x="3809619" y="1998853"/>
                  </a:lnTo>
                  <a:lnTo>
                    <a:pt x="3809619" y="1897253"/>
                  </a:lnTo>
                  <a:close/>
                  <a:moveTo>
                    <a:pt x="3843528" y="2134362"/>
                  </a:moveTo>
                  <a:lnTo>
                    <a:pt x="3843528" y="2235962"/>
                  </a:lnTo>
                  <a:lnTo>
                    <a:pt x="3809619" y="2235962"/>
                  </a:lnTo>
                  <a:lnTo>
                    <a:pt x="3809619" y="2134362"/>
                  </a:lnTo>
                  <a:close/>
                  <a:moveTo>
                    <a:pt x="3843528" y="2371471"/>
                  </a:moveTo>
                  <a:lnTo>
                    <a:pt x="3843528" y="2473071"/>
                  </a:lnTo>
                  <a:lnTo>
                    <a:pt x="3809619" y="2473071"/>
                  </a:lnTo>
                  <a:lnTo>
                    <a:pt x="3809619" y="2371471"/>
                  </a:lnTo>
                  <a:close/>
                  <a:moveTo>
                    <a:pt x="3843528" y="2608580"/>
                  </a:moveTo>
                  <a:lnTo>
                    <a:pt x="3843528" y="2710180"/>
                  </a:lnTo>
                  <a:lnTo>
                    <a:pt x="3809619" y="2710180"/>
                  </a:lnTo>
                  <a:lnTo>
                    <a:pt x="3809619" y="2608580"/>
                  </a:lnTo>
                  <a:close/>
                  <a:moveTo>
                    <a:pt x="3843528" y="2845689"/>
                  </a:moveTo>
                  <a:lnTo>
                    <a:pt x="3843528" y="2947289"/>
                  </a:lnTo>
                  <a:lnTo>
                    <a:pt x="3809619" y="2947289"/>
                  </a:lnTo>
                  <a:lnTo>
                    <a:pt x="3809619" y="2845689"/>
                  </a:lnTo>
                  <a:close/>
                  <a:moveTo>
                    <a:pt x="3714115" y="2987167"/>
                  </a:moveTo>
                  <a:lnTo>
                    <a:pt x="3612515" y="2987167"/>
                  </a:lnTo>
                  <a:lnTo>
                    <a:pt x="3612515" y="2952750"/>
                  </a:lnTo>
                  <a:lnTo>
                    <a:pt x="3714115" y="2952750"/>
                  </a:lnTo>
                  <a:close/>
                  <a:moveTo>
                    <a:pt x="3477006" y="2987167"/>
                  </a:moveTo>
                  <a:lnTo>
                    <a:pt x="3375406" y="2987167"/>
                  </a:lnTo>
                  <a:lnTo>
                    <a:pt x="3375406" y="2952750"/>
                  </a:lnTo>
                  <a:lnTo>
                    <a:pt x="3477006" y="2952750"/>
                  </a:lnTo>
                  <a:close/>
                  <a:moveTo>
                    <a:pt x="3239897" y="2987167"/>
                  </a:moveTo>
                  <a:lnTo>
                    <a:pt x="3138297" y="2987167"/>
                  </a:lnTo>
                  <a:lnTo>
                    <a:pt x="3138297" y="2952750"/>
                  </a:lnTo>
                  <a:lnTo>
                    <a:pt x="3239897" y="2952750"/>
                  </a:lnTo>
                  <a:close/>
                  <a:moveTo>
                    <a:pt x="3002788" y="2987167"/>
                  </a:moveTo>
                  <a:lnTo>
                    <a:pt x="2901188" y="2987167"/>
                  </a:lnTo>
                  <a:lnTo>
                    <a:pt x="2901188" y="2952750"/>
                  </a:lnTo>
                  <a:lnTo>
                    <a:pt x="3002788" y="2952750"/>
                  </a:lnTo>
                  <a:close/>
                  <a:moveTo>
                    <a:pt x="2765679" y="2987167"/>
                  </a:moveTo>
                  <a:lnTo>
                    <a:pt x="2664079" y="2987167"/>
                  </a:lnTo>
                  <a:lnTo>
                    <a:pt x="2664079" y="2952750"/>
                  </a:lnTo>
                  <a:lnTo>
                    <a:pt x="2765679" y="2952750"/>
                  </a:lnTo>
                  <a:close/>
                  <a:moveTo>
                    <a:pt x="2528570" y="2987167"/>
                  </a:moveTo>
                  <a:lnTo>
                    <a:pt x="2426970" y="2987167"/>
                  </a:lnTo>
                  <a:lnTo>
                    <a:pt x="2426970" y="2952750"/>
                  </a:lnTo>
                  <a:lnTo>
                    <a:pt x="2528570" y="2952750"/>
                  </a:lnTo>
                  <a:close/>
                  <a:moveTo>
                    <a:pt x="2291461" y="2987167"/>
                  </a:moveTo>
                  <a:lnTo>
                    <a:pt x="2189861" y="2987167"/>
                  </a:lnTo>
                  <a:lnTo>
                    <a:pt x="2189861" y="2952750"/>
                  </a:lnTo>
                  <a:lnTo>
                    <a:pt x="2291461" y="2952750"/>
                  </a:lnTo>
                  <a:close/>
                  <a:moveTo>
                    <a:pt x="2054352" y="2987167"/>
                  </a:moveTo>
                  <a:lnTo>
                    <a:pt x="1952752" y="2987167"/>
                  </a:lnTo>
                  <a:lnTo>
                    <a:pt x="1952752" y="2952750"/>
                  </a:lnTo>
                  <a:lnTo>
                    <a:pt x="2054352" y="2952750"/>
                  </a:lnTo>
                  <a:close/>
                  <a:moveTo>
                    <a:pt x="1817243" y="2987167"/>
                  </a:moveTo>
                  <a:lnTo>
                    <a:pt x="1715643" y="2987167"/>
                  </a:lnTo>
                  <a:lnTo>
                    <a:pt x="1715643" y="2952750"/>
                  </a:lnTo>
                  <a:lnTo>
                    <a:pt x="1817243" y="2952750"/>
                  </a:lnTo>
                  <a:close/>
                  <a:moveTo>
                    <a:pt x="1580134" y="2987167"/>
                  </a:moveTo>
                  <a:lnTo>
                    <a:pt x="1478534" y="2987167"/>
                  </a:lnTo>
                  <a:lnTo>
                    <a:pt x="1478534" y="2952750"/>
                  </a:lnTo>
                  <a:lnTo>
                    <a:pt x="1580134" y="2952750"/>
                  </a:lnTo>
                  <a:close/>
                  <a:moveTo>
                    <a:pt x="1343025" y="2987167"/>
                  </a:moveTo>
                  <a:lnTo>
                    <a:pt x="1241425" y="2987167"/>
                  </a:lnTo>
                  <a:lnTo>
                    <a:pt x="1241425" y="2952750"/>
                  </a:lnTo>
                  <a:lnTo>
                    <a:pt x="1343025" y="2952750"/>
                  </a:lnTo>
                  <a:close/>
                  <a:moveTo>
                    <a:pt x="1105916" y="2987167"/>
                  </a:moveTo>
                  <a:lnTo>
                    <a:pt x="1004316" y="2987167"/>
                  </a:lnTo>
                  <a:lnTo>
                    <a:pt x="1004316" y="2952750"/>
                  </a:lnTo>
                  <a:lnTo>
                    <a:pt x="1105916" y="2952750"/>
                  </a:lnTo>
                  <a:close/>
                  <a:moveTo>
                    <a:pt x="868807" y="2987167"/>
                  </a:moveTo>
                  <a:lnTo>
                    <a:pt x="767207" y="2987167"/>
                  </a:lnTo>
                  <a:lnTo>
                    <a:pt x="767207" y="2952750"/>
                  </a:lnTo>
                  <a:lnTo>
                    <a:pt x="868807" y="2952750"/>
                  </a:lnTo>
                  <a:close/>
                  <a:moveTo>
                    <a:pt x="631698" y="2987167"/>
                  </a:moveTo>
                  <a:lnTo>
                    <a:pt x="530098" y="2987167"/>
                  </a:lnTo>
                  <a:lnTo>
                    <a:pt x="530098" y="2952750"/>
                  </a:lnTo>
                  <a:lnTo>
                    <a:pt x="631698" y="2952750"/>
                  </a:lnTo>
                  <a:close/>
                  <a:moveTo>
                    <a:pt x="394589" y="2987167"/>
                  </a:moveTo>
                  <a:lnTo>
                    <a:pt x="292989" y="2987167"/>
                  </a:lnTo>
                  <a:lnTo>
                    <a:pt x="292989" y="2952750"/>
                  </a:lnTo>
                  <a:lnTo>
                    <a:pt x="394589" y="2952750"/>
                  </a:lnTo>
                  <a:close/>
                  <a:moveTo>
                    <a:pt x="157480" y="2987167"/>
                  </a:moveTo>
                  <a:lnTo>
                    <a:pt x="55880" y="2987167"/>
                  </a:lnTo>
                  <a:lnTo>
                    <a:pt x="55880" y="2952750"/>
                  </a:lnTo>
                  <a:lnTo>
                    <a:pt x="157480" y="2952750"/>
                  </a:lnTo>
                  <a:close/>
                  <a:moveTo>
                    <a:pt x="0" y="2873756"/>
                  </a:moveTo>
                  <a:lnTo>
                    <a:pt x="0" y="2772156"/>
                  </a:lnTo>
                  <a:lnTo>
                    <a:pt x="33909" y="2772156"/>
                  </a:lnTo>
                  <a:lnTo>
                    <a:pt x="33909" y="2873756"/>
                  </a:lnTo>
                  <a:close/>
                  <a:moveTo>
                    <a:pt x="0" y="2636647"/>
                  </a:moveTo>
                  <a:lnTo>
                    <a:pt x="0" y="2535047"/>
                  </a:lnTo>
                  <a:lnTo>
                    <a:pt x="33909" y="2535047"/>
                  </a:lnTo>
                  <a:lnTo>
                    <a:pt x="33909" y="2636647"/>
                  </a:lnTo>
                  <a:close/>
                  <a:moveTo>
                    <a:pt x="0" y="2399538"/>
                  </a:moveTo>
                  <a:lnTo>
                    <a:pt x="0" y="2297938"/>
                  </a:lnTo>
                  <a:lnTo>
                    <a:pt x="33909" y="2297938"/>
                  </a:lnTo>
                  <a:lnTo>
                    <a:pt x="33909" y="2399538"/>
                  </a:lnTo>
                  <a:close/>
                  <a:moveTo>
                    <a:pt x="0" y="2162429"/>
                  </a:moveTo>
                  <a:lnTo>
                    <a:pt x="0" y="2060829"/>
                  </a:lnTo>
                  <a:lnTo>
                    <a:pt x="33909" y="2060829"/>
                  </a:lnTo>
                  <a:lnTo>
                    <a:pt x="33909" y="2162429"/>
                  </a:lnTo>
                  <a:close/>
                  <a:moveTo>
                    <a:pt x="0" y="1925320"/>
                  </a:moveTo>
                  <a:lnTo>
                    <a:pt x="0" y="1823720"/>
                  </a:lnTo>
                  <a:lnTo>
                    <a:pt x="33909" y="1823720"/>
                  </a:lnTo>
                  <a:lnTo>
                    <a:pt x="33909" y="1925320"/>
                  </a:lnTo>
                  <a:close/>
                  <a:moveTo>
                    <a:pt x="0" y="1688211"/>
                  </a:moveTo>
                  <a:lnTo>
                    <a:pt x="0" y="1586611"/>
                  </a:lnTo>
                  <a:lnTo>
                    <a:pt x="33909" y="1586611"/>
                  </a:lnTo>
                  <a:lnTo>
                    <a:pt x="33909" y="1688211"/>
                  </a:lnTo>
                  <a:close/>
                  <a:moveTo>
                    <a:pt x="0" y="1451102"/>
                  </a:moveTo>
                  <a:lnTo>
                    <a:pt x="0" y="1349502"/>
                  </a:lnTo>
                  <a:lnTo>
                    <a:pt x="33909" y="1349502"/>
                  </a:lnTo>
                  <a:lnTo>
                    <a:pt x="33909" y="1451102"/>
                  </a:lnTo>
                  <a:close/>
                  <a:moveTo>
                    <a:pt x="0" y="1214247"/>
                  </a:moveTo>
                  <a:lnTo>
                    <a:pt x="0" y="1112647"/>
                  </a:lnTo>
                  <a:lnTo>
                    <a:pt x="33909" y="1112647"/>
                  </a:lnTo>
                  <a:lnTo>
                    <a:pt x="33909" y="1214247"/>
                  </a:lnTo>
                  <a:close/>
                  <a:moveTo>
                    <a:pt x="0" y="977138"/>
                  </a:moveTo>
                  <a:lnTo>
                    <a:pt x="0" y="875538"/>
                  </a:lnTo>
                  <a:lnTo>
                    <a:pt x="33909" y="875538"/>
                  </a:lnTo>
                  <a:lnTo>
                    <a:pt x="33909" y="977138"/>
                  </a:lnTo>
                  <a:close/>
                  <a:moveTo>
                    <a:pt x="0" y="740156"/>
                  </a:moveTo>
                  <a:lnTo>
                    <a:pt x="0" y="638556"/>
                  </a:lnTo>
                  <a:lnTo>
                    <a:pt x="33909" y="638556"/>
                  </a:lnTo>
                  <a:lnTo>
                    <a:pt x="33909" y="740156"/>
                  </a:lnTo>
                  <a:close/>
                  <a:moveTo>
                    <a:pt x="0" y="503047"/>
                  </a:moveTo>
                  <a:lnTo>
                    <a:pt x="0" y="401447"/>
                  </a:lnTo>
                  <a:lnTo>
                    <a:pt x="33909" y="401447"/>
                  </a:lnTo>
                  <a:lnTo>
                    <a:pt x="33909" y="503047"/>
                  </a:lnTo>
                  <a:close/>
                  <a:moveTo>
                    <a:pt x="0" y="265938"/>
                  </a:moveTo>
                  <a:lnTo>
                    <a:pt x="0" y="164338"/>
                  </a:lnTo>
                  <a:lnTo>
                    <a:pt x="33909" y="164338"/>
                  </a:lnTo>
                  <a:lnTo>
                    <a:pt x="33909" y="265938"/>
                  </a:lnTo>
                  <a:close/>
                  <a:moveTo>
                    <a:pt x="0" y="28956"/>
                  </a:moveTo>
                  <a:lnTo>
                    <a:pt x="0" y="16891"/>
                  </a:lnTo>
                  <a:cubicBezTo>
                    <a:pt x="0" y="7620"/>
                    <a:pt x="7620" y="0"/>
                    <a:pt x="16891" y="0"/>
                  </a:cubicBezTo>
                  <a:lnTo>
                    <a:pt x="118491" y="0"/>
                  </a:lnTo>
                  <a:lnTo>
                    <a:pt x="118491" y="33909"/>
                  </a:lnTo>
                  <a:lnTo>
                    <a:pt x="16891" y="33909"/>
                  </a:lnTo>
                  <a:lnTo>
                    <a:pt x="16891" y="16891"/>
                  </a:lnTo>
                  <a:lnTo>
                    <a:pt x="33909" y="16891"/>
                  </a:lnTo>
                  <a:lnTo>
                    <a:pt x="33909" y="28829"/>
                  </a:lnTo>
                  <a:close/>
                </a:path>
              </a:pathLst>
            </a:custGeom>
            <a:solidFill>
              <a:srgbClr val="3F3F3F"/>
            </a:solidFill>
          </p:spPr>
        </p:sp>
        <p:sp>
          <p:nvSpPr>
            <p:cNvPr id="11" name="TextBox 11"/>
            <p:cNvSpPr txBox="1"/>
            <p:nvPr/>
          </p:nvSpPr>
          <p:spPr>
            <a:xfrm>
              <a:off x="0" y="-19050"/>
              <a:ext cx="3843467" cy="3005717"/>
            </a:xfrm>
            <a:prstGeom prst="rect">
              <a:avLst/>
            </a:prstGeom>
          </p:spPr>
          <p:txBody>
            <a:bodyPr lIns="50800" tIns="50800" rIns="50800" bIns="50800" rtlCol="0" anchor="ctr"/>
            <a:lstStyle/>
            <a:p>
              <a:pPr algn="ctr">
                <a:lnSpc>
                  <a:spcPts val="2640"/>
                </a:lnSpc>
              </a:pPr>
              <a:r>
                <a:rPr lang="en-US" sz="2200">
                  <a:solidFill>
                    <a:srgbClr val="595959"/>
                  </a:solidFill>
                  <a:latin typeface="Poppins"/>
                </a:rPr>
                <a:t>(Optional)</a:t>
              </a:r>
            </a:p>
            <a:p>
              <a:pPr algn="ctr">
                <a:lnSpc>
                  <a:spcPts val="2640"/>
                </a:lnSpc>
              </a:pPr>
              <a:r>
                <a:rPr lang="en-US" sz="2200">
                  <a:solidFill>
                    <a:srgbClr val="595959"/>
                  </a:solidFill>
                  <a:latin typeface="Poppins"/>
                </a:rPr>
                <a:t>Proof-of-Concept </a:t>
              </a:r>
            </a:p>
            <a:p>
              <a:pPr algn="ctr">
                <a:lnSpc>
                  <a:spcPts val="2640"/>
                </a:lnSpc>
              </a:pPr>
              <a:r>
                <a:rPr lang="en-US" sz="2200">
                  <a:solidFill>
                    <a:srgbClr val="595959"/>
                  </a:solidFill>
                  <a:latin typeface="Poppins"/>
                </a:rPr>
                <a:t>With Agency’s Client</a:t>
              </a:r>
            </a:p>
          </p:txBody>
        </p:sp>
      </p:grpSp>
      <p:grpSp>
        <p:nvGrpSpPr>
          <p:cNvPr id="12" name="Group 12"/>
          <p:cNvGrpSpPr/>
          <p:nvPr/>
        </p:nvGrpSpPr>
        <p:grpSpPr>
          <a:xfrm rot="5400000">
            <a:off x="12161967" y="4814738"/>
            <a:ext cx="971400" cy="400200"/>
            <a:chOff x="0" y="0"/>
            <a:chExt cx="1295200" cy="533600"/>
          </a:xfrm>
        </p:grpSpPr>
        <p:sp>
          <p:nvSpPr>
            <p:cNvPr id="13" name="Freeform 13"/>
            <p:cNvSpPr/>
            <p:nvPr/>
          </p:nvSpPr>
          <p:spPr>
            <a:xfrm>
              <a:off x="0" y="0"/>
              <a:ext cx="1295146" cy="533654"/>
            </a:xfrm>
            <a:custGeom>
              <a:avLst/>
              <a:gdLst/>
              <a:ahLst/>
              <a:cxnLst/>
              <a:rect l="l" t="t" r="r" b="b"/>
              <a:pathLst>
                <a:path w="1295146" h="533654">
                  <a:moveTo>
                    <a:pt x="0" y="533654"/>
                  </a:moveTo>
                  <a:lnTo>
                    <a:pt x="647573" y="0"/>
                  </a:lnTo>
                  <a:lnTo>
                    <a:pt x="1295146" y="533654"/>
                  </a:lnTo>
                  <a:close/>
                </a:path>
              </a:pathLst>
            </a:custGeom>
            <a:solidFill>
              <a:srgbClr val="5F5F5F"/>
            </a:solidFill>
          </p:spPr>
        </p:sp>
      </p:grpSp>
      <p:grpSp>
        <p:nvGrpSpPr>
          <p:cNvPr id="14" name="Group 14"/>
          <p:cNvGrpSpPr/>
          <p:nvPr/>
        </p:nvGrpSpPr>
        <p:grpSpPr>
          <a:xfrm>
            <a:off x="5431392" y="2085976"/>
            <a:ext cx="6682800" cy="7279800"/>
            <a:chOff x="0" y="0"/>
            <a:chExt cx="8910400" cy="9706400"/>
          </a:xfrm>
        </p:grpSpPr>
        <p:sp>
          <p:nvSpPr>
            <p:cNvPr id="15" name="Freeform 15"/>
            <p:cNvSpPr/>
            <p:nvPr/>
          </p:nvSpPr>
          <p:spPr>
            <a:xfrm>
              <a:off x="0" y="0"/>
              <a:ext cx="8910447" cy="9706356"/>
            </a:xfrm>
            <a:custGeom>
              <a:avLst/>
              <a:gdLst/>
              <a:ahLst/>
              <a:cxnLst/>
              <a:rect l="l" t="t" r="r" b="b"/>
              <a:pathLst>
                <a:path w="8910447" h="9706356">
                  <a:moveTo>
                    <a:pt x="0" y="0"/>
                  </a:moveTo>
                  <a:lnTo>
                    <a:pt x="8910447" y="0"/>
                  </a:lnTo>
                  <a:lnTo>
                    <a:pt x="8910447" y="9706356"/>
                  </a:lnTo>
                  <a:lnTo>
                    <a:pt x="0" y="9706356"/>
                  </a:lnTo>
                  <a:close/>
                </a:path>
              </a:pathLst>
            </a:custGeom>
            <a:solidFill>
              <a:srgbClr val="24A9B4"/>
            </a:solidFill>
          </p:spPr>
        </p:sp>
        <p:sp>
          <p:nvSpPr>
            <p:cNvPr id="16" name="TextBox 16"/>
            <p:cNvSpPr txBox="1"/>
            <p:nvPr/>
          </p:nvSpPr>
          <p:spPr>
            <a:xfrm>
              <a:off x="0" y="-19050"/>
              <a:ext cx="8910400" cy="9725450"/>
            </a:xfrm>
            <a:prstGeom prst="rect">
              <a:avLst/>
            </a:prstGeom>
          </p:spPr>
          <p:txBody>
            <a:bodyPr lIns="50800" tIns="50800" rIns="50800" bIns="50800" rtlCol="0" anchor="ctr"/>
            <a:lstStyle/>
            <a:p>
              <a:pPr algn="ctr">
                <a:lnSpc>
                  <a:spcPts val="2879"/>
                </a:lnSpc>
              </a:pPr>
              <a:r>
                <a:rPr lang="en-US" sz="2400">
                  <a:solidFill>
                    <a:srgbClr val="FFFFFF"/>
                  </a:solidFill>
                  <a:latin typeface="Poppins"/>
                </a:rPr>
                <a:t>Signing of Standard Agency Partnership Agreement</a:t>
              </a:r>
            </a:p>
          </p:txBody>
        </p:sp>
      </p:grpSp>
      <p:grpSp>
        <p:nvGrpSpPr>
          <p:cNvPr id="17" name="Group 17"/>
          <p:cNvGrpSpPr/>
          <p:nvPr/>
        </p:nvGrpSpPr>
        <p:grpSpPr>
          <a:xfrm>
            <a:off x="13078858" y="2085976"/>
            <a:ext cx="2857200" cy="2214600"/>
            <a:chOff x="0" y="0"/>
            <a:chExt cx="3809600" cy="2952800"/>
          </a:xfrm>
        </p:grpSpPr>
        <p:sp>
          <p:nvSpPr>
            <p:cNvPr id="18" name="Freeform 18"/>
            <p:cNvSpPr/>
            <p:nvPr/>
          </p:nvSpPr>
          <p:spPr>
            <a:xfrm>
              <a:off x="0" y="0"/>
              <a:ext cx="3809619" cy="2952750"/>
            </a:xfrm>
            <a:custGeom>
              <a:avLst/>
              <a:gdLst/>
              <a:ahLst/>
              <a:cxnLst/>
              <a:rect l="l" t="t" r="r" b="b"/>
              <a:pathLst>
                <a:path w="3809619" h="2952750">
                  <a:moveTo>
                    <a:pt x="0" y="0"/>
                  </a:moveTo>
                  <a:lnTo>
                    <a:pt x="3809619" y="0"/>
                  </a:lnTo>
                  <a:lnTo>
                    <a:pt x="3809619" y="2952750"/>
                  </a:lnTo>
                  <a:lnTo>
                    <a:pt x="0" y="2952750"/>
                  </a:lnTo>
                  <a:close/>
                </a:path>
              </a:pathLst>
            </a:custGeom>
            <a:solidFill>
              <a:srgbClr val="24A9B4"/>
            </a:solidFill>
          </p:spPr>
        </p:sp>
        <p:sp>
          <p:nvSpPr>
            <p:cNvPr id="19" name="TextBox 19"/>
            <p:cNvSpPr txBox="1"/>
            <p:nvPr/>
          </p:nvSpPr>
          <p:spPr>
            <a:xfrm>
              <a:off x="0" y="-19050"/>
              <a:ext cx="3809600" cy="2971850"/>
            </a:xfrm>
            <a:prstGeom prst="rect">
              <a:avLst/>
            </a:prstGeom>
          </p:spPr>
          <p:txBody>
            <a:bodyPr lIns="50800" tIns="50800" rIns="50800" bIns="50800" rtlCol="0" anchor="ctr"/>
            <a:lstStyle/>
            <a:p>
              <a:pPr algn="ctr">
                <a:lnSpc>
                  <a:spcPts val="2640"/>
                </a:lnSpc>
              </a:pPr>
              <a:r>
                <a:rPr lang="en-US" sz="2200">
                  <a:solidFill>
                    <a:srgbClr val="FFFFFF"/>
                  </a:solidFill>
                  <a:latin typeface="Poppins"/>
                </a:rPr>
                <a:t>Provide Access to </a:t>
              </a:r>
            </a:p>
            <a:p>
              <a:pPr algn="ctr">
                <a:lnSpc>
                  <a:spcPts val="2640"/>
                </a:lnSpc>
              </a:pPr>
              <a:r>
                <a:rPr lang="en-US" sz="2200">
                  <a:solidFill>
                    <a:srgbClr val="FFFFFF"/>
                  </a:solidFill>
                  <a:latin typeface="Poppins"/>
                </a:rPr>
                <a:t>Agency Portal </a:t>
              </a:r>
            </a:p>
          </p:txBody>
        </p:sp>
      </p:grpSp>
      <p:grpSp>
        <p:nvGrpSpPr>
          <p:cNvPr id="20" name="Group 20"/>
          <p:cNvGrpSpPr/>
          <p:nvPr/>
        </p:nvGrpSpPr>
        <p:grpSpPr>
          <a:xfrm>
            <a:off x="13078856" y="4529138"/>
            <a:ext cx="2857200" cy="2214600"/>
            <a:chOff x="0" y="0"/>
            <a:chExt cx="3809600" cy="2952800"/>
          </a:xfrm>
        </p:grpSpPr>
        <p:sp>
          <p:nvSpPr>
            <p:cNvPr id="21" name="Freeform 21"/>
            <p:cNvSpPr/>
            <p:nvPr/>
          </p:nvSpPr>
          <p:spPr>
            <a:xfrm>
              <a:off x="0" y="0"/>
              <a:ext cx="3809619" cy="2952750"/>
            </a:xfrm>
            <a:custGeom>
              <a:avLst/>
              <a:gdLst/>
              <a:ahLst/>
              <a:cxnLst/>
              <a:rect l="l" t="t" r="r" b="b"/>
              <a:pathLst>
                <a:path w="3809619" h="2952750">
                  <a:moveTo>
                    <a:pt x="0" y="0"/>
                  </a:moveTo>
                  <a:lnTo>
                    <a:pt x="3809619" y="0"/>
                  </a:lnTo>
                  <a:lnTo>
                    <a:pt x="3809619" y="2952750"/>
                  </a:lnTo>
                  <a:lnTo>
                    <a:pt x="0" y="2952750"/>
                  </a:lnTo>
                  <a:close/>
                </a:path>
              </a:pathLst>
            </a:custGeom>
            <a:solidFill>
              <a:srgbClr val="24A9B4"/>
            </a:solidFill>
          </p:spPr>
        </p:sp>
        <p:sp>
          <p:nvSpPr>
            <p:cNvPr id="22" name="TextBox 22"/>
            <p:cNvSpPr txBox="1"/>
            <p:nvPr/>
          </p:nvSpPr>
          <p:spPr>
            <a:xfrm>
              <a:off x="0" y="-19050"/>
              <a:ext cx="3809600" cy="2971850"/>
            </a:xfrm>
            <a:prstGeom prst="rect">
              <a:avLst/>
            </a:prstGeom>
          </p:spPr>
          <p:txBody>
            <a:bodyPr lIns="50800" tIns="50800" rIns="50800" bIns="50800" rtlCol="0" anchor="ctr"/>
            <a:lstStyle/>
            <a:p>
              <a:pPr algn="ctr">
                <a:lnSpc>
                  <a:spcPts val="2640"/>
                </a:lnSpc>
              </a:pPr>
              <a:r>
                <a:rPr lang="en-US" sz="2200">
                  <a:solidFill>
                    <a:srgbClr val="FFFFFF"/>
                  </a:solidFill>
                  <a:latin typeface="Poppins"/>
                </a:rPr>
                <a:t>Trainings for </a:t>
              </a:r>
            </a:p>
            <a:p>
              <a:pPr algn="ctr">
                <a:lnSpc>
                  <a:spcPts val="2640"/>
                </a:lnSpc>
              </a:pPr>
              <a:r>
                <a:rPr lang="en-US" sz="2200">
                  <a:solidFill>
                    <a:srgbClr val="FFFFFF"/>
                  </a:solidFill>
                  <a:latin typeface="Poppins"/>
                </a:rPr>
                <a:t>Sales Team / Account Managers / Digital Marketing</a:t>
              </a:r>
            </a:p>
          </p:txBody>
        </p:sp>
      </p:grpSp>
      <p:sp>
        <p:nvSpPr>
          <p:cNvPr id="23" name="TextBox 23"/>
          <p:cNvSpPr txBox="1"/>
          <p:nvPr/>
        </p:nvSpPr>
        <p:spPr>
          <a:xfrm>
            <a:off x="15948758" y="2066926"/>
            <a:ext cx="2015050" cy="2162175"/>
          </a:xfrm>
          <a:prstGeom prst="rect">
            <a:avLst/>
          </a:prstGeom>
        </p:spPr>
        <p:txBody>
          <a:bodyPr lIns="0" tIns="0" rIns="0" bIns="0" rtlCol="0" anchor="t">
            <a:spAutoFit/>
          </a:bodyPr>
          <a:lstStyle/>
          <a:p>
            <a:pPr marL="447040" lvl="1" indent="-223520" algn="l">
              <a:lnSpc>
                <a:spcPts val="2160"/>
              </a:lnSpc>
              <a:buFont typeface="Arial"/>
              <a:buChar char="•"/>
            </a:pPr>
            <a:r>
              <a:rPr lang="en-US" sz="1800">
                <a:solidFill>
                  <a:srgbClr val="595959"/>
                </a:solidFill>
                <a:latin typeface="Poppins"/>
              </a:rPr>
              <a:t>Demo(s) </a:t>
            </a:r>
          </a:p>
          <a:p>
            <a:pPr marL="447040" lvl="1" indent="-223520" algn="l">
              <a:lnSpc>
                <a:spcPts val="2160"/>
              </a:lnSpc>
              <a:buFont typeface="Arial"/>
              <a:buChar char="•"/>
            </a:pPr>
            <a:r>
              <a:rPr lang="en-US" sz="1800">
                <a:solidFill>
                  <a:srgbClr val="595959"/>
                </a:solidFill>
                <a:latin typeface="Poppins"/>
              </a:rPr>
              <a:t>Ready to use Slides </a:t>
            </a:r>
          </a:p>
          <a:p>
            <a:pPr marL="447040" lvl="1" indent="-223520" algn="l">
              <a:lnSpc>
                <a:spcPts val="2160"/>
              </a:lnSpc>
              <a:buFont typeface="Arial"/>
              <a:buChar char="•"/>
            </a:pPr>
            <a:r>
              <a:rPr lang="en-US" sz="1800">
                <a:solidFill>
                  <a:srgbClr val="595959"/>
                </a:solidFill>
                <a:latin typeface="Poppins"/>
              </a:rPr>
              <a:t>Rate Card </a:t>
            </a:r>
          </a:p>
          <a:p>
            <a:pPr marL="447040" lvl="1" indent="-223520" algn="l">
              <a:lnSpc>
                <a:spcPts val="2160"/>
              </a:lnSpc>
              <a:buFont typeface="Arial"/>
              <a:buChar char="•"/>
            </a:pPr>
            <a:r>
              <a:rPr lang="en-US" sz="1800">
                <a:solidFill>
                  <a:srgbClr val="595959"/>
                </a:solidFill>
                <a:latin typeface="Poppins"/>
              </a:rPr>
              <a:t>Agreement</a:t>
            </a:r>
          </a:p>
          <a:p>
            <a:pPr marL="447040" lvl="1" indent="-223520" algn="l">
              <a:lnSpc>
                <a:spcPts val="2160"/>
              </a:lnSpc>
              <a:buFont typeface="Arial"/>
              <a:buChar char="•"/>
            </a:pPr>
            <a:r>
              <a:rPr lang="en-US" sz="1800">
                <a:solidFill>
                  <a:srgbClr val="595959"/>
                </a:solidFill>
                <a:latin typeface="Poppins"/>
              </a:rPr>
              <a:t>FAQ </a:t>
            </a:r>
          </a:p>
          <a:p>
            <a:pPr marL="894080" lvl="1" indent="-447040" algn="l">
              <a:lnSpc>
                <a:spcPts val="4320"/>
              </a:lnSpc>
            </a:pPr>
            <a:endParaRPr lang="en-US" sz="1800">
              <a:solidFill>
                <a:srgbClr val="595959"/>
              </a:solidFill>
              <a:latin typeface="Poppins"/>
            </a:endParaRPr>
          </a:p>
        </p:txBody>
      </p:sp>
      <p:sp>
        <p:nvSpPr>
          <p:cNvPr id="24" name="TextBox 24"/>
          <p:cNvSpPr txBox="1"/>
          <p:nvPr/>
        </p:nvSpPr>
        <p:spPr>
          <a:xfrm>
            <a:off x="17477890" y="9095815"/>
            <a:ext cx="279147"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5</a:t>
            </a:r>
          </a:p>
        </p:txBody>
      </p:sp>
      <p:sp>
        <p:nvSpPr>
          <p:cNvPr id="25" name="TextBox 25"/>
          <p:cNvSpPr txBox="1"/>
          <p:nvPr/>
        </p:nvSpPr>
        <p:spPr>
          <a:xfrm>
            <a:off x="5009064" y="942975"/>
            <a:ext cx="7527456" cy="542925"/>
          </a:xfrm>
          <a:prstGeom prst="rect">
            <a:avLst/>
          </a:prstGeom>
        </p:spPr>
        <p:txBody>
          <a:bodyPr lIns="0" tIns="0" rIns="0" bIns="0" rtlCol="0" anchor="t">
            <a:spAutoFit/>
          </a:bodyPr>
          <a:lstStyle/>
          <a:p>
            <a:pPr algn="ctr">
              <a:lnSpc>
                <a:spcPts val="4200"/>
              </a:lnSpc>
            </a:pPr>
            <a:r>
              <a:rPr lang="en-US" sz="3000" spc="120">
                <a:solidFill>
                  <a:srgbClr val="000000"/>
                </a:solidFill>
                <a:latin typeface="Poppins Bold"/>
              </a:rPr>
              <a:t>OUR AGENCY ONBOARDING JOURNEY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5022" y="2334536"/>
            <a:ext cx="3627702" cy="2351431"/>
            <a:chOff x="-23891" y="-625263"/>
            <a:chExt cx="4836937" cy="3135242"/>
          </a:xfrm>
        </p:grpSpPr>
        <p:sp>
          <p:nvSpPr>
            <p:cNvPr id="3" name="Freeform 3"/>
            <p:cNvSpPr/>
            <p:nvPr/>
          </p:nvSpPr>
          <p:spPr>
            <a:xfrm>
              <a:off x="16891" y="10177"/>
              <a:ext cx="4779138" cy="1851516"/>
            </a:xfrm>
            <a:custGeom>
              <a:avLst/>
              <a:gdLst/>
              <a:ahLst/>
              <a:cxnLst/>
              <a:rect l="l" t="t" r="r" b="b"/>
              <a:pathLst>
                <a:path w="4779137" h="1851516">
                  <a:moveTo>
                    <a:pt x="0" y="308612"/>
                  </a:moveTo>
                  <a:cubicBezTo>
                    <a:pt x="0" y="138198"/>
                    <a:pt x="230251" y="0"/>
                    <a:pt x="514096" y="0"/>
                  </a:cubicBezTo>
                  <a:lnTo>
                    <a:pt x="4265041" y="0"/>
                  </a:lnTo>
                  <a:cubicBezTo>
                    <a:pt x="4549013" y="0"/>
                    <a:pt x="4779137" y="138122"/>
                    <a:pt x="4779137" y="308612"/>
                  </a:cubicBezTo>
                  <a:lnTo>
                    <a:pt x="4779137" y="1542905"/>
                  </a:lnTo>
                  <a:cubicBezTo>
                    <a:pt x="4779137" y="1713319"/>
                    <a:pt x="4548886" y="1851517"/>
                    <a:pt x="4265041" y="1851517"/>
                  </a:cubicBezTo>
                  <a:lnTo>
                    <a:pt x="514223" y="1851517"/>
                  </a:lnTo>
                  <a:cubicBezTo>
                    <a:pt x="230251" y="1851517"/>
                    <a:pt x="127" y="1713395"/>
                    <a:pt x="127" y="1542905"/>
                  </a:cubicBezTo>
                  <a:close/>
                </a:path>
              </a:pathLst>
            </a:custGeom>
            <a:solidFill>
              <a:srgbClr val="FF4D67"/>
            </a:solidFill>
          </p:spPr>
          <p:txBody>
            <a:bodyPr/>
            <a:lstStyle/>
            <a:p>
              <a:endParaRPr lang="en-PH" dirty="0"/>
            </a:p>
          </p:txBody>
        </p:sp>
        <p:sp>
          <p:nvSpPr>
            <p:cNvPr id="4" name="Freeform 4"/>
            <p:cNvSpPr/>
            <p:nvPr/>
          </p:nvSpPr>
          <p:spPr>
            <a:xfrm>
              <a:off x="0" y="0"/>
              <a:ext cx="4813046" cy="1871874"/>
            </a:xfrm>
            <a:custGeom>
              <a:avLst/>
              <a:gdLst/>
              <a:ahLst/>
              <a:cxnLst/>
              <a:rect l="l" t="t" r="r" b="b"/>
              <a:pathLst>
                <a:path w="4813046" h="1871874">
                  <a:moveTo>
                    <a:pt x="0" y="318789"/>
                  </a:moveTo>
                  <a:cubicBezTo>
                    <a:pt x="0" y="142713"/>
                    <a:pt x="237871" y="0"/>
                    <a:pt x="531114" y="0"/>
                  </a:cubicBezTo>
                  <a:lnTo>
                    <a:pt x="4281932" y="0"/>
                  </a:lnTo>
                  <a:lnTo>
                    <a:pt x="4281932" y="10177"/>
                  </a:lnTo>
                  <a:lnTo>
                    <a:pt x="4281932" y="0"/>
                  </a:lnTo>
                  <a:cubicBezTo>
                    <a:pt x="4575175" y="0"/>
                    <a:pt x="4813046" y="142713"/>
                    <a:pt x="4813046" y="318789"/>
                  </a:cubicBezTo>
                  <a:lnTo>
                    <a:pt x="4796155" y="318789"/>
                  </a:lnTo>
                  <a:lnTo>
                    <a:pt x="4813046" y="318789"/>
                  </a:lnTo>
                  <a:lnTo>
                    <a:pt x="4813046" y="1553082"/>
                  </a:lnTo>
                  <a:lnTo>
                    <a:pt x="4796155" y="1553082"/>
                  </a:lnTo>
                  <a:lnTo>
                    <a:pt x="4813046" y="1553082"/>
                  </a:lnTo>
                  <a:cubicBezTo>
                    <a:pt x="4813046" y="1729158"/>
                    <a:pt x="4575175" y="1871874"/>
                    <a:pt x="4281932" y="1871874"/>
                  </a:cubicBezTo>
                  <a:lnTo>
                    <a:pt x="4281932" y="1861694"/>
                  </a:lnTo>
                  <a:lnTo>
                    <a:pt x="4281932" y="1871874"/>
                  </a:lnTo>
                  <a:lnTo>
                    <a:pt x="531114" y="1871874"/>
                  </a:lnTo>
                  <a:lnTo>
                    <a:pt x="531114" y="1861694"/>
                  </a:lnTo>
                  <a:lnTo>
                    <a:pt x="531114" y="1871874"/>
                  </a:lnTo>
                  <a:cubicBezTo>
                    <a:pt x="237871" y="1871874"/>
                    <a:pt x="0" y="1729158"/>
                    <a:pt x="0" y="1553082"/>
                  </a:cubicBezTo>
                  <a:lnTo>
                    <a:pt x="0" y="318789"/>
                  </a:lnTo>
                  <a:lnTo>
                    <a:pt x="16891" y="318789"/>
                  </a:lnTo>
                  <a:lnTo>
                    <a:pt x="0" y="318789"/>
                  </a:lnTo>
                  <a:moveTo>
                    <a:pt x="33909" y="318789"/>
                  </a:moveTo>
                  <a:lnTo>
                    <a:pt x="33909" y="1553082"/>
                  </a:lnTo>
                  <a:lnTo>
                    <a:pt x="16891" y="1553082"/>
                  </a:lnTo>
                  <a:lnTo>
                    <a:pt x="33909" y="1553082"/>
                  </a:lnTo>
                  <a:cubicBezTo>
                    <a:pt x="33909" y="1717833"/>
                    <a:pt x="256413" y="1851440"/>
                    <a:pt x="531114" y="1851440"/>
                  </a:cubicBezTo>
                  <a:lnTo>
                    <a:pt x="4281932" y="1851440"/>
                  </a:lnTo>
                  <a:cubicBezTo>
                    <a:pt x="4556633" y="1851440"/>
                    <a:pt x="4779137" y="1717833"/>
                    <a:pt x="4779137" y="1553082"/>
                  </a:cubicBezTo>
                  <a:lnTo>
                    <a:pt x="4779137" y="318789"/>
                  </a:lnTo>
                  <a:cubicBezTo>
                    <a:pt x="4779137" y="154038"/>
                    <a:pt x="4556633" y="20431"/>
                    <a:pt x="4281932" y="20431"/>
                  </a:cubicBezTo>
                  <a:lnTo>
                    <a:pt x="531114" y="20431"/>
                  </a:lnTo>
                  <a:lnTo>
                    <a:pt x="531114" y="10177"/>
                  </a:lnTo>
                  <a:lnTo>
                    <a:pt x="531114" y="20431"/>
                  </a:lnTo>
                  <a:cubicBezTo>
                    <a:pt x="256413" y="20431"/>
                    <a:pt x="33909" y="154038"/>
                    <a:pt x="33909" y="318789"/>
                  </a:cubicBezTo>
                  <a:close/>
                </a:path>
              </a:pathLst>
            </a:custGeom>
            <a:solidFill>
              <a:srgbClr val="FF4D67"/>
            </a:solidFill>
          </p:spPr>
        </p:sp>
        <p:sp>
          <p:nvSpPr>
            <p:cNvPr id="5" name="TextBox 5"/>
            <p:cNvSpPr txBox="1"/>
            <p:nvPr/>
          </p:nvSpPr>
          <p:spPr>
            <a:xfrm>
              <a:off x="-23891" y="-625263"/>
              <a:ext cx="4813067" cy="3135242"/>
            </a:xfrm>
            <a:prstGeom prst="rect">
              <a:avLst/>
            </a:prstGeom>
          </p:spPr>
          <p:txBody>
            <a:bodyPr lIns="50800" tIns="50800" rIns="50800" bIns="50800" rtlCol="0" anchor="ctr"/>
            <a:lstStyle/>
            <a:p>
              <a:pPr algn="ctr">
                <a:lnSpc>
                  <a:spcPts val="3359"/>
                </a:lnSpc>
              </a:pPr>
              <a:r>
                <a:rPr lang="en-US" sz="2799" dirty="0">
                  <a:solidFill>
                    <a:srgbClr val="FFFFFF"/>
                  </a:solidFill>
                  <a:latin typeface="Poppins"/>
                </a:rPr>
                <a:t>Standard</a:t>
              </a:r>
              <a:r>
                <a:rPr lang="en-US" sz="2799" dirty="0">
                  <a:solidFill>
                    <a:srgbClr val="FFFFFF"/>
                  </a:solidFill>
                  <a:latin typeface="Poppins Light"/>
                </a:rPr>
                <a:t> </a:t>
              </a:r>
            </a:p>
          </p:txBody>
        </p:sp>
      </p:grpSp>
      <p:grpSp>
        <p:nvGrpSpPr>
          <p:cNvPr id="6" name="Group 6"/>
          <p:cNvGrpSpPr/>
          <p:nvPr/>
        </p:nvGrpSpPr>
        <p:grpSpPr>
          <a:xfrm>
            <a:off x="1001536" y="6724868"/>
            <a:ext cx="3661189" cy="2351432"/>
            <a:chOff x="-68539" y="-544744"/>
            <a:chExt cx="4881586" cy="3135242"/>
          </a:xfrm>
        </p:grpSpPr>
        <p:sp>
          <p:nvSpPr>
            <p:cNvPr id="7" name="Freeform 7"/>
            <p:cNvSpPr/>
            <p:nvPr/>
          </p:nvSpPr>
          <p:spPr>
            <a:xfrm>
              <a:off x="16891" y="9994"/>
              <a:ext cx="4779137" cy="1818176"/>
            </a:xfrm>
            <a:custGeom>
              <a:avLst/>
              <a:gdLst/>
              <a:ahLst/>
              <a:cxnLst/>
              <a:rect l="l" t="t" r="r" b="b"/>
              <a:pathLst>
                <a:path w="4779137" h="1818176">
                  <a:moveTo>
                    <a:pt x="0" y="303055"/>
                  </a:moveTo>
                  <a:cubicBezTo>
                    <a:pt x="0" y="135710"/>
                    <a:pt x="230251" y="0"/>
                    <a:pt x="514096" y="0"/>
                  </a:cubicBezTo>
                  <a:lnTo>
                    <a:pt x="4265041" y="0"/>
                  </a:lnTo>
                  <a:cubicBezTo>
                    <a:pt x="4549013" y="0"/>
                    <a:pt x="4779137" y="135634"/>
                    <a:pt x="4779137" y="303055"/>
                  </a:cubicBezTo>
                  <a:lnTo>
                    <a:pt x="4779137" y="1515122"/>
                  </a:lnTo>
                  <a:cubicBezTo>
                    <a:pt x="4779137" y="1682467"/>
                    <a:pt x="4548886" y="1818176"/>
                    <a:pt x="4265041" y="1818176"/>
                  </a:cubicBezTo>
                  <a:lnTo>
                    <a:pt x="514223" y="1818176"/>
                  </a:lnTo>
                  <a:cubicBezTo>
                    <a:pt x="230251" y="1818176"/>
                    <a:pt x="127" y="1682542"/>
                    <a:pt x="127" y="1515122"/>
                  </a:cubicBezTo>
                  <a:close/>
                </a:path>
              </a:pathLst>
            </a:custGeom>
            <a:solidFill>
              <a:srgbClr val="FF4D67"/>
            </a:solidFill>
          </p:spPr>
        </p:sp>
        <p:sp>
          <p:nvSpPr>
            <p:cNvPr id="8" name="Freeform 8"/>
            <p:cNvSpPr/>
            <p:nvPr/>
          </p:nvSpPr>
          <p:spPr>
            <a:xfrm>
              <a:off x="0" y="0"/>
              <a:ext cx="4813047" cy="1838168"/>
            </a:xfrm>
            <a:custGeom>
              <a:avLst/>
              <a:gdLst/>
              <a:ahLst/>
              <a:cxnLst/>
              <a:rect l="l" t="t" r="r" b="b"/>
              <a:pathLst>
                <a:path w="4813046" h="1838168">
                  <a:moveTo>
                    <a:pt x="0" y="313049"/>
                  </a:moveTo>
                  <a:cubicBezTo>
                    <a:pt x="0" y="140143"/>
                    <a:pt x="237871" y="0"/>
                    <a:pt x="531114" y="0"/>
                  </a:cubicBezTo>
                  <a:lnTo>
                    <a:pt x="4281932" y="0"/>
                  </a:lnTo>
                  <a:lnTo>
                    <a:pt x="4281932" y="9994"/>
                  </a:lnTo>
                  <a:lnTo>
                    <a:pt x="4281932" y="0"/>
                  </a:lnTo>
                  <a:cubicBezTo>
                    <a:pt x="4575175" y="0"/>
                    <a:pt x="4813046" y="140143"/>
                    <a:pt x="4813046" y="313049"/>
                  </a:cubicBezTo>
                  <a:lnTo>
                    <a:pt x="4796155" y="313049"/>
                  </a:lnTo>
                  <a:lnTo>
                    <a:pt x="4813046" y="313049"/>
                  </a:lnTo>
                  <a:lnTo>
                    <a:pt x="4813046" y="1525116"/>
                  </a:lnTo>
                  <a:lnTo>
                    <a:pt x="4796155" y="1525116"/>
                  </a:lnTo>
                  <a:lnTo>
                    <a:pt x="4813046" y="1525116"/>
                  </a:lnTo>
                  <a:cubicBezTo>
                    <a:pt x="4813046" y="1698022"/>
                    <a:pt x="4575175" y="1838168"/>
                    <a:pt x="4281932" y="1838168"/>
                  </a:cubicBezTo>
                  <a:lnTo>
                    <a:pt x="4281932" y="1828170"/>
                  </a:lnTo>
                  <a:lnTo>
                    <a:pt x="4281932" y="1838168"/>
                  </a:lnTo>
                  <a:lnTo>
                    <a:pt x="531114" y="1838168"/>
                  </a:lnTo>
                  <a:lnTo>
                    <a:pt x="531114" y="1828170"/>
                  </a:lnTo>
                  <a:lnTo>
                    <a:pt x="531114" y="1838168"/>
                  </a:lnTo>
                  <a:cubicBezTo>
                    <a:pt x="237871" y="1838167"/>
                    <a:pt x="0" y="1698022"/>
                    <a:pt x="0" y="1525116"/>
                  </a:cubicBezTo>
                  <a:lnTo>
                    <a:pt x="0" y="313049"/>
                  </a:lnTo>
                  <a:lnTo>
                    <a:pt x="16891" y="313049"/>
                  </a:lnTo>
                  <a:lnTo>
                    <a:pt x="0" y="313049"/>
                  </a:lnTo>
                  <a:moveTo>
                    <a:pt x="33909" y="313049"/>
                  </a:moveTo>
                  <a:lnTo>
                    <a:pt x="33909" y="1525116"/>
                  </a:lnTo>
                  <a:lnTo>
                    <a:pt x="16891" y="1525116"/>
                  </a:lnTo>
                  <a:lnTo>
                    <a:pt x="33909" y="1525116"/>
                  </a:lnTo>
                  <a:cubicBezTo>
                    <a:pt x="33909" y="1686900"/>
                    <a:pt x="256413" y="1818101"/>
                    <a:pt x="531114" y="1818101"/>
                  </a:cubicBezTo>
                  <a:lnTo>
                    <a:pt x="4281932" y="1818101"/>
                  </a:lnTo>
                  <a:cubicBezTo>
                    <a:pt x="4556633" y="1818101"/>
                    <a:pt x="4779137" y="1686900"/>
                    <a:pt x="4779137" y="1525116"/>
                  </a:cubicBezTo>
                  <a:lnTo>
                    <a:pt x="4779137" y="313049"/>
                  </a:lnTo>
                  <a:cubicBezTo>
                    <a:pt x="4779137" y="151264"/>
                    <a:pt x="4556633" y="20063"/>
                    <a:pt x="4281932" y="20063"/>
                  </a:cubicBezTo>
                  <a:lnTo>
                    <a:pt x="531114" y="20063"/>
                  </a:lnTo>
                  <a:lnTo>
                    <a:pt x="531114" y="9994"/>
                  </a:lnTo>
                  <a:lnTo>
                    <a:pt x="531114" y="20063"/>
                  </a:lnTo>
                  <a:cubicBezTo>
                    <a:pt x="256413" y="20063"/>
                    <a:pt x="33909" y="151264"/>
                    <a:pt x="33909" y="313049"/>
                  </a:cubicBezTo>
                  <a:close/>
                </a:path>
              </a:pathLst>
            </a:custGeom>
            <a:solidFill>
              <a:srgbClr val="FF4D67"/>
            </a:solidFill>
          </p:spPr>
        </p:sp>
        <p:sp>
          <p:nvSpPr>
            <p:cNvPr id="9" name="TextBox 9"/>
            <p:cNvSpPr txBox="1"/>
            <p:nvPr/>
          </p:nvSpPr>
          <p:spPr>
            <a:xfrm>
              <a:off x="-68539" y="-544744"/>
              <a:ext cx="4813067" cy="3135242"/>
            </a:xfrm>
            <a:prstGeom prst="rect">
              <a:avLst/>
            </a:prstGeom>
          </p:spPr>
          <p:txBody>
            <a:bodyPr lIns="50800" tIns="50800" rIns="50800" bIns="50800" rtlCol="0" anchor="ctr"/>
            <a:lstStyle/>
            <a:p>
              <a:pPr algn="ctr">
                <a:lnSpc>
                  <a:spcPts val="3359"/>
                </a:lnSpc>
              </a:pPr>
              <a:r>
                <a:rPr lang="en-US" sz="2799" dirty="0">
                  <a:solidFill>
                    <a:srgbClr val="FFFFFF"/>
                  </a:solidFill>
                  <a:latin typeface="Poppins"/>
                </a:rPr>
                <a:t>Advanced</a:t>
              </a:r>
              <a:r>
                <a:rPr lang="en-US" sz="2799" dirty="0">
                  <a:solidFill>
                    <a:srgbClr val="FFFFFF"/>
                  </a:solidFill>
                  <a:latin typeface="Poppins Light"/>
                </a:rPr>
                <a:t> </a:t>
              </a:r>
            </a:p>
          </p:txBody>
        </p:sp>
      </p:grpSp>
      <p:grpSp>
        <p:nvGrpSpPr>
          <p:cNvPr id="10" name="Group 10"/>
          <p:cNvGrpSpPr/>
          <p:nvPr/>
        </p:nvGrpSpPr>
        <p:grpSpPr>
          <a:xfrm>
            <a:off x="6033650" y="2442464"/>
            <a:ext cx="2600600" cy="2330000"/>
            <a:chOff x="0" y="0"/>
            <a:chExt cx="3467467" cy="3106667"/>
          </a:xfrm>
        </p:grpSpPr>
        <p:sp>
          <p:nvSpPr>
            <p:cNvPr id="11" name="Freeform 11"/>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12" name="Freeform 12"/>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13" name="TextBox 13"/>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Agency Creates </a:t>
              </a:r>
            </a:p>
            <a:p>
              <a:pPr algn="ctr">
                <a:lnSpc>
                  <a:spcPts val="2640"/>
                </a:lnSpc>
              </a:pPr>
              <a:r>
                <a:rPr lang="en-US" sz="2200">
                  <a:solidFill>
                    <a:srgbClr val="FFFFFF"/>
                  </a:solidFill>
                  <a:latin typeface="Poppins"/>
                </a:rPr>
                <a:t>Project via </a:t>
              </a:r>
            </a:p>
            <a:p>
              <a:pPr algn="ctr">
                <a:lnSpc>
                  <a:spcPts val="2640"/>
                </a:lnSpc>
              </a:pPr>
              <a:r>
                <a:rPr lang="en-US" sz="2200">
                  <a:solidFill>
                    <a:srgbClr val="FFFFFF"/>
                  </a:solidFill>
                  <a:latin typeface="Poppins"/>
                </a:rPr>
                <a:t>Dashboard </a:t>
              </a:r>
            </a:p>
          </p:txBody>
        </p:sp>
      </p:grpSp>
      <p:grpSp>
        <p:nvGrpSpPr>
          <p:cNvPr id="14" name="Group 14"/>
          <p:cNvGrpSpPr/>
          <p:nvPr/>
        </p:nvGrpSpPr>
        <p:grpSpPr>
          <a:xfrm>
            <a:off x="4925060" y="3368294"/>
            <a:ext cx="971600" cy="477800"/>
            <a:chOff x="0" y="0"/>
            <a:chExt cx="1295467" cy="637067"/>
          </a:xfrm>
        </p:grpSpPr>
        <p:sp>
          <p:nvSpPr>
            <p:cNvPr id="15" name="Freeform 15"/>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16" name="Freeform 16"/>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17" name="Group 17"/>
          <p:cNvGrpSpPr/>
          <p:nvPr/>
        </p:nvGrpSpPr>
        <p:grpSpPr>
          <a:xfrm>
            <a:off x="10008674" y="2442464"/>
            <a:ext cx="2600600" cy="2330000"/>
            <a:chOff x="0" y="0"/>
            <a:chExt cx="3467467" cy="3106667"/>
          </a:xfrm>
        </p:grpSpPr>
        <p:sp>
          <p:nvSpPr>
            <p:cNvPr id="18" name="Freeform 18"/>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19" name="Freeform 19"/>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20" name="TextBox 20"/>
            <p:cNvSpPr txBox="1"/>
            <p:nvPr/>
          </p:nvSpPr>
          <p:spPr>
            <a:xfrm>
              <a:off x="0" y="-28575"/>
              <a:ext cx="3467467" cy="3135242"/>
            </a:xfrm>
            <a:prstGeom prst="rect">
              <a:avLst/>
            </a:prstGeom>
          </p:spPr>
          <p:txBody>
            <a:bodyPr lIns="50800" tIns="50800" rIns="50800" bIns="50800" rtlCol="0" anchor="ctr"/>
            <a:lstStyle/>
            <a:p>
              <a:pPr algn="ctr">
                <a:lnSpc>
                  <a:spcPts val="2400"/>
                </a:lnSpc>
              </a:pPr>
              <a:r>
                <a:rPr lang="en-US" sz="2000">
                  <a:solidFill>
                    <a:srgbClr val="FFFFFF"/>
                  </a:solidFill>
                  <a:latin typeface="Poppins"/>
                </a:rPr>
                <a:t>Agency Requests SKALE Quotation From Partner Manager </a:t>
              </a:r>
            </a:p>
            <a:p>
              <a:pPr algn="ctr">
                <a:lnSpc>
                  <a:spcPts val="2400"/>
                </a:lnSpc>
              </a:pPr>
              <a:r>
                <a:rPr lang="en-US" sz="2000">
                  <a:solidFill>
                    <a:srgbClr val="FFFFFF"/>
                  </a:solidFill>
                  <a:latin typeface="Poppins"/>
                </a:rPr>
                <a:t> &amp; Signs Off </a:t>
              </a:r>
            </a:p>
          </p:txBody>
        </p:sp>
      </p:grpSp>
      <p:grpSp>
        <p:nvGrpSpPr>
          <p:cNvPr id="21" name="Group 21"/>
          <p:cNvGrpSpPr/>
          <p:nvPr/>
        </p:nvGrpSpPr>
        <p:grpSpPr>
          <a:xfrm>
            <a:off x="14213528" y="2442464"/>
            <a:ext cx="2600600" cy="2330000"/>
            <a:chOff x="0" y="0"/>
            <a:chExt cx="3467467" cy="3106667"/>
          </a:xfrm>
        </p:grpSpPr>
        <p:sp>
          <p:nvSpPr>
            <p:cNvPr id="22" name="Freeform 22"/>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23" name="Freeform 23"/>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24" name="TextBox 24"/>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SKALE </a:t>
              </a:r>
            </a:p>
            <a:p>
              <a:pPr algn="ctr">
                <a:lnSpc>
                  <a:spcPts val="2640"/>
                </a:lnSpc>
              </a:pPr>
              <a:r>
                <a:rPr lang="en-US" sz="2200">
                  <a:solidFill>
                    <a:srgbClr val="FFFFFF"/>
                  </a:solidFill>
                  <a:latin typeface="Poppins"/>
                </a:rPr>
                <a:t>Activates Project Created by Agency </a:t>
              </a:r>
            </a:p>
          </p:txBody>
        </p:sp>
      </p:grpSp>
      <p:grpSp>
        <p:nvGrpSpPr>
          <p:cNvPr id="25" name="Group 25"/>
          <p:cNvGrpSpPr/>
          <p:nvPr/>
        </p:nvGrpSpPr>
        <p:grpSpPr>
          <a:xfrm>
            <a:off x="6060132" y="6668310"/>
            <a:ext cx="2600600" cy="2330000"/>
            <a:chOff x="0" y="0"/>
            <a:chExt cx="3467467" cy="3106667"/>
          </a:xfrm>
        </p:grpSpPr>
        <p:sp>
          <p:nvSpPr>
            <p:cNvPr id="26" name="Freeform 26"/>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27" name="Freeform 27"/>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28" name="TextBox 28"/>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SKALE Reviews Requirements from Agency </a:t>
              </a:r>
            </a:p>
          </p:txBody>
        </p:sp>
      </p:grpSp>
      <p:grpSp>
        <p:nvGrpSpPr>
          <p:cNvPr id="29" name="Group 29"/>
          <p:cNvGrpSpPr/>
          <p:nvPr/>
        </p:nvGrpSpPr>
        <p:grpSpPr>
          <a:xfrm>
            <a:off x="10057992" y="6657736"/>
            <a:ext cx="2600600" cy="2330000"/>
            <a:chOff x="0" y="0"/>
            <a:chExt cx="3467467" cy="3106667"/>
          </a:xfrm>
        </p:grpSpPr>
        <p:sp>
          <p:nvSpPr>
            <p:cNvPr id="30" name="Freeform 30"/>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31" name="Freeform 31"/>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32" name="TextBox 32"/>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Does Agency Require Deck from SKALE?</a:t>
              </a:r>
            </a:p>
          </p:txBody>
        </p:sp>
      </p:grpSp>
      <p:grpSp>
        <p:nvGrpSpPr>
          <p:cNvPr id="33" name="Group 33"/>
          <p:cNvGrpSpPr/>
          <p:nvPr/>
        </p:nvGrpSpPr>
        <p:grpSpPr>
          <a:xfrm rot="-1512995">
            <a:off x="12961646" y="7088088"/>
            <a:ext cx="971788" cy="341044"/>
            <a:chOff x="0" y="0"/>
            <a:chExt cx="1295717" cy="454725"/>
          </a:xfrm>
        </p:grpSpPr>
        <p:sp>
          <p:nvSpPr>
            <p:cNvPr id="34" name="Freeform 34"/>
            <p:cNvSpPr/>
            <p:nvPr/>
          </p:nvSpPr>
          <p:spPr>
            <a:xfrm>
              <a:off x="16891" y="16891"/>
              <a:ext cx="1261872" cy="420878"/>
            </a:xfrm>
            <a:custGeom>
              <a:avLst/>
              <a:gdLst/>
              <a:ahLst/>
              <a:cxnLst/>
              <a:rect l="l" t="t" r="r" b="b"/>
              <a:pathLst>
                <a:path w="1261872" h="420878">
                  <a:moveTo>
                    <a:pt x="0" y="105283"/>
                  </a:moveTo>
                  <a:lnTo>
                    <a:pt x="1040511" y="105283"/>
                  </a:lnTo>
                  <a:lnTo>
                    <a:pt x="1040511" y="0"/>
                  </a:lnTo>
                  <a:lnTo>
                    <a:pt x="1261872" y="210439"/>
                  </a:lnTo>
                  <a:lnTo>
                    <a:pt x="1040511" y="420878"/>
                  </a:lnTo>
                  <a:lnTo>
                    <a:pt x="1040511" y="315722"/>
                  </a:lnTo>
                  <a:lnTo>
                    <a:pt x="0" y="315722"/>
                  </a:lnTo>
                  <a:close/>
                </a:path>
              </a:pathLst>
            </a:custGeom>
            <a:solidFill>
              <a:srgbClr val="595959"/>
            </a:solidFill>
          </p:spPr>
        </p:sp>
        <p:sp>
          <p:nvSpPr>
            <p:cNvPr id="35" name="Freeform 35"/>
            <p:cNvSpPr/>
            <p:nvPr/>
          </p:nvSpPr>
          <p:spPr>
            <a:xfrm>
              <a:off x="0" y="-1524"/>
              <a:ext cx="1295654" cy="457581"/>
            </a:xfrm>
            <a:custGeom>
              <a:avLst/>
              <a:gdLst/>
              <a:ahLst/>
              <a:cxnLst/>
              <a:rect l="l" t="t" r="r" b="b"/>
              <a:pathLst>
                <a:path w="1295654" h="457581">
                  <a:moveTo>
                    <a:pt x="16891" y="106680"/>
                  </a:moveTo>
                  <a:lnTo>
                    <a:pt x="1057402" y="106680"/>
                  </a:lnTo>
                  <a:lnTo>
                    <a:pt x="1057402" y="123698"/>
                  </a:lnTo>
                  <a:lnTo>
                    <a:pt x="1040384" y="123698"/>
                  </a:lnTo>
                  <a:lnTo>
                    <a:pt x="1040384" y="18415"/>
                  </a:lnTo>
                  <a:cubicBezTo>
                    <a:pt x="1040384" y="11684"/>
                    <a:pt x="1044448" y="5588"/>
                    <a:pt x="1050671" y="2794"/>
                  </a:cubicBezTo>
                  <a:cubicBezTo>
                    <a:pt x="1056894" y="0"/>
                    <a:pt x="1064133" y="1524"/>
                    <a:pt x="1069086" y="6223"/>
                  </a:cubicBezTo>
                  <a:lnTo>
                    <a:pt x="1290447" y="216662"/>
                  </a:lnTo>
                  <a:cubicBezTo>
                    <a:pt x="1293749" y="219837"/>
                    <a:pt x="1295654" y="224282"/>
                    <a:pt x="1295654" y="228981"/>
                  </a:cubicBezTo>
                  <a:cubicBezTo>
                    <a:pt x="1295654" y="233680"/>
                    <a:pt x="1293749" y="237998"/>
                    <a:pt x="1290447" y="241300"/>
                  </a:cubicBezTo>
                  <a:lnTo>
                    <a:pt x="1069086" y="451612"/>
                  </a:lnTo>
                  <a:cubicBezTo>
                    <a:pt x="1064133" y="456311"/>
                    <a:pt x="1057021" y="457581"/>
                    <a:pt x="1050798" y="454914"/>
                  </a:cubicBezTo>
                  <a:cubicBezTo>
                    <a:pt x="1044575" y="452247"/>
                    <a:pt x="1040511" y="446151"/>
                    <a:pt x="1040511" y="439293"/>
                  </a:cubicBezTo>
                  <a:lnTo>
                    <a:pt x="1040511" y="334137"/>
                  </a:lnTo>
                  <a:lnTo>
                    <a:pt x="1057402" y="334137"/>
                  </a:lnTo>
                  <a:lnTo>
                    <a:pt x="1057402" y="351028"/>
                  </a:lnTo>
                  <a:lnTo>
                    <a:pt x="16891" y="351028"/>
                  </a:lnTo>
                  <a:cubicBezTo>
                    <a:pt x="7620" y="351028"/>
                    <a:pt x="0" y="343408"/>
                    <a:pt x="0" y="334137"/>
                  </a:cubicBezTo>
                  <a:lnTo>
                    <a:pt x="0" y="123698"/>
                  </a:lnTo>
                  <a:cubicBezTo>
                    <a:pt x="0" y="114300"/>
                    <a:pt x="7620" y="106807"/>
                    <a:pt x="16891" y="106807"/>
                  </a:cubicBezTo>
                  <a:moveTo>
                    <a:pt x="16891" y="140716"/>
                  </a:moveTo>
                  <a:lnTo>
                    <a:pt x="16891" y="123698"/>
                  </a:lnTo>
                  <a:lnTo>
                    <a:pt x="33909" y="123698"/>
                  </a:lnTo>
                  <a:lnTo>
                    <a:pt x="33909" y="334137"/>
                  </a:lnTo>
                  <a:lnTo>
                    <a:pt x="16891" y="334137"/>
                  </a:lnTo>
                  <a:lnTo>
                    <a:pt x="16891" y="317119"/>
                  </a:lnTo>
                  <a:lnTo>
                    <a:pt x="1057402" y="317119"/>
                  </a:lnTo>
                  <a:cubicBezTo>
                    <a:pt x="1066800" y="317119"/>
                    <a:pt x="1074293" y="324739"/>
                    <a:pt x="1074293" y="334010"/>
                  </a:cubicBezTo>
                  <a:lnTo>
                    <a:pt x="1074293" y="439166"/>
                  </a:lnTo>
                  <a:lnTo>
                    <a:pt x="1057402" y="439166"/>
                  </a:lnTo>
                  <a:lnTo>
                    <a:pt x="1045718" y="426847"/>
                  </a:lnTo>
                  <a:lnTo>
                    <a:pt x="1267079" y="216662"/>
                  </a:lnTo>
                  <a:lnTo>
                    <a:pt x="1278763" y="228981"/>
                  </a:lnTo>
                  <a:lnTo>
                    <a:pt x="1267079" y="241300"/>
                  </a:lnTo>
                  <a:lnTo>
                    <a:pt x="1045718" y="30734"/>
                  </a:lnTo>
                  <a:lnTo>
                    <a:pt x="1057402" y="18415"/>
                  </a:lnTo>
                  <a:lnTo>
                    <a:pt x="1074293" y="18415"/>
                  </a:lnTo>
                  <a:lnTo>
                    <a:pt x="1074293" y="123698"/>
                  </a:lnTo>
                  <a:cubicBezTo>
                    <a:pt x="1074293" y="133096"/>
                    <a:pt x="1066673" y="140589"/>
                    <a:pt x="1057402" y="140589"/>
                  </a:cubicBezTo>
                  <a:lnTo>
                    <a:pt x="16891" y="140589"/>
                  </a:lnTo>
                  <a:close/>
                </a:path>
              </a:pathLst>
            </a:custGeom>
            <a:solidFill>
              <a:srgbClr val="FFFFFF"/>
            </a:solidFill>
          </p:spPr>
        </p:sp>
      </p:grpSp>
      <p:grpSp>
        <p:nvGrpSpPr>
          <p:cNvPr id="36" name="Group 36"/>
          <p:cNvGrpSpPr/>
          <p:nvPr/>
        </p:nvGrpSpPr>
        <p:grpSpPr>
          <a:xfrm rot="838475">
            <a:off x="12961648" y="8183672"/>
            <a:ext cx="972018" cy="341328"/>
            <a:chOff x="0" y="0"/>
            <a:chExt cx="1296024" cy="455104"/>
          </a:xfrm>
        </p:grpSpPr>
        <p:sp>
          <p:nvSpPr>
            <p:cNvPr id="37" name="Freeform 37"/>
            <p:cNvSpPr/>
            <p:nvPr/>
          </p:nvSpPr>
          <p:spPr>
            <a:xfrm>
              <a:off x="16891" y="16891"/>
              <a:ext cx="1262253" cy="421259"/>
            </a:xfrm>
            <a:custGeom>
              <a:avLst/>
              <a:gdLst/>
              <a:ahLst/>
              <a:cxnLst/>
              <a:rect l="l" t="t" r="r" b="b"/>
              <a:pathLst>
                <a:path w="1262253" h="421259">
                  <a:moveTo>
                    <a:pt x="0" y="105410"/>
                  </a:moveTo>
                  <a:lnTo>
                    <a:pt x="1040638" y="105410"/>
                  </a:lnTo>
                  <a:lnTo>
                    <a:pt x="1040638" y="0"/>
                  </a:lnTo>
                  <a:lnTo>
                    <a:pt x="1262253" y="210566"/>
                  </a:lnTo>
                  <a:lnTo>
                    <a:pt x="1040638" y="421259"/>
                  </a:lnTo>
                  <a:lnTo>
                    <a:pt x="1040638" y="315976"/>
                  </a:lnTo>
                  <a:lnTo>
                    <a:pt x="0" y="315976"/>
                  </a:lnTo>
                  <a:close/>
                </a:path>
              </a:pathLst>
            </a:custGeom>
            <a:solidFill>
              <a:srgbClr val="595959"/>
            </a:solidFill>
          </p:spPr>
        </p:sp>
        <p:sp>
          <p:nvSpPr>
            <p:cNvPr id="38" name="Freeform 38"/>
            <p:cNvSpPr/>
            <p:nvPr/>
          </p:nvSpPr>
          <p:spPr>
            <a:xfrm>
              <a:off x="0" y="-1524"/>
              <a:ext cx="1296035" cy="457962"/>
            </a:xfrm>
            <a:custGeom>
              <a:avLst/>
              <a:gdLst/>
              <a:ahLst/>
              <a:cxnLst/>
              <a:rect l="l" t="t" r="r" b="b"/>
              <a:pathLst>
                <a:path w="1296035" h="457962">
                  <a:moveTo>
                    <a:pt x="16891" y="106807"/>
                  </a:moveTo>
                  <a:lnTo>
                    <a:pt x="1057529" y="106807"/>
                  </a:lnTo>
                  <a:lnTo>
                    <a:pt x="1057529" y="123825"/>
                  </a:lnTo>
                  <a:lnTo>
                    <a:pt x="1040511" y="123825"/>
                  </a:lnTo>
                  <a:lnTo>
                    <a:pt x="1040511" y="18415"/>
                  </a:lnTo>
                  <a:cubicBezTo>
                    <a:pt x="1040511" y="11684"/>
                    <a:pt x="1044575" y="5588"/>
                    <a:pt x="1050798" y="2794"/>
                  </a:cubicBezTo>
                  <a:cubicBezTo>
                    <a:pt x="1057021" y="0"/>
                    <a:pt x="1064260" y="1524"/>
                    <a:pt x="1069213" y="6223"/>
                  </a:cubicBezTo>
                  <a:lnTo>
                    <a:pt x="1290828" y="216789"/>
                  </a:lnTo>
                  <a:cubicBezTo>
                    <a:pt x="1294130" y="219964"/>
                    <a:pt x="1296035" y="224409"/>
                    <a:pt x="1296035" y="229108"/>
                  </a:cubicBezTo>
                  <a:cubicBezTo>
                    <a:pt x="1296035" y="233807"/>
                    <a:pt x="1294130" y="238125"/>
                    <a:pt x="1290828" y="241427"/>
                  </a:cubicBezTo>
                  <a:lnTo>
                    <a:pt x="1069213" y="451993"/>
                  </a:lnTo>
                  <a:cubicBezTo>
                    <a:pt x="1064260" y="456692"/>
                    <a:pt x="1057148" y="457962"/>
                    <a:pt x="1050925" y="455295"/>
                  </a:cubicBezTo>
                  <a:cubicBezTo>
                    <a:pt x="1044702" y="452628"/>
                    <a:pt x="1040638" y="446532"/>
                    <a:pt x="1040638" y="439674"/>
                  </a:cubicBezTo>
                  <a:lnTo>
                    <a:pt x="1040638" y="334391"/>
                  </a:lnTo>
                  <a:lnTo>
                    <a:pt x="1057529" y="334391"/>
                  </a:lnTo>
                  <a:lnTo>
                    <a:pt x="1057529" y="351282"/>
                  </a:lnTo>
                  <a:lnTo>
                    <a:pt x="16891" y="351282"/>
                  </a:lnTo>
                  <a:cubicBezTo>
                    <a:pt x="7620" y="351282"/>
                    <a:pt x="0" y="343789"/>
                    <a:pt x="0" y="334391"/>
                  </a:cubicBezTo>
                  <a:lnTo>
                    <a:pt x="0" y="123825"/>
                  </a:lnTo>
                  <a:cubicBezTo>
                    <a:pt x="0" y="114427"/>
                    <a:pt x="7620" y="106934"/>
                    <a:pt x="16891" y="106934"/>
                  </a:cubicBezTo>
                  <a:moveTo>
                    <a:pt x="16891" y="140843"/>
                  </a:moveTo>
                  <a:lnTo>
                    <a:pt x="16891" y="123825"/>
                  </a:lnTo>
                  <a:lnTo>
                    <a:pt x="33909" y="123825"/>
                  </a:lnTo>
                  <a:lnTo>
                    <a:pt x="33909" y="334391"/>
                  </a:lnTo>
                  <a:lnTo>
                    <a:pt x="16891" y="334391"/>
                  </a:lnTo>
                  <a:lnTo>
                    <a:pt x="16891" y="317500"/>
                  </a:lnTo>
                  <a:lnTo>
                    <a:pt x="1057529" y="317500"/>
                  </a:lnTo>
                  <a:cubicBezTo>
                    <a:pt x="1066927" y="317500"/>
                    <a:pt x="1074420" y="325120"/>
                    <a:pt x="1074420" y="334391"/>
                  </a:cubicBezTo>
                  <a:lnTo>
                    <a:pt x="1074420" y="439674"/>
                  </a:lnTo>
                  <a:lnTo>
                    <a:pt x="1057529" y="439674"/>
                  </a:lnTo>
                  <a:lnTo>
                    <a:pt x="1045845" y="427355"/>
                  </a:lnTo>
                  <a:lnTo>
                    <a:pt x="1267460" y="216789"/>
                  </a:lnTo>
                  <a:lnTo>
                    <a:pt x="1279144" y="229108"/>
                  </a:lnTo>
                  <a:lnTo>
                    <a:pt x="1267460" y="241427"/>
                  </a:lnTo>
                  <a:lnTo>
                    <a:pt x="1045845" y="30734"/>
                  </a:lnTo>
                  <a:lnTo>
                    <a:pt x="1057529" y="18415"/>
                  </a:lnTo>
                  <a:lnTo>
                    <a:pt x="1074420" y="18415"/>
                  </a:lnTo>
                  <a:lnTo>
                    <a:pt x="1074420" y="123825"/>
                  </a:lnTo>
                  <a:cubicBezTo>
                    <a:pt x="1074420" y="133223"/>
                    <a:pt x="1066800" y="140716"/>
                    <a:pt x="1057529" y="140716"/>
                  </a:cubicBezTo>
                  <a:lnTo>
                    <a:pt x="16891" y="140716"/>
                  </a:lnTo>
                  <a:close/>
                </a:path>
              </a:pathLst>
            </a:custGeom>
            <a:solidFill>
              <a:srgbClr val="FFFFFF"/>
            </a:solidFill>
          </p:spPr>
        </p:sp>
      </p:grpSp>
      <p:sp>
        <p:nvSpPr>
          <p:cNvPr id="39" name="TextBox 39"/>
          <p:cNvSpPr txBox="1"/>
          <p:nvPr/>
        </p:nvSpPr>
        <p:spPr>
          <a:xfrm rot="-1486661">
            <a:off x="12957904" y="6776200"/>
            <a:ext cx="809168" cy="418283"/>
          </a:xfrm>
          <a:prstGeom prst="rect">
            <a:avLst/>
          </a:prstGeom>
        </p:spPr>
        <p:txBody>
          <a:bodyPr lIns="0" tIns="0" rIns="0" bIns="0" rtlCol="0" anchor="t">
            <a:spAutoFit/>
          </a:bodyPr>
          <a:lstStyle/>
          <a:p>
            <a:pPr algn="l">
              <a:lnSpc>
                <a:spcPts val="2640"/>
              </a:lnSpc>
            </a:pPr>
            <a:r>
              <a:rPr lang="en-US" sz="2200">
                <a:solidFill>
                  <a:srgbClr val="000000"/>
                </a:solidFill>
                <a:latin typeface="Roboto"/>
              </a:rPr>
              <a:t>Yes</a:t>
            </a:r>
          </a:p>
        </p:txBody>
      </p:sp>
      <p:sp>
        <p:nvSpPr>
          <p:cNvPr id="40" name="TextBox 40"/>
          <p:cNvSpPr txBox="1"/>
          <p:nvPr/>
        </p:nvSpPr>
        <p:spPr>
          <a:xfrm rot="899254">
            <a:off x="12911831" y="8458155"/>
            <a:ext cx="809452" cy="418063"/>
          </a:xfrm>
          <a:prstGeom prst="rect">
            <a:avLst/>
          </a:prstGeom>
        </p:spPr>
        <p:txBody>
          <a:bodyPr lIns="0" tIns="0" rIns="0" bIns="0" rtlCol="0" anchor="t">
            <a:spAutoFit/>
          </a:bodyPr>
          <a:lstStyle/>
          <a:p>
            <a:pPr algn="l">
              <a:lnSpc>
                <a:spcPts val="2640"/>
              </a:lnSpc>
            </a:pPr>
            <a:r>
              <a:rPr lang="en-US" sz="2200">
                <a:solidFill>
                  <a:srgbClr val="000000"/>
                </a:solidFill>
                <a:latin typeface="Roboto"/>
              </a:rPr>
              <a:t>No</a:t>
            </a:r>
          </a:p>
        </p:txBody>
      </p:sp>
      <p:grpSp>
        <p:nvGrpSpPr>
          <p:cNvPr id="41" name="Group 41"/>
          <p:cNvGrpSpPr/>
          <p:nvPr/>
        </p:nvGrpSpPr>
        <p:grpSpPr>
          <a:xfrm>
            <a:off x="14341416" y="6173098"/>
            <a:ext cx="2600600" cy="1469898"/>
            <a:chOff x="0" y="0"/>
            <a:chExt cx="3467467" cy="1959864"/>
          </a:xfrm>
        </p:grpSpPr>
        <p:sp>
          <p:nvSpPr>
            <p:cNvPr id="42" name="Freeform 42"/>
            <p:cNvSpPr/>
            <p:nvPr/>
          </p:nvSpPr>
          <p:spPr>
            <a:xfrm>
              <a:off x="16891" y="17211"/>
              <a:ext cx="3433699" cy="1925390"/>
            </a:xfrm>
            <a:custGeom>
              <a:avLst/>
              <a:gdLst/>
              <a:ahLst/>
              <a:cxnLst/>
              <a:rect l="l" t="t" r="r" b="b"/>
              <a:pathLst>
                <a:path w="3433699" h="1925390">
                  <a:moveTo>
                    <a:pt x="0" y="320920"/>
                  </a:moveTo>
                  <a:cubicBezTo>
                    <a:pt x="0" y="143637"/>
                    <a:pt x="142113" y="0"/>
                    <a:pt x="317500" y="0"/>
                  </a:cubicBezTo>
                  <a:lnTo>
                    <a:pt x="3116199" y="0"/>
                  </a:lnTo>
                  <a:cubicBezTo>
                    <a:pt x="3291586" y="0"/>
                    <a:pt x="3433699" y="143637"/>
                    <a:pt x="3433699" y="320920"/>
                  </a:cubicBezTo>
                  <a:lnTo>
                    <a:pt x="3433699" y="1604470"/>
                  </a:lnTo>
                  <a:cubicBezTo>
                    <a:pt x="3433699" y="1781752"/>
                    <a:pt x="3291586" y="1925390"/>
                    <a:pt x="3116199" y="1925390"/>
                  </a:cubicBezTo>
                  <a:lnTo>
                    <a:pt x="317500" y="1925390"/>
                  </a:lnTo>
                  <a:cubicBezTo>
                    <a:pt x="142113" y="1925390"/>
                    <a:pt x="0" y="1781752"/>
                    <a:pt x="0" y="1604470"/>
                  </a:cubicBezTo>
                  <a:close/>
                </a:path>
              </a:pathLst>
            </a:custGeom>
            <a:solidFill>
              <a:srgbClr val="24A9B4"/>
            </a:solidFill>
          </p:spPr>
        </p:sp>
        <p:sp>
          <p:nvSpPr>
            <p:cNvPr id="43" name="Freeform 43"/>
            <p:cNvSpPr/>
            <p:nvPr/>
          </p:nvSpPr>
          <p:spPr>
            <a:xfrm>
              <a:off x="0" y="0"/>
              <a:ext cx="3467481" cy="1959811"/>
            </a:xfrm>
            <a:custGeom>
              <a:avLst/>
              <a:gdLst/>
              <a:ahLst/>
              <a:cxnLst/>
              <a:rect l="l" t="t" r="r" b="b"/>
              <a:pathLst>
                <a:path w="3467481" h="1959811">
                  <a:moveTo>
                    <a:pt x="0" y="338131"/>
                  </a:moveTo>
                  <a:cubicBezTo>
                    <a:pt x="0" y="151272"/>
                    <a:pt x="149860" y="0"/>
                    <a:pt x="334391" y="0"/>
                  </a:cubicBezTo>
                  <a:lnTo>
                    <a:pt x="3133090" y="0"/>
                  </a:lnTo>
                  <a:lnTo>
                    <a:pt x="3133090" y="17211"/>
                  </a:lnTo>
                  <a:lnTo>
                    <a:pt x="3133090" y="0"/>
                  </a:lnTo>
                  <a:cubicBezTo>
                    <a:pt x="3317621" y="0"/>
                    <a:pt x="3467481" y="151272"/>
                    <a:pt x="3467481" y="338131"/>
                  </a:cubicBezTo>
                  <a:lnTo>
                    <a:pt x="3450590" y="338131"/>
                  </a:lnTo>
                  <a:lnTo>
                    <a:pt x="3467481" y="338131"/>
                  </a:lnTo>
                  <a:lnTo>
                    <a:pt x="3467481" y="1621681"/>
                  </a:lnTo>
                  <a:lnTo>
                    <a:pt x="3450590" y="1621681"/>
                  </a:lnTo>
                  <a:lnTo>
                    <a:pt x="3467481" y="1621681"/>
                  </a:lnTo>
                  <a:cubicBezTo>
                    <a:pt x="3467481" y="1808539"/>
                    <a:pt x="3317621" y="1959811"/>
                    <a:pt x="3133090" y="1959811"/>
                  </a:cubicBezTo>
                  <a:lnTo>
                    <a:pt x="3133090" y="1942601"/>
                  </a:lnTo>
                  <a:lnTo>
                    <a:pt x="3133090" y="1959811"/>
                  </a:lnTo>
                  <a:lnTo>
                    <a:pt x="334391" y="1959811"/>
                  </a:lnTo>
                  <a:lnTo>
                    <a:pt x="334391" y="1942601"/>
                  </a:lnTo>
                  <a:lnTo>
                    <a:pt x="334391" y="1959811"/>
                  </a:lnTo>
                  <a:cubicBezTo>
                    <a:pt x="149860" y="1959811"/>
                    <a:pt x="0" y="1808539"/>
                    <a:pt x="0" y="1621681"/>
                  </a:cubicBezTo>
                  <a:lnTo>
                    <a:pt x="0" y="338131"/>
                  </a:lnTo>
                  <a:lnTo>
                    <a:pt x="16891" y="338131"/>
                  </a:lnTo>
                  <a:lnTo>
                    <a:pt x="0" y="338131"/>
                  </a:lnTo>
                  <a:moveTo>
                    <a:pt x="33909" y="338131"/>
                  </a:moveTo>
                  <a:lnTo>
                    <a:pt x="33909" y="1621681"/>
                  </a:lnTo>
                  <a:lnTo>
                    <a:pt x="16891" y="1621681"/>
                  </a:lnTo>
                  <a:lnTo>
                    <a:pt x="33909" y="1621681"/>
                  </a:lnTo>
                  <a:cubicBezTo>
                    <a:pt x="33909" y="1789258"/>
                    <a:pt x="168275" y="1925390"/>
                    <a:pt x="334391" y="1925390"/>
                  </a:cubicBezTo>
                  <a:lnTo>
                    <a:pt x="3133090" y="1925390"/>
                  </a:lnTo>
                  <a:cubicBezTo>
                    <a:pt x="3299206" y="1925390"/>
                    <a:pt x="3433572" y="1789258"/>
                    <a:pt x="3433572" y="1621681"/>
                  </a:cubicBezTo>
                  <a:lnTo>
                    <a:pt x="3433572" y="338131"/>
                  </a:lnTo>
                  <a:cubicBezTo>
                    <a:pt x="3433572" y="170553"/>
                    <a:pt x="3299206" y="34421"/>
                    <a:pt x="3133090" y="34421"/>
                  </a:cubicBezTo>
                  <a:lnTo>
                    <a:pt x="334391" y="34421"/>
                  </a:lnTo>
                  <a:lnTo>
                    <a:pt x="334391" y="17211"/>
                  </a:lnTo>
                  <a:lnTo>
                    <a:pt x="334391" y="34551"/>
                  </a:lnTo>
                  <a:cubicBezTo>
                    <a:pt x="168275" y="34551"/>
                    <a:pt x="33909" y="170553"/>
                    <a:pt x="33909" y="338131"/>
                  </a:cubicBezTo>
                  <a:close/>
                </a:path>
              </a:pathLst>
            </a:custGeom>
            <a:solidFill>
              <a:srgbClr val="FFFFFF"/>
            </a:solidFill>
          </p:spPr>
        </p:sp>
        <p:sp>
          <p:nvSpPr>
            <p:cNvPr id="44" name="TextBox 44"/>
            <p:cNvSpPr txBox="1"/>
            <p:nvPr/>
          </p:nvSpPr>
          <p:spPr>
            <a:xfrm>
              <a:off x="0" y="-19050"/>
              <a:ext cx="3467467" cy="19425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Co-Pitch with Agency </a:t>
              </a:r>
            </a:p>
            <a:p>
              <a:pPr algn="ctr">
                <a:lnSpc>
                  <a:spcPts val="2160"/>
                </a:lnSpc>
              </a:pPr>
              <a:r>
                <a:rPr lang="en-US" sz="1800">
                  <a:solidFill>
                    <a:srgbClr val="FFFFFF"/>
                  </a:solidFill>
                  <a:latin typeface="Poppins"/>
                </a:rPr>
                <a:t>(SKALE as Technology Partner)</a:t>
              </a:r>
            </a:p>
          </p:txBody>
        </p:sp>
      </p:grpSp>
      <p:grpSp>
        <p:nvGrpSpPr>
          <p:cNvPr id="45" name="Group 45"/>
          <p:cNvGrpSpPr/>
          <p:nvPr/>
        </p:nvGrpSpPr>
        <p:grpSpPr>
          <a:xfrm>
            <a:off x="14341416" y="8232924"/>
            <a:ext cx="2600600" cy="1442600"/>
            <a:chOff x="0" y="0"/>
            <a:chExt cx="3467467" cy="1923467"/>
          </a:xfrm>
        </p:grpSpPr>
        <p:sp>
          <p:nvSpPr>
            <p:cNvPr id="46" name="Freeform 46"/>
            <p:cNvSpPr/>
            <p:nvPr/>
          </p:nvSpPr>
          <p:spPr>
            <a:xfrm>
              <a:off x="16891" y="16891"/>
              <a:ext cx="3433699" cy="1889633"/>
            </a:xfrm>
            <a:custGeom>
              <a:avLst/>
              <a:gdLst/>
              <a:ahLst/>
              <a:cxnLst/>
              <a:rect l="l" t="t" r="r" b="b"/>
              <a:pathLst>
                <a:path w="3433699" h="1889633">
                  <a:moveTo>
                    <a:pt x="0" y="314960"/>
                  </a:moveTo>
                  <a:cubicBezTo>
                    <a:pt x="0" y="140970"/>
                    <a:pt x="142113" y="0"/>
                    <a:pt x="317500" y="0"/>
                  </a:cubicBezTo>
                  <a:lnTo>
                    <a:pt x="3116199" y="0"/>
                  </a:lnTo>
                  <a:cubicBezTo>
                    <a:pt x="3291586" y="0"/>
                    <a:pt x="3433699" y="140970"/>
                    <a:pt x="3433699" y="314960"/>
                  </a:cubicBezTo>
                  <a:lnTo>
                    <a:pt x="3433699" y="1574673"/>
                  </a:lnTo>
                  <a:cubicBezTo>
                    <a:pt x="3433699" y="1748663"/>
                    <a:pt x="3291586" y="1889633"/>
                    <a:pt x="3116199" y="1889633"/>
                  </a:cubicBezTo>
                  <a:lnTo>
                    <a:pt x="317500" y="1889633"/>
                  </a:lnTo>
                  <a:cubicBezTo>
                    <a:pt x="142113" y="1889633"/>
                    <a:pt x="0" y="1748663"/>
                    <a:pt x="0" y="1574673"/>
                  </a:cubicBezTo>
                  <a:close/>
                </a:path>
              </a:pathLst>
            </a:custGeom>
            <a:solidFill>
              <a:srgbClr val="24A9B4"/>
            </a:solidFill>
          </p:spPr>
        </p:sp>
        <p:sp>
          <p:nvSpPr>
            <p:cNvPr id="47" name="Freeform 47"/>
            <p:cNvSpPr/>
            <p:nvPr/>
          </p:nvSpPr>
          <p:spPr>
            <a:xfrm>
              <a:off x="0" y="0"/>
              <a:ext cx="3467481" cy="1923415"/>
            </a:xfrm>
            <a:custGeom>
              <a:avLst/>
              <a:gdLst/>
              <a:ahLst/>
              <a:cxnLst/>
              <a:rect l="l" t="t" r="r" b="b"/>
              <a:pathLst>
                <a:path w="3467481" h="1923415">
                  <a:moveTo>
                    <a:pt x="0" y="331851"/>
                  </a:moveTo>
                  <a:cubicBezTo>
                    <a:pt x="0" y="148463"/>
                    <a:pt x="149860" y="0"/>
                    <a:pt x="334391" y="0"/>
                  </a:cubicBezTo>
                  <a:lnTo>
                    <a:pt x="3133090" y="0"/>
                  </a:lnTo>
                  <a:lnTo>
                    <a:pt x="3133090" y="16891"/>
                  </a:lnTo>
                  <a:lnTo>
                    <a:pt x="3133090" y="0"/>
                  </a:lnTo>
                  <a:cubicBezTo>
                    <a:pt x="3317621" y="0"/>
                    <a:pt x="3467481" y="148463"/>
                    <a:pt x="3467481" y="331851"/>
                  </a:cubicBezTo>
                  <a:lnTo>
                    <a:pt x="3450590" y="331851"/>
                  </a:lnTo>
                  <a:lnTo>
                    <a:pt x="3467481" y="331851"/>
                  </a:lnTo>
                  <a:lnTo>
                    <a:pt x="3467481" y="1591564"/>
                  </a:lnTo>
                  <a:lnTo>
                    <a:pt x="3450590" y="1591564"/>
                  </a:lnTo>
                  <a:lnTo>
                    <a:pt x="3467481" y="1591564"/>
                  </a:lnTo>
                  <a:cubicBezTo>
                    <a:pt x="3467481" y="1774952"/>
                    <a:pt x="3317621" y="1923415"/>
                    <a:pt x="3133090" y="1923415"/>
                  </a:cubicBezTo>
                  <a:lnTo>
                    <a:pt x="3133090" y="1906524"/>
                  </a:lnTo>
                  <a:lnTo>
                    <a:pt x="3133090" y="1923415"/>
                  </a:lnTo>
                  <a:lnTo>
                    <a:pt x="334391" y="1923415"/>
                  </a:lnTo>
                  <a:lnTo>
                    <a:pt x="334391" y="1906524"/>
                  </a:lnTo>
                  <a:lnTo>
                    <a:pt x="334391" y="1923415"/>
                  </a:lnTo>
                  <a:cubicBezTo>
                    <a:pt x="149860" y="1923415"/>
                    <a:pt x="0" y="1774952"/>
                    <a:pt x="0" y="1591564"/>
                  </a:cubicBezTo>
                  <a:lnTo>
                    <a:pt x="0" y="331851"/>
                  </a:lnTo>
                  <a:lnTo>
                    <a:pt x="16891" y="331851"/>
                  </a:lnTo>
                  <a:lnTo>
                    <a:pt x="0" y="331851"/>
                  </a:lnTo>
                  <a:moveTo>
                    <a:pt x="33909" y="331851"/>
                  </a:moveTo>
                  <a:lnTo>
                    <a:pt x="33909" y="1591564"/>
                  </a:lnTo>
                  <a:lnTo>
                    <a:pt x="16891" y="1591564"/>
                  </a:lnTo>
                  <a:lnTo>
                    <a:pt x="33909" y="1591564"/>
                  </a:lnTo>
                  <a:cubicBezTo>
                    <a:pt x="33909" y="1756029"/>
                    <a:pt x="168275" y="1889633"/>
                    <a:pt x="334391" y="1889633"/>
                  </a:cubicBezTo>
                  <a:lnTo>
                    <a:pt x="3133090" y="1889633"/>
                  </a:lnTo>
                  <a:cubicBezTo>
                    <a:pt x="3299206" y="1889633"/>
                    <a:pt x="3433572" y="1756029"/>
                    <a:pt x="3433572" y="1591564"/>
                  </a:cubicBezTo>
                  <a:lnTo>
                    <a:pt x="3433572" y="331851"/>
                  </a:lnTo>
                  <a:cubicBezTo>
                    <a:pt x="3433572" y="167386"/>
                    <a:pt x="3299206" y="33782"/>
                    <a:pt x="3133090" y="33782"/>
                  </a:cubicBezTo>
                  <a:lnTo>
                    <a:pt x="334391" y="33782"/>
                  </a:lnTo>
                  <a:lnTo>
                    <a:pt x="334391" y="16891"/>
                  </a:lnTo>
                  <a:lnTo>
                    <a:pt x="334391" y="33909"/>
                  </a:lnTo>
                  <a:cubicBezTo>
                    <a:pt x="168275" y="33909"/>
                    <a:pt x="33909" y="167386"/>
                    <a:pt x="33909" y="331851"/>
                  </a:cubicBezTo>
                  <a:close/>
                </a:path>
              </a:pathLst>
            </a:custGeom>
            <a:solidFill>
              <a:srgbClr val="FFFFFF"/>
            </a:solidFill>
          </p:spPr>
        </p:sp>
        <p:sp>
          <p:nvSpPr>
            <p:cNvPr id="48" name="TextBox 48"/>
            <p:cNvSpPr txBox="1"/>
            <p:nvPr/>
          </p:nvSpPr>
          <p:spPr>
            <a:xfrm>
              <a:off x="0" y="-19050"/>
              <a:ext cx="3467467" cy="19425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SKALE provides Quotation and Est. Timeline </a:t>
              </a:r>
            </a:p>
          </p:txBody>
        </p:sp>
      </p:grpSp>
      <p:sp>
        <p:nvSpPr>
          <p:cNvPr id="49" name="AutoShape 49"/>
          <p:cNvSpPr/>
          <p:nvPr/>
        </p:nvSpPr>
        <p:spPr>
          <a:xfrm rot="4015">
            <a:off x="990283" y="5664708"/>
            <a:ext cx="16307261" cy="0"/>
          </a:xfrm>
          <a:prstGeom prst="line">
            <a:avLst/>
          </a:prstGeom>
          <a:ln w="9525" cap="rnd">
            <a:solidFill>
              <a:srgbClr val="5F5F5F"/>
            </a:solidFill>
            <a:prstDash val="solid"/>
            <a:headEnd type="none" w="sm" len="sm"/>
            <a:tailEnd type="none" w="sm" len="sm"/>
          </a:ln>
        </p:spPr>
      </p:sp>
      <p:sp>
        <p:nvSpPr>
          <p:cNvPr id="50" name="TextBox 50"/>
          <p:cNvSpPr txBox="1"/>
          <p:nvPr/>
        </p:nvSpPr>
        <p:spPr>
          <a:xfrm>
            <a:off x="17477890" y="9095815"/>
            <a:ext cx="282286"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6</a:t>
            </a:r>
          </a:p>
        </p:txBody>
      </p:sp>
      <p:grpSp>
        <p:nvGrpSpPr>
          <p:cNvPr id="51" name="Group 51"/>
          <p:cNvGrpSpPr/>
          <p:nvPr/>
        </p:nvGrpSpPr>
        <p:grpSpPr>
          <a:xfrm>
            <a:off x="8835662" y="3368564"/>
            <a:ext cx="971600" cy="477800"/>
            <a:chOff x="0" y="0"/>
            <a:chExt cx="1295467" cy="637067"/>
          </a:xfrm>
        </p:grpSpPr>
        <p:sp>
          <p:nvSpPr>
            <p:cNvPr id="52" name="Freeform 52"/>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53" name="Freeform 53"/>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54" name="Group 54"/>
          <p:cNvGrpSpPr/>
          <p:nvPr/>
        </p:nvGrpSpPr>
        <p:grpSpPr>
          <a:xfrm>
            <a:off x="12961740" y="3368294"/>
            <a:ext cx="971600" cy="477800"/>
            <a:chOff x="0" y="0"/>
            <a:chExt cx="1295467" cy="637067"/>
          </a:xfrm>
        </p:grpSpPr>
        <p:sp>
          <p:nvSpPr>
            <p:cNvPr id="55" name="Freeform 55"/>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56" name="Freeform 56"/>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57" name="Group 57"/>
          <p:cNvGrpSpPr/>
          <p:nvPr/>
        </p:nvGrpSpPr>
        <p:grpSpPr>
          <a:xfrm>
            <a:off x="4925060" y="7619893"/>
            <a:ext cx="971600" cy="477800"/>
            <a:chOff x="0" y="0"/>
            <a:chExt cx="1295467" cy="637067"/>
          </a:xfrm>
        </p:grpSpPr>
        <p:sp>
          <p:nvSpPr>
            <p:cNvPr id="58" name="Freeform 58"/>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59" name="Freeform 59"/>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60" name="Group 60"/>
          <p:cNvGrpSpPr/>
          <p:nvPr/>
        </p:nvGrpSpPr>
        <p:grpSpPr>
          <a:xfrm>
            <a:off x="8927432" y="7493508"/>
            <a:ext cx="971600" cy="477800"/>
            <a:chOff x="0" y="0"/>
            <a:chExt cx="1295467" cy="637067"/>
          </a:xfrm>
        </p:grpSpPr>
        <p:sp>
          <p:nvSpPr>
            <p:cNvPr id="61" name="Freeform 61"/>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62" name="Freeform 62"/>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sp>
        <p:nvSpPr>
          <p:cNvPr id="63" name="TextBox 63"/>
          <p:cNvSpPr txBox="1"/>
          <p:nvPr/>
        </p:nvSpPr>
        <p:spPr>
          <a:xfrm>
            <a:off x="5149421" y="942975"/>
            <a:ext cx="7988986" cy="542925"/>
          </a:xfrm>
          <a:prstGeom prst="rect">
            <a:avLst/>
          </a:prstGeom>
        </p:spPr>
        <p:txBody>
          <a:bodyPr lIns="0" tIns="0" rIns="0" bIns="0" rtlCol="0" anchor="t">
            <a:spAutoFit/>
          </a:bodyPr>
          <a:lstStyle/>
          <a:p>
            <a:pPr algn="ctr">
              <a:lnSpc>
                <a:spcPts val="4200"/>
              </a:lnSpc>
            </a:pPr>
            <a:r>
              <a:rPr lang="en-US" sz="3000" spc="120">
                <a:solidFill>
                  <a:srgbClr val="000000"/>
                </a:solidFill>
                <a:latin typeface="Poppins Bold"/>
              </a:rPr>
              <a:t>HOW TO ACTIVATE SKALE’S SOLUTIONS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8127" y="1714135"/>
            <a:ext cx="4598225" cy="3429365"/>
            <a:chOff x="0" y="0"/>
            <a:chExt cx="1211055" cy="903207"/>
          </a:xfrm>
        </p:grpSpPr>
        <p:sp>
          <p:nvSpPr>
            <p:cNvPr id="3" name="Freeform 3"/>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4" name="TextBox 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5" name="TextBox 5"/>
          <p:cNvSpPr txBox="1"/>
          <p:nvPr/>
        </p:nvSpPr>
        <p:spPr>
          <a:xfrm>
            <a:off x="682056" y="2085200"/>
            <a:ext cx="6073494"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Upload a Receipt</a:t>
            </a:r>
          </a:p>
        </p:txBody>
      </p:sp>
      <p:sp>
        <p:nvSpPr>
          <p:cNvPr id="6" name="TextBox 6"/>
          <p:cNvSpPr txBox="1"/>
          <p:nvPr/>
        </p:nvSpPr>
        <p:spPr>
          <a:xfrm>
            <a:off x="1696456" y="2689820"/>
            <a:ext cx="4044693" cy="20593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You can either manually approve customer receipts on the platform or utilize SKALE's smart receipts platform to automatically verify receipt uploads. Rewards can be personalized based on receipt data. </a:t>
            </a:r>
          </a:p>
        </p:txBody>
      </p:sp>
      <p:grpSp>
        <p:nvGrpSpPr>
          <p:cNvPr id="7" name="Group 7"/>
          <p:cNvGrpSpPr/>
          <p:nvPr/>
        </p:nvGrpSpPr>
        <p:grpSpPr>
          <a:xfrm>
            <a:off x="6772423" y="1714135"/>
            <a:ext cx="4598225" cy="3429365"/>
            <a:chOff x="0" y="0"/>
            <a:chExt cx="1211055" cy="903207"/>
          </a:xfrm>
        </p:grpSpPr>
        <p:sp>
          <p:nvSpPr>
            <p:cNvPr id="8" name="Freeform 8"/>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9" name="TextBox 9"/>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0" name="TextBox 10"/>
          <p:cNvSpPr txBox="1"/>
          <p:nvPr/>
        </p:nvSpPr>
        <p:spPr>
          <a:xfrm>
            <a:off x="6945555" y="2094725"/>
            <a:ext cx="4251961" cy="352425"/>
          </a:xfrm>
          <a:prstGeom prst="rect">
            <a:avLst/>
          </a:prstGeom>
        </p:spPr>
        <p:txBody>
          <a:bodyPr lIns="0" tIns="0" rIns="0" bIns="0" rtlCol="0" anchor="t">
            <a:spAutoFit/>
          </a:bodyPr>
          <a:lstStyle/>
          <a:p>
            <a:pPr algn="ctr">
              <a:lnSpc>
                <a:spcPts val="2760"/>
              </a:lnSpc>
            </a:pPr>
            <a:r>
              <a:rPr lang="en-US" sz="2300">
                <a:solidFill>
                  <a:srgbClr val="FF4D67"/>
                </a:solidFill>
                <a:latin typeface="Poppins Bold"/>
              </a:rPr>
              <a:t>Follow a social media page</a:t>
            </a:r>
          </a:p>
        </p:txBody>
      </p:sp>
      <p:sp>
        <p:nvSpPr>
          <p:cNvPr id="11" name="TextBox 11"/>
          <p:cNvSpPr txBox="1"/>
          <p:nvPr/>
        </p:nvSpPr>
        <p:spPr>
          <a:xfrm>
            <a:off x="7049189" y="2861270"/>
            <a:ext cx="4044693" cy="17164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After users follow your Instagram or Facebook pages, you can request that they upload a screenshot of your page as proof that they completed the challenge. </a:t>
            </a:r>
          </a:p>
        </p:txBody>
      </p:sp>
      <p:grpSp>
        <p:nvGrpSpPr>
          <p:cNvPr id="12" name="Group 12"/>
          <p:cNvGrpSpPr/>
          <p:nvPr/>
        </p:nvGrpSpPr>
        <p:grpSpPr>
          <a:xfrm>
            <a:off x="12027873" y="1714135"/>
            <a:ext cx="4598225" cy="3429365"/>
            <a:chOff x="0" y="0"/>
            <a:chExt cx="1211055" cy="903207"/>
          </a:xfrm>
        </p:grpSpPr>
        <p:sp>
          <p:nvSpPr>
            <p:cNvPr id="13" name="Freeform 13"/>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14" name="TextBox 1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5" name="TextBox 15"/>
          <p:cNvSpPr txBox="1"/>
          <p:nvPr/>
        </p:nvSpPr>
        <p:spPr>
          <a:xfrm>
            <a:off x="12665876" y="208520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Upload a photo</a:t>
            </a:r>
          </a:p>
        </p:txBody>
      </p:sp>
      <p:sp>
        <p:nvSpPr>
          <p:cNvPr id="16" name="TextBox 16"/>
          <p:cNvSpPr txBox="1"/>
          <p:nvPr/>
        </p:nvSpPr>
        <p:spPr>
          <a:xfrm>
            <a:off x="12304640" y="2861270"/>
            <a:ext cx="4044693" cy="17164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You can ask users to upload a photo of your product, a selfie from your event, or any other image that demonstrates they've completed the platform challenge you've set. </a:t>
            </a:r>
          </a:p>
        </p:txBody>
      </p:sp>
      <p:grpSp>
        <p:nvGrpSpPr>
          <p:cNvPr id="17" name="Group 17"/>
          <p:cNvGrpSpPr/>
          <p:nvPr/>
        </p:nvGrpSpPr>
        <p:grpSpPr>
          <a:xfrm>
            <a:off x="1428127" y="5534025"/>
            <a:ext cx="4598225" cy="3429365"/>
            <a:chOff x="0" y="0"/>
            <a:chExt cx="1211055" cy="903207"/>
          </a:xfrm>
        </p:grpSpPr>
        <p:sp>
          <p:nvSpPr>
            <p:cNvPr id="18" name="Freeform 18"/>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19" name="TextBox 19"/>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0" name="TextBox 20"/>
          <p:cNvSpPr txBox="1"/>
          <p:nvPr/>
        </p:nvSpPr>
        <p:spPr>
          <a:xfrm>
            <a:off x="2066130" y="590509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Scan a QR code</a:t>
            </a:r>
          </a:p>
        </p:txBody>
      </p:sp>
      <p:sp>
        <p:nvSpPr>
          <p:cNvPr id="21" name="TextBox 21"/>
          <p:cNvSpPr txBox="1"/>
          <p:nvPr/>
        </p:nvSpPr>
        <p:spPr>
          <a:xfrm>
            <a:off x="1704893" y="6353371"/>
            <a:ext cx="4044693" cy="24022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QR codes can be generated by our platform for your stores, product packaging, or offline activations. </a:t>
            </a:r>
          </a:p>
          <a:p>
            <a:pPr algn="just">
              <a:lnSpc>
                <a:spcPts val="2760"/>
              </a:lnSpc>
            </a:pPr>
            <a:endParaRPr lang="en-US" sz="2000">
              <a:solidFill>
                <a:srgbClr val="000000"/>
              </a:solidFill>
              <a:latin typeface="Roboto"/>
            </a:endParaRPr>
          </a:p>
          <a:p>
            <a:pPr algn="just">
              <a:lnSpc>
                <a:spcPts val="2760"/>
              </a:lnSpc>
            </a:pPr>
            <a:r>
              <a:rPr lang="en-US" sz="2000">
                <a:solidFill>
                  <a:srgbClr val="000000"/>
                </a:solidFill>
                <a:latin typeface="Roboto"/>
              </a:rPr>
              <a:t>SKALE's games automatically scan QR codes and award points or chances to players in real-time. </a:t>
            </a:r>
          </a:p>
        </p:txBody>
      </p:sp>
      <p:grpSp>
        <p:nvGrpSpPr>
          <p:cNvPr id="22" name="Group 22"/>
          <p:cNvGrpSpPr/>
          <p:nvPr/>
        </p:nvGrpSpPr>
        <p:grpSpPr>
          <a:xfrm>
            <a:off x="6755550" y="5534025"/>
            <a:ext cx="4598225" cy="3429365"/>
            <a:chOff x="0" y="0"/>
            <a:chExt cx="1211055" cy="903207"/>
          </a:xfrm>
        </p:grpSpPr>
        <p:sp>
          <p:nvSpPr>
            <p:cNvPr id="23" name="Freeform 23"/>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24" name="TextBox 2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5" name="TextBox 25"/>
          <p:cNvSpPr txBox="1"/>
          <p:nvPr/>
        </p:nvSpPr>
        <p:spPr>
          <a:xfrm>
            <a:off x="7393553" y="590509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Install an app</a:t>
            </a:r>
          </a:p>
        </p:txBody>
      </p:sp>
      <p:sp>
        <p:nvSpPr>
          <p:cNvPr id="26" name="TextBox 26"/>
          <p:cNvSpPr txBox="1"/>
          <p:nvPr/>
        </p:nvSpPr>
        <p:spPr>
          <a:xfrm>
            <a:off x="7032316" y="6524821"/>
            <a:ext cx="4044693" cy="20593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You can start the game as soon as users open the app. Alternatively, you can ask them to upload a screenshot of the app on their phones before awarding points or chances. </a:t>
            </a:r>
          </a:p>
        </p:txBody>
      </p:sp>
      <p:grpSp>
        <p:nvGrpSpPr>
          <p:cNvPr id="27" name="Group 27"/>
          <p:cNvGrpSpPr/>
          <p:nvPr/>
        </p:nvGrpSpPr>
        <p:grpSpPr>
          <a:xfrm>
            <a:off x="12027873" y="5534025"/>
            <a:ext cx="4598225" cy="3429365"/>
            <a:chOff x="0" y="0"/>
            <a:chExt cx="1211055" cy="903207"/>
          </a:xfrm>
        </p:grpSpPr>
        <p:sp>
          <p:nvSpPr>
            <p:cNvPr id="28" name="Freeform 28"/>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29" name="TextBox 29"/>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30" name="TextBox 30"/>
          <p:cNvSpPr txBox="1"/>
          <p:nvPr/>
        </p:nvSpPr>
        <p:spPr>
          <a:xfrm>
            <a:off x="12665876" y="590509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Log In</a:t>
            </a:r>
          </a:p>
        </p:txBody>
      </p:sp>
      <p:sp>
        <p:nvSpPr>
          <p:cNvPr id="31" name="TextBox 31"/>
          <p:cNvSpPr txBox="1"/>
          <p:nvPr/>
        </p:nvSpPr>
        <p:spPr>
          <a:xfrm>
            <a:off x="12363425" y="6867721"/>
            <a:ext cx="3985907" cy="13735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If you've enabled the daily check-in, you'll be able to award points or chances each time a user logs in or launches the game.</a:t>
            </a:r>
          </a:p>
        </p:txBody>
      </p:sp>
      <p:sp>
        <p:nvSpPr>
          <p:cNvPr id="32" name="TextBox 32"/>
          <p:cNvSpPr txBox="1"/>
          <p:nvPr/>
        </p:nvSpPr>
        <p:spPr>
          <a:xfrm>
            <a:off x="17612890" y="9166814"/>
            <a:ext cx="242779"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7</a:t>
            </a:r>
          </a:p>
        </p:txBody>
      </p:sp>
      <p:sp>
        <p:nvSpPr>
          <p:cNvPr id="33" name="TextBox 33"/>
          <p:cNvSpPr txBox="1"/>
          <p:nvPr/>
        </p:nvSpPr>
        <p:spPr>
          <a:xfrm>
            <a:off x="7849520" y="878411"/>
            <a:ext cx="2588960" cy="542925"/>
          </a:xfrm>
          <a:prstGeom prst="rect">
            <a:avLst/>
          </a:prstGeom>
        </p:spPr>
        <p:txBody>
          <a:bodyPr lIns="0" tIns="0" rIns="0" bIns="0" rtlCol="0" anchor="t">
            <a:spAutoFit/>
          </a:bodyPr>
          <a:lstStyle/>
          <a:p>
            <a:pPr algn="ctr">
              <a:lnSpc>
                <a:spcPts val="4200"/>
              </a:lnSpc>
            </a:pPr>
            <a:r>
              <a:rPr lang="en-US" sz="3000" spc="120">
                <a:solidFill>
                  <a:srgbClr val="000000"/>
                </a:solidFill>
                <a:latin typeface="Poppins Bold"/>
              </a:rPr>
              <a:t>CHALLENGES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932f40-529a-41c3-8bad-f87d30b50ccb" xsi:nil="true"/>
    <lcf76f155ced4ddcb4097134ff3c332f xmlns="cbea92aa-5491-4b00-871d-0dcc60b6800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6439F6E0954647A64A17F3E4589DAD" ma:contentTypeVersion="16" ma:contentTypeDescription="Create a new document." ma:contentTypeScope="" ma:versionID="cc0eb7511e7f23904e1efd38f451bd18">
  <xsd:schema xmlns:xsd="http://www.w3.org/2001/XMLSchema" xmlns:xs="http://www.w3.org/2001/XMLSchema" xmlns:p="http://schemas.microsoft.com/office/2006/metadata/properties" xmlns:ns2="b9932f40-529a-41c3-8bad-f87d30b50ccb" xmlns:ns3="cbea92aa-5491-4b00-871d-0dcc60b68007" targetNamespace="http://schemas.microsoft.com/office/2006/metadata/properties" ma:root="true" ma:fieldsID="3bf1ecdfd8fcb24f0324f9618a855790" ns2:_="" ns3:_="">
    <xsd:import namespace="b9932f40-529a-41c3-8bad-f87d30b50ccb"/>
    <xsd:import namespace="cbea92aa-5491-4b00-871d-0dcc60b680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32f40-529a-41c3-8bad-f87d30b50c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2bb441-c73d-4634-847b-1254fe13e78e}" ma:internalName="TaxCatchAll" ma:showField="CatchAllData" ma:web="b9932f40-529a-41c3-8bad-f87d30b50c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ea92aa-5491-4b00-871d-0dcc60b6800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000dfa-c7b8-48e9-b6fd-fd0b4952b33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766EF7-EB2E-46D3-A763-6C6D177A2987}">
  <ds:schemaRefs>
    <ds:schemaRef ds:uri="b9932f40-529a-41c3-8bad-f87d30b50ccb"/>
    <ds:schemaRef ds:uri="http://purl.org/dc/term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cbea92aa-5491-4b00-871d-0dcc60b68007"/>
    <ds:schemaRef ds:uri="http://www.w3.org/XML/1998/namespace"/>
  </ds:schemaRefs>
</ds:datastoreItem>
</file>

<file path=customXml/itemProps2.xml><?xml version="1.0" encoding="utf-8"?>
<ds:datastoreItem xmlns:ds="http://schemas.openxmlformats.org/officeDocument/2006/customXml" ds:itemID="{B8FC1F94-6240-40FD-857D-3E799C86F98A}">
  <ds:schemaRefs>
    <ds:schemaRef ds:uri="http://schemas.microsoft.com/sharepoint/v3/contenttype/forms"/>
  </ds:schemaRefs>
</ds:datastoreItem>
</file>

<file path=customXml/itemProps3.xml><?xml version="1.0" encoding="utf-8"?>
<ds:datastoreItem xmlns:ds="http://schemas.openxmlformats.org/officeDocument/2006/customXml" ds:itemID="{CC36B258-4D26-4E68-AFBE-DC32B0F1D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932f40-529a-41c3-8bad-f87d30b50ccb"/>
    <ds:schemaRef ds:uri="cbea92aa-5491-4b00-871d-0dcc60b680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1210</Words>
  <Application>Microsoft Office PowerPoint</Application>
  <PresentationFormat>Custom</PresentationFormat>
  <Paragraphs>161</Paragraphs>
  <Slides>13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Roboto Bold</vt:lpstr>
      <vt:lpstr>Roboto Italics</vt:lpstr>
      <vt:lpstr>Calibri</vt:lpstr>
      <vt:lpstr>Poppins Light</vt:lpstr>
      <vt:lpstr>Arial</vt:lpstr>
      <vt:lpstr>Roboto</vt:lpstr>
      <vt:lpstr>Poppins Bold</vt:lpstr>
      <vt:lpstr>Poppins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Scratch Card [Revised]</dc:title>
  <dc:creator>Jing Lopez</dc:creator>
  <cp:lastModifiedBy>Joan Bea J. Lopez</cp:lastModifiedBy>
  <cp:revision>19</cp:revision>
  <dcterms:created xsi:type="dcterms:W3CDTF">2006-08-16T00:00:00Z</dcterms:created>
  <dcterms:modified xsi:type="dcterms:W3CDTF">2022-12-29T09:26:17Z</dcterms:modified>
  <dc:identifier>DAFSeYh6acg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0x010100286439F6E0954647A64A17F3E4589DAD</vt:lpwstr>
  </property>
  <property fmtid="{D5CDD505-2E9C-101B-9397-08002B2CF9AE}" pid="3" name="MediaServiceImageTags">
    <vt:lpwstr/>
  </property>
</Properties>
</file>