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ato Light" panose="020F0502020204030203" pitchFamily="34" charset="0"/>
      <p:regular r:id="rId23"/>
      <p: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Poppins" panose="00000500000000000000" pitchFamily="2" charset="0"/>
      <p:regular r:id="rId29"/>
      <p:bold r:id="rId30"/>
      <p:italic r:id="rId31"/>
      <p:boldItalic r:id="rId32"/>
    </p:embeddedFont>
    <p:embeddedFont>
      <p:font typeface="Poppins Bold" panose="00000800000000000000" charset="0"/>
      <p:regular r:id="rId33"/>
    </p:embeddedFont>
    <p:embeddedFont>
      <p:font typeface="Poppins Light" panose="00000400000000000000" pitchFamily="2" charset="0"/>
      <p:regular r:id="rId34"/>
      <p: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Roboto Bold" panose="02000000000000000000" charset="0"/>
      <p:regular r:id="rId40"/>
    </p:embeddedFont>
    <p:embeddedFont>
      <p:font typeface="Roboto Italics" panose="020B0604020202020204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customXml" Target="../customXml/item1.xml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youtube.com/watch?v=5hfmGG8e7pU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alendly.com/skale-/skale-enteprise-exper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youtube.com/watch?v=K2SBRrmgY2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.png"/><Relationship Id="rId4" Type="http://schemas.openxmlformats.org/officeDocument/2006/relationships/hyperlink" Target="https://calendly.com/skale-/skale-enteprise-expe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A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53" b="648"/>
          <a:stretch>
            <a:fillRect/>
          </a:stretch>
        </p:blipFill>
        <p:spPr>
          <a:xfrm>
            <a:off x="1028700" y="1013773"/>
            <a:ext cx="1885892" cy="6435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37" b="137"/>
          <a:stretch>
            <a:fillRect/>
          </a:stretch>
        </p:blipFill>
        <p:spPr>
          <a:xfrm>
            <a:off x="10429881" y="613438"/>
            <a:ext cx="5797801" cy="1145870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32237" y="3240812"/>
            <a:ext cx="9282708" cy="3101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00"/>
              </a:lnSpc>
            </a:pPr>
            <a:r>
              <a:rPr lang="en-US" sz="11500" spc="-230">
                <a:solidFill>
                  <a:srgbClr val="FFFFFF"/>
                </a:solidFill>
                <a:latin typeface="Poppins Bold"/>
              </a:rPr>
              <a:t>WhatsApp</a:t>
            </a:r>
          </a:p>
          <a:p>
            <a:pPr algn="l">
              <a:lnSpc>
                <a:spcPts val="11500"/>
              </a:lnSpc>
            </a:pPr>
            <a:r>
              <a:rPr lang="en-US" sz="11500" spc="-230">
                <a:solidFill>
                  <a:srgbClr val="FFFFFF"/>
                </a:solidFill>
                <a:latin typeface="Poppins Bold"/>
              </a:rPr>
              <a:t>Chatbot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32237" y="5351295"/>
            <a:ext cx="5144892" cy="2791165"/>
            <a:chOff x="0" y="-319179"/>
            <a:chExt cx="1656229" cy="8985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56229" cy="260166"/>
            </a:xfrm>
            <a:custGeom>
              <a:avLst/>
              <a:gdLst/>
              <a:ahLst/>
              <a:cxnLst/>
              <a:rect l="l" t="t" r="r" b="b"/>
              <a:pathLst>
                <a:path w="1656229" h="260166">
                  <a:moveTo>
                    <a:pt x="130083" y="0"/>
                  </a:moveTo>
                  <a:lnTo>
                    <a:pt x="1526146" y="0"/>
                  </a:lnTo>
                  <a:cubicBezTo>
                    <a:pt x="1560647" y="0"/>
                    <a:pt x="1593734" y="13705"/>
                    <a:pt x="1618129" y="38100"/>
                  </a:cubicBezTo>
                  <a:cubicBezTo>
                    <a:pt x="1642524" y="62496"/>
                    <a:pt x="1656229" y="95583"/>
                    <a:pt x="1656229" y="130083"/>
                  </a:cubicBezTo>
                  <a:lnTo>
                    <a:pt x="1656229" y="130083"/>
                  </a:lnTo>
                  <a:cubicBezTo>
                    <a:pt x="1656229" y="164583"/>
                    <a:pt x="1642524" y="197670"/>
                    <a:pt x="1618129" y="222065"/>
                  </a:cubicBezTo>
                  <a:cubicBezTo>
                    <a:pt x="1593734" y="246461"/>
                    <a:pt x="1560647" y="260166"/>
                    <a:pt x="1526146" y="260166"/>
                  </a:cubicBezTo>
                  <a:lnTo>
                    <a:pt x="130083" y="260166"/>
                  </a:lnTo>
                  <a:cubicBezTo>
                    <a:pt x="95583" y="260166"/>
                    <a:pt x="62496" y="246461"/>
                    <a:pt x="38100" y="222065"/>
                  </a:cubicBezTo>
                  <a:cubicBezTo>
                    <a:pt x="13705" y="197670"/>
                    <a:pt x="0" y="164583"/>
                    <a:pt x="0" y="130083"/>
                  </a:cubicBezTo>
                  <a:lnTo>
                    <a:pt x="0" y="130083"/>
                  </a:lnTo>
                  <a:cubicBezTo>
                    <a:pt x="0" y="95583"/>
                    <a:pt x="13705" y="62496"/>
                    <a:pt x="38100" y="38100"/>
                  </a:cubicBezTo>
                  <a:cubicBezTo>
                    <a:pt x="62496" y="13705"/>
                    <a:pt x="95583" y="0"/>
                    <a:pt x="1300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32212" y="-319179"/>
              <a:ext cx="1591804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spc="111" dirty="0">
                  <a:solidFill>
                    <a:srgbClr val="000000"/>
                  </a:solidFill>
                  <a:latin typeface="Poppins Bold"/>
                </a:rPr>
                <a:t>INTRODUCTION GUIDE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612890" y="9166814"/>
            <a:ext cx="280555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FFFFFF"/>
                </a:solidFill>
                <a:latin typeface="Poppins"/>
              </a:rPr>
              <a:t>8</a:t>
            </a:r>
          </a:p>
        </p:txBody>
      </p:sp>
      <p:pic>
        <p:nvPicPr>
          <p:cNvPr id="3" name="Google Shape;393;p52" descr="SKALE's WhatsApp Chatbot is the only tool that can automatically verify your customers' receipts, product barcodes, order numbers, and QR codes and deliver rewards based on their transaction data.&#10;&#10;Send personalized messages and track real-time data from every online and offline customer in a single dashboard.&#10;&#10;Sounds interesting? Get in touch with our experts!&#10;https://calendly.com/skale-/skale-enteprise-expert" title="SKALE WhatsApp Chatbot: Reward ecommerce and in-store shoppers instantly!">
            <a:hlinkClick r:id="rId2"/>
            <a:extLst>
              <a:ext uri="{FF2B5EF4-FFF2-40B4-BE49-F238E27FC236}">
                <a16:creationId xmlns:a16="http://schemas.microsoft.com/office/drawing/2014/main" id="{31691C7F-59FA-643C-8CDA-03F915B90A1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0"/>
            <a:ext cx="141732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1481" y="1460671"/>
            <a:ext cx="17765038" cy="8134768"/>
            <a:chOff x="0" y="0"/>
            <a:chExt cx="23686717" cy="1084635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r="111" b="111"/>
            <a:stretch>
              <a:fillRect/>
            </a:stretch>
          </p:blipFill>
          <p:spPr>
            <a:xfrm>
              <a:off x="0" y="0"/>
              <a:ext cx="23686717" cy="10846357"/>
            </a:xfrm>
            <a:prstGeom prst="rect">
              <a:avLst/>
            </a:prstGeom>
          </p:spPr>
        </p:pic>
        <p:grpSp>
          <p:nvGrpSpPr>
            <p:cNvPr id="4" name="Group 4"/>
            <p:cNvGrpSpPr/>
            <p:nvPr/>
          </p:nvGrpSpPr>
          <p:grpSpPr>
            <a:xfrm>
              <a:off x="322111" y="0"/>
              <a:ext cx="3525600" cy="956801"/>
              <a:chOff x="0" y="0"/>
              <a:chExt cx="3525600" cy="9568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25647" cy="956734"/>
              </a:xfrm>
              <a:custGeom>
                <a:avLst/>
                <a:gdLst/>
                <a:ahLst/>
                <a:cxnLst/>
                <a:rect l="l" t="t" r="r" b="b"/>
                <a:pathLst>
                  <a:path w="3525647" h="956734">
                    <a:moveTo>
                      <a:pt x="0" y="0"/>
                    </a:moveTo>
                    <a:lnTo>
                      <a:pt x="3525647" y="0"/>
                    </a:lnTo>
                    <a:lnTo>
                      <a:pt x="3525647" y="956734"/>
                    </a:lnTo>
                    <a:lnTo>
                      <a:pt x="0" y="95673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6" name="TextBox 6"/>
          <p:cNvSpPr txBox="1"/>
          <p:nvPr/>
        </p:nvSpPr>
        <p:spPr>
          <a:xfrm>
            <a:off x="1028700" y="668655"/>
            <a:ext cx="6792729" cy="62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SKALE's </a:t>
            </a:r>
            <a:r>
              <a:rPr lang="en-US" sz="3500">
                <a:solidFill>
                  <a:srgbClr val="FF4D67"/>
                </a:solidFill>
                <a:latin typeface="Poppins Bold"/>
              </a:rPr>
              <a:t>WhatsApp Dashboard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612890" y="9166814"/>
            <a:ext cx="280013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9754F2C-4F13-F1D1-F59C-7DFD3991A9FA}"/>
              </a:ext>
            </a:extLst>
          </p:cNvPr>
          <p:cNvGrpSpPr/>
          <p:nvPr/>
        </p:nvGrpSpPr>
        <p:grpSpPr>
          <a:xfrm>
            <a:off x="515839" y="1028700"/>
            <a:ext cx="17226235" cy="8481671"/>
            <a:chOff x="515839" y="1028700"/>
            <a:chExt cx="17226235" cy="8481671"/>
          </a:xfrm>
        </p:grpSpPr>
        <p:grpSp>
          <p:nvGrpSpPr>
            <p:cNvPr id="2" name="Group 2"/>
            <p:cNvGrpSpPr/>
            <p:nvPr/>
          </p:nvGrpSpPr>
          <p:grpSpPr>
            <a:xfrm>
              <a:off x="515839" y="1028700"/>
              <a:ext cx="17226235" cy="8481671"/>
              <a:chOff x="-40116" y="0"/>
              <a:chExt cx="22968313" cy="11308895"/>
            </a:xfrm>
          </p:grpSpPr>
          <p:pic>
            <p:nvPicPr>
              <p:cNvPr id="4" name="Picture 4"/>
              <p:cNvPicPr>
                <a:picLocks noChangeAspect="1"/>
              </p:cNvPicPr>
              <p:nvPr/>
            </p:nvPicPr>
            <p:blipFill>
              <a:blip r:embed="rId2"/>
              <a:srcRect r="172" b="172"/>
              <a:stretch>
                <a:fillRect/>
              </a:stretch>
            </p:blipFill>
            <p:spPr>
              <a:xfrm>
                <a:off x="1001108" y="0"/>
                <a:ext cx="21927089" cy="11308895"/>
              </a:xfrm>
              <a:prstGeom prst="rect">
                <a:avLst/>
              </a:prstGeom>
            </p:spPr>
          </p:pic>
          <p:grpSp>
            <p:nvGrpSpPr>
              <p:cNvPr id="5" name="Group 5"/>
              <p:cNvGrpSpPr/>
              <p:nvPr/>
            </p:nvGrpSpPr>
            <p:grpSpPr>
              <a:xfrm>
                <a:off x="635909" y="175194"/>
                <a:ext cx="3525600" cy="848800"/>
                <a:chOff x="0" y="0"/>
                <a:chExt cx="3525600" cy="848800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0" y="0"/>
                  <a:ext cx="3525647" cy="848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647" h="848741">
                      <a:moveTo>
                        <a:pt x="0" y="0"/>
                      </a:moveTo>
                      <a:lnTo>
                        <a:pt x="3525647" y="0"/>
                      </a:lnTo>
                      <a:lnTo>
                        <a:pt x="3525647" y="848741"/>
                      </a:lnTo>
                      <a:lnTo>
                        <a:pt x="0" y="8487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pic>
            <p:nvPicPr>
              <p:cNvPr id="3" name="Picture 3"/>
              <p:cNvPicPr>
                <a:picLocks noChangeAspect="1"/>
              </p:cNvPicPr>
              <p:nvPr/>
            </p:nvPicPr>
            <p:blipFill>
              <a:blip r:embed="rId3"/>
              <a:srcRect r="280" b="280"/>
              <a:stretch>
                <a:fillRect/>
              </a:stretch>
            </p:blipFill>
            <p:spPr>
              <a:xfrm>
                <a:off x="-40116" y="26359"/>
                <a:ext cx="4432528" cy="8357031"/>
              </a:xfrm>
              <a:prstGeom prst="rect">
                <a:avLst/>
              </a:prstGeom>
            </p:spPr>
          </p:pic>
        </p:grpSp>
        <p:grpSp>
          <p:nvGrpSpPr>
            <p:cNvPr id="7" name="Group 7"/>
            <p:cNvGrpSpPr/>
            <p:nvPr/>
          </p:nvGrpSpPr>
          <p:grpSpPr>
            <a:xfrm>
              <a:off x="861463" y="1181812"/>
              <a:ext cx="2644235" cy="593122"/>
              <a:chOff x="-275919" y="-20734"/>
              <a:chExt cx="3525647" cy="79082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275919" y="-20734"/>
                <a:ext cx="3525647" cy="790829"/>
              </a:xfrm>
              <a:custGeom>
                <a:avLst/>
                <a:gdLst/>
                <a:ahLst/>
                <a:cxnLst/>
                <a:rect l="l" t="t" r="r" b="b"/>
                <a:pathLst>
                  <a:path w="2810383" h="790829">
                    <a:moveTo>
                      <a:pt x="0" y="0"/>
                    </a:moveTo>
                    <a:lnTo>
                      <a:pt x="2810383" y="0"/>
                    </a:lnTo>
                    <a:lnTo>
                      <a:pt x="2810383" y="790829"/>
                    </a:lnTo>
                    <a:lnTo>
                      <a:pt x="0" y="79082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PH" dirty="0"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5027948" y="2555938"/>
            <a:ext cx="2619578" cy="1694546"/>
            <a:chOff x="-403585" y="-116431"/>
            <a:chExt cx="3417756" cy="2428466"/>
          </a:xfrm>
        </p:grpSpPr>
        <p:sp>
          <p:nvSpPr>
            <p:cNvPr id="10" name="Freeform 10"/>
            <p:cNvSpPr/>
            <p:nvPr/>
          </p:nvSpPr>
          <p:spPr>
            <a:xfrm>
              <a:off x="-384810" y="16891"/>
              <a:ext cx="3377806" cy="2295144"/>
            </a:xfrm>
            <a:prstGeom prst="roundRect">
              <a:avLst/>
            </a:prstGeom>
            <a:solidFill>
              <a:srgbClr val="FF4D67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403585" y="-116431"/>
              <a:ext cx="3417756" cy="2330831"/>
            </a:xfrm>
            <a:prstGeom prst="roundRect">
              <a:avLst/>
            </a:prstGeom>
            <a:solidFill>
              <a:srgbClr val="FF4D6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-72300" y="90126"/>
              <a:ext cx="2752786" cy="1917716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dirty="0">
                  <a:solidFill>
                    <a:srgbClr val="FFFFFF"/>
                  </a:solidFill>
                  <a:latin typeface="Poppins Light"/>
                </a:rPr>
                <a:t>Customize every </a:t>
              </a:r>
              <a:r>
                <a:rPr lang="en-US" sz="1800" dirty="0" err="1">
                  <a:solidFill>
                    <a:srgbClr val="FFFFFF"/>
                  </a:solidFill>
                  <a:latin typeface="Poppins Light"/>
                </a:rPr>
                <a:t>Whatsapp</a:t>
              </a:r>
              <a:r>
                <a:rPr lang="en-US" sz="1800" dirty="0">
                  <a:solidFill>
                    <a:srgbClr val="FFFFFF"/>
                  </a:solidFill>
                  <a:latin typeface="Poppins Light"/>
                </a:rPr>
                <a:t> Workflow from SKALE’s Dashboard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403860"/>
            <a:ext cx="6792729" cy="62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SKALE's </a:t>
            </a:r>
            <a:r>
              <a:rPr lang="en-US" sz="3500">
                <a:solidFill>
                  <a:srgbClr val="FF4D67"/>
                </a:solidFill>
                <a:latin typeface="Poppins Bold"/>
              </a:rPr>
              <a:t>WhatsApp Solution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612890" y="9166814"/>
            <a:ext cx="52271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 dirty="0">
                <a:solidFill>
                  <a:srgbClr val="000000"/>
                </a:solidFill>
                <a:latin typeface="Poppins"/>
              </a:rPr>
              <a:t>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402" y="1338066"/>
            <a:ext cx="2644200" cy="636600"/>
            <a:chOff x="0" y="0"/>
            <a:chExt cx="3525600" cy="848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25647" cy="848741"/>
            </a:xfrm>
            <a:custGeom>
              <a:avLst/>
              <a:gdLst/>
              <a:ahLst/>
              <a:cxnLst/>
              <a:rect l="l" t="t" r="r" b="b"/>
              <a:pathLst>
                <a:path w="3525647" h="848741">
                  <a:moveTo>
                    <a:pt x="0" y="0"/>
                  </a:moveTo>
                  <a:lnTo>
                    <a:pt x="3525647" y="0"/>
                  </a:lnTo>
                  <a:lnTo>
                    <a:pt x="3525647" y="848741"/>
                  </a:lnTo>
                  <a:lnTo>
                    <a:pt x="0" y="84874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718633" y="763905"/>
            <a:ext cx="12850734" cy="8949838"/>
            <a:chOff x="0" y="0"/>
            <a:chExt cx="17134312" cy="1193311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r="147" b="147"/>
            <a:stretch>
              <a:fillRect/>
            </a:stretch>
          </p:blipFill>
          <p:spPr>
            <a:xfrm>
              <a:off x="0" y="0"/>
              <a:ext cx="17134312" cy="11933117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0" y="0"/>
              <a:ext cx="3525600" cy="848800"/>
              <a:chOff x="0" y="0"/>
              <a:chExt cx="3525600" cy="848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525647" cy="848741"/>
              </a:xfrm>
              <a:custGeom>
                <a:avLst/>
                <a:gdLst/>
                <a:ahLst/>
                <a:cxnLst/>
                <a:rect l="l" t="t" r="r" b="b"/>
                <a:pathLst>
                  <a:path w="3525647" h="848741">
                    <a:moveTo>
                      <a:pt x="0" y="0"/>
                    </a:moveTo>
                    <a:lnTo>
                      <a:pt x="3525647" y="0"/>
                    </a:lnTo>
                    <a:lnTo>
                      <a:pt x="3525647" y="848741"/>
                    </a:lnTo>
                    <a:lnTo>
                      <a:pt x="0" y="84874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1028700" y="403860"/>
            <a:ext cx="9600745" cy="62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Create </a:t>
            </a:r>
            <a:r>
              <a:rPr lang="en-US" sz="3500">
                <a:solidFill>
                  <a:srgbClr val="FF4D67"/>
                </a:solidFill>
                <a:latin typeface="Poppins Bold"/>
              </a:rPr>
              <a:t>WhatsApp Chat </a:t>
            </a:r>
            <a:r>
              <a:rPr lang="en-US" sz="3500">
                <a:solidFill>
                  <a:srgbClr val="000000"/>
                </a:solidFill>
                <a:latin typeface="Poppins"/>
              </a:rPr>
              <a:t>Templates Easily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612890" y="9166814"/>
            <a:ext cx="44651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73122" y="2089328"/>
            <a:ext cx="2644200" cy="636600"/>
            <a:chOff x="0" y="0"/>
            <a:chExt cx="3525600" cy="848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25647" cy="848741"/>
            </a:xfrm>
            <a:custGeom>
              <a:avLst/>
              <a:gdLst/>
              <a:ahLst/>
              <a:cxnLst/>
              <a:rect l="l" t="t" r="r" b="b"/>
              <a:pathLst>
                <a:path w="3525647" h="848741">
                  <a:moveTo>
                    <a:pt x="0" y="0"/>
                  </a:moveTo>
                  <a:lnTo>
                    <a:pt x="3525647" y="0"/>
                  </a:lnTo>
                  <a:lnTo>
                    <a:pt x="3525647" y="848741"/>
                  </a:lnTo>
                  <a:lnTo>
                    <a:pt x="0" y="84874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403860"/>
            <a:ext cx="12300760" cy="62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Customize and Manage your </a:t>
            </a:r>
            <a:r>
              <a:rPr lang="en-US" sz="3500">
                <a:solidFill>
                  <a:srgbClr val="FF4D67"/>
                </a:solidFill>
                <a:latin typeface="Poppins Bold"/>
              </a:rPr>
              <a:t>WhatsApp Channel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612890" y="9166814"/>
            <a:ext cx="67511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 dirty="0">
                <a:solidFill>
                  <a:srgbClr val="000000"/>
                </a:solidFill>
                <a:latin typeface="Poppins"/>
              </a:rPr>
              <a:t>12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31D256-5251-3F38-2073-F169A0A1135F}"/>
              </a:ext>
            </a:extLst>
          </p:cNvPr>
          <p:cNvGrpSpPr/>
          <p:nvPr/>
        </p:nvGrpSpPr>
        <p:grpSpPr>
          <a:xfrm>
            <a:off x="1882879" y="1308500"/>
            <a:ext cx="14522243" cy="7670000"/>
            <a:chOff x="1882879" y="1308500"/>
            <a:chExt cx="14522243" cy="76700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r="148" b="148"/>
            <a:stretch>
              <a:fillRect/>
            </a:stretch>
          </p:blipFill>
          <p:spPr>
            <a:xfrm>
              <a:off x="1882879" y="1308500"/>
              <a:ext cx="14522243" cy="7670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1B177A-5191-68DE-1786-363F7DF04B57}"/>
                </a:ext>
              </a:extLst>
            </p:cNvPr>
            <p:cNvSpPr/>
            <p:nvPr/>
          </p:nvSpPr>
          <p:spPr>
            <a:xfrm>
              <a:off x="2133600" y="1308500"/>
              <a:ext cx="1981200" cy="624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9613" y="1163379"/>
            <a:ext cx="14468774" cy="10940150"/>
            <a:chOff x="0" y="0"/>
            <a:chExt cx="19291699" cy="1458686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r="124" b="124"/>
            <a:stretch>
              <a:fillRect/>
            </a:stretch>
          </p:blipFill>
          <p:spPr>
            <a:xfrm>
              <a:off x="0" y="0"/>
              <a:ext cx="19291699" cy="14586867"/>
            </a:xfrm>
            <a:prstGeom prst="rect">
              <a:avLst/>
            </a:prstGeom>
          </p:spPr>
        </p:pic>
        <p:grpSp>
          <p:nvGrpSpPr>
            <p:cNvPr id="4" name="Group 4"/>
            <p:cNvGrpSpPr/>
            <p:nvPr/>
          </p:nvGrpSpPr>
          <p:grpSpPr>
            <a:xfrm>
              <a:off x="0" y="0"/>
              <a:ext cx="3525600" cy="848800"/>
              <a:chOff x="0" y="0"/>
              <a:chExt cx="3525600" cy="848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25647" cy="848741"/>
              </a:xfrm>
              <a:custGeom>
                <a:avLst/>
                <a:gdLst/>
                <a:ahLst/>
                <a:cxnLst/>
                <a:rect l="l" t="t" r="r" b="b"/>
                <a:pathLst>
                  <a:path w="3525647" h="848741">
                    <a:moveTo>
                      <a:pt x="0" y="0"/>
                    </a:moveTo>
                    <a:lnTo>
                      <a:pt x="3525647" y="0"/>
                    </a:lnTo>
                    <a:lnTo>
                      <a:pt x="3525647" y="848741"/>
                    </a:lnTo>
                    <a:lnTo>
                      <a:pt x="0" y="84874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6" name="TextBox 6"/>
          <p:cNvSpPr txBox="1"/>
          <p:nvPr/>
        </p:nvSpPr>
        <p:spPr>
          <a:xfrm>
            <a:off x="1028700" y="403860"/>
            <a:ext cx="12300760" cy="62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Design Every </a:t>
            </a:r>
            <a:r>
              <a:rPr lang="en-US" sz="3500">
                <a:solidFill>
                  <a:srgbClr val="FF4D67"/>
                </a:solidFill>
                <a:latin typeface="Poppins Bold"/>
              </a:rPr>
              <a:t>Workflow </a:t>
            </a:r>
            <a:r>
              <a:rPr lang="en-US" sz="3500">
                <a:solidFill>
                  <a:srgbClr val="000000"/>
                </a:solidFill>
                <a:latin typeface="Poppins"/>
              </a:rPr>
              <a:t>Easily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612890" y="9166814"/>
            <a:ext cx="59891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 dirty="0">
                <a:solidFill>
                  <a:srgbClr val="000000"/>
                </a:solidFill>
                <a:latin typeface="Poppins"/>
              </a:rPr>
              <a:t>13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07" b="107"/>
          <a:stretch>
            <a:fillRect/>
          </a:stretch>
        </p:blipFill>
        <p:spPr>
          <a:xfrm>
            <a:off x="1742694" y="914182"/>
            <a:ext cx="14802612" cy="845863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012149" y="3529521"/>
            <a:ext cx="3021710" cy="1242379"/>
            <a:chOff x="-403606" y="-119695"/>
            <a:chExt cx="2810256" cy="1871853"/>
          </a:xfrm>
        </p:grpSpPr>
        <p:sp>
          <p:nvSpPr>
            <p:cNvPr id="5" name="Freeform 5"/>
            <p:cNvSpPr/>
            <p:nvPr/>
          </p:nvSpPr>
          <p:spPr>
            <a:xfrm>
              <a:off x="-403606" y="0"/>
              <a:ext cx="2810256" cy="1632464"/>
            </a:xfrm>
            <a:prstGeom prst="roundRect">
              <a:avLst/>
            </a:prstGeom>
            <a:solidFill>
              <a:srgbClr val="FF4D6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-201812" y="-119695"/>
              <a:ext cx="2406667" cy="1871853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dirty="0">
                  <a:solidFill>
                    <a:srgbClr val="FFFFFF"/>
                  </a:solidFill>
                  <a:latin typeface="Poppins Light"/>
                </a:rPr>
                <a:t>Track every conversation from SKALE’s Dashboard 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403860"/>
            <a:ext cx="6792729" cy="62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SKALE's </a:t>
            </a:r>
            <a:r>
              <a:rPr lang="en-US" sz="3500">
                <a:solidFill>
                  <a:srgbClr val="FF4D67"/>
                </a:solidFill>
                <a:latin typeface="Poppins Bold"/>
              </a:rPr>
              <a:t>WhatsApp Solution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612890" y="9166814"/>
            <a:ext cx="52271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 dirty="0">
                <a:solidFill>
                  <a:srgbClr val="000000"/>
                </a:solidFill>
                <a:latin typeface="Poppins"/>
              </a:rPr>
              <a:t>14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</a:blip>
          <a:srcRect r="249" b="248"/>
          <a:stretch>
            <a:fillRect/>
          </a:stretch>
        </p:blipFill>
        <p:spPr>
          <a:xfrm>
            <a:off x="0" y="17029"/>
            <a:ext cx="18288000" cy="108235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42608" y="3877208"/>
            <a:ext cx="13002784" cy="194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Poppins Bold"/>
              </a:rPr>
              <a:t>Experience our Marketing Platform today!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653" b="648"/>
          <a:stretch>
            <a:fillRect/>
          </a:stretch>
        </p:blipFill>
        <p:spPr>
          <a:xfrm>
            <a:off x="1028700" y="1013773"/>
            <a:ext cx="1885892" cy="64350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791040" y="6006626"/>
            <a:ext cx="4705920" cy="740250"/>
            <a:chOff x="0" y="0"/>
            <a:chExt cx="6274560" cy="987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74562" cy="987044"/>
            </a:xfrm>
            <a:custGeom>
              <a:avLst/>
              <a:gdLst/>
              <a:ahLst/>
              <a:cxnLst/>
              <a:rect l="l" t="t" r="r" b="b"/>
              <a:pathLst>
                <a:path w="6274562" h="987044">
                  <a:moveTo>
                    <a:pt x="0" y="493522"/>
                  </a:moveTo>
                  <a:cubicBezTo>
                    <a:pt x="0" y="220980"/>
                    <a:pt x="220980" y="0"/>
                    <a:pt x="493522" y="0"/>
                  </a:cubicBezTo>
                  <a:lnTo>
                    <a:pt x="5781040" y="0"/>
                  </a:lnTo>
                  <a:cubicBezTo>
                    <a:pt x="6053582" y="0"/>
                    <a:pt x="6274562" y="220980"/>
                    <a:pt x="6274562" y="493522"/>
                  </a:cubicBezTo>
                  <a:cubicBezTo>
                    <a:pt x="6274562" y="766064"/>
                    <a:pt x="6053582" y="987044"/>
                    <a:pt x="5781040" y="987044"/>
                  </a:cubicBezTo>
                  <a:lnTo>
                    <a:pt x="493522" y="987044"/>
                  </a:lnTo>
                  <a:cubicBezTo>
                    <a:pt x="220980" y="987044"/>
                    <a:pt x="0" y="766064"/>
                    <a:pt x="0" y="493522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963159" y="6071951"/>
            <a:ext cx="436168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u="sng" dirty="0">
                <a:solidFill>
                  <a:schemeClr val="bg1"/>
                </a:solidFill>
                <a:latin typeface="Poppins 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A DEMO</a:t>
            </a:r>
            <a:endParaRPr lang="en-US" sz="3500" u="sng" dirty="0">
              <a:solidFill>
                <a:schemeClr val="bg1"/>
              </a:solidFill>
              <a:latin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54925" y="7013576"/>
            <a:ext cx="757815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Poppins"/>
              </a:rPr>
              <a:t>or email us at </a:t>
            </a:r>
            <a:r>
              <a:rPr lang="en-US" sz="2400">
                <a:solidFill>
                  <a:srgbClr val="FFFFFF"/>
                </a:solidFill>
                <a:latin typeface="Poppins Bold"/>
              </a:rPr>
              <a:t>hello@skale.today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36932" y="2273401"/>
            <a:ext cx="7545467" cy="6477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Why Partner with SKALE?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Experience SKALE's WhatsApp Solution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User Journey Experience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Agency Partnership Tiers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Our Agency Onboarding Journey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How to Activate SKALE’s Solutions 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Watch our Product Video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WhatsApp Chatbot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Contact Us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889874" y="2273401"/>
            <a:ext cx="588126" cy="7200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1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2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3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4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5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6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7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9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15</a:t>
            </a:r>
          </a:p>
          <a:p>
            <a:pPr>
              <a:lnSpc>
                <a:spcPts val="5700"/>
              </a:lnSpc>
            </a:pPr>
            <a:endParaRPr lang="en-US" sz="3000" u="sng" dirty="0">
              <a:solidFill>
                <a:srgbClr val="000000"/>
              </a:solidFill>
              <a:latin typeface="Poppi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31936"/>
            <a:ext cx="2594394" cy="10287000"/>
            <a:chOff x="0" y="0"/>
            <a:chExt cx="683297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3297" cy="2709333"/>
            </a:xfrm>
            <a:custGeom>
              <a:avLst/>
              <a:gdLst/>
              <a:ahLst/>
              <a:cxnLst/>
              <a:rect l="l" t="t" r="r" b="b"/>
              <a:pathLst>
                <a:path w="683297" h="2709333">
                  <a:moveTo>
                    <a:pt x="0" y="0"/>
                  </a:moveTo>
                  <a:lnTo>
                    <a:pt x="683297" y="0"/>
                  </a:lnTo>
                  <a:lnTo>
                    <a:pt x="68329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036933" y="520754"/>
            <a:ext cx="3782723" cy="2791169"/>
            <a:chOff x="0" y="-324814"/>
            <a:chExt cx="1217724" cy="8985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17724" cy="248897"/>
            </a:xfrm>
            <a:custGeom>
              <a:avLst/>
              <a:gdLst/>
              <a:ahLst/>
              <a:cxnLst/>
              <a:rect l="l" t="t" r="r" b="b"/>
              <a:pathLst>
                <a:path w="1217724" h="248897">
                  <a:moveTo>
                    <a:pt x="124449" y="0"/>
                  </a:moveTo>
                  <a:lnTo>
                    <a:pt x="1093275" y="0"/>
                  </a:lnTo>
                  <a:cubicBezTo>
                    <a:pt x="1126281" y="0"/>
                    <a:pt x="1157935" y="13112"/>
                    <a:pt x="1181274" y="36450"/>
                  </a:cubicBezTo>
                  <a:cubicBezTo>
                    <a:pt x="1204612" y="59789"/>
                    <a:pt x="1217724" y="91443"/>
                    <a:pt x="1217724" y="124449"/>
                  </a:cubicBezTo>
                  <a:lnTo>
                    <a:pt x="1217724" y="124449"/>
                  </a:lnTo>
                  <a:cubicBezTo>
                    <a:pt x="1217724" y="193180"/>
                    <a:pt x="1162006" y="248897"/>
                    <a:pt x="1093275" y="248897"/>
                  </a:cubicBezTo>
                  <a:lnTo>
                    <a:pt x="124449" y="248897"/>
                  </a:lnTo>
                  <a:cubicBezTo>
                    <a:pt x="55717" y="248897"/>
                    <a:pt x="0" y="193180"/>
                    <a:pt x="0" y="124449"/>
                  </a:cubicBezTo>
                  <a:lnTo>
                    <a:pt x="0" y="124449"/>
                  </a:lnTo>
                  <a:cubicBezTo>
                    <a:pt x="0" y="55717"/>
                    <a:pt x="55717" y="0"/>
                    <a:pt x="124449" y="0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9871" y="-324814"/>
              <a:ext cx="1177981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spc="111" dirty="0">
                  <a:solidFill>
                    <a:srgbClr val="FFFFFF"/>
                  </a:solidFill>
                  <a:latin typeface="Poppins Bold"/>
                </a:rPr>
                <a:t>WHAT'S INSIDE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60" t="90" r="50000" b="1829"/>
          <a:stretch>
            <a:fillRect/>
          </a:stretch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55703" y="865655"/>
            <a:ext cx="803597" cy="35504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96227" y="1761510"/>
            <a:ext cx="6447471" cy="6763980"/>
            <a:chOff x="0" y="0"/>
            <a:chExt cx="8596627" cy="9018640"/>
          </a:xfrm>
        </p:grpSpPr>
        <p:sp>
          <p:nvSpPr>
            <p:cNvPr id="5" name="TextBox 5"/>
            <p:cNvSpPr txBox="1"/>
            <p:nvPr/>
          </p:nvSpPr>
          <p:spPr>
            <a:xfrm>
              <a:off x="0" y="114300"/>
              <a:ext cx="8596627" cy="6071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688"/>
                </a:lnSpc>
              </a:pPr>
              <a:r>
                <a:rPr lang="en-US" sz="8865">
                  <a:solidFill>
                    <a:srgbClr val="FFFFFF"/>
                  </a:solidFill>
                  <a:latin typeface="Poppins Bold"/>
                </a:rPr>
                <a:t>Why Partner with SKALE?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588269"/>
              <a:ext cx="8318326" cy="2430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0"/>
                </a:lnSpc>
              </a:pPr>
              <a:r>
                <a:rPr lang="en-US" sz="2992">
                  <a:solidFill>
                    <a:srgbClr val="FFFFFF"/>
                  </a:solidFill>
                  <a:latin typeface="Roboto"/>
                </a:rPr>
                <a:t>SKALE’s Agency Partners are generating </a:t>
              </a:r>
              <a:r>
                <a:rPr lang="en-US" sz="2992" u="sng">
                  <a:solidFill>
                    <a:srgbClr val="FFFFFF"/>
                  </a:solidFill>
                  <a:latin typeface="Roboto Bold"/>
                </a:rPr>
                <a:t>6-digit revenue (USD) </a:t>
              </a:r>
              <a:r>
                <a:rPr lang="en-US" sz="2992">
                  <a:solidFill>
                    <a:srgbClr val="FFFFFF"/>
                  </a:solidFill>
                  <a:latin typeface="Roboto"/>
                </a:rPr>
                <a:t>from re-selling SKALE’s Technology Solutions 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34011" y="853486"/>
            <a:ext cx="7625289" cy="8580029"/>
            <a:chOff x="0" y="0"/>
            <a:chExt cx="10167052" cy="1144003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0167052" cy="1455720"/>
              <a:chOff x="0" y="0"/>
              <a:chExt cx="2008307" cy="2875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008307" cy="287550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287550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267244"/>
                    </a:lnTo>
                    <a:cubicBezTo>
                      <a:pt x="2008307" y="278458"/>
                      <a:pt x="1999215" y="287550"/>
                      <a:pt x="1988001" y="287550"/>
                    </a:cubicBezTo>
                    <a:lnTo>
                      <a:pt x="20306" y="287550"/>
                    </a:lnTo>
                    <a:cubicBezTo>
                      <a:pt x="9091" y="287550"/>
                      <a:pt x="0" y="278458"/>
                      <a:pt x="0" y="267244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826641" y="234499"/>
              <a:ext cx="8513770" cy="1006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Track In-Store Conversions and Demonstrate ROI to Clients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2048054"/>
              <a:ext cx="10167052" cy="2454339"/>
              <a:chOff x="0" y="0"/>
              <a:chExt cx="2008307" cy="48480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008307" cy="484808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484808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464502"/>
                    </a:lnTo>
                    <a:cubicBezTo>
                      <a:pt x="2008307" y="475716"/>
                      <a:pt x="1999215" y="484808"/>
                      <a:pt x="1988001" y="484808"/>
                    </a:cubicBezTo>
                    <a:lnTo>
                      <a:pt x="20306" y="484808"/>
                    </a:lnTo>
                    <a:cubicBezTo>
                      <a:pt x="14920" y="484808"/>
                      <a:pt x="9756" y="482668"/>
                      <a:pt x="5947" y="478860"/>
                    </a:cubicBezTo>
                    <a:cubicBezTo>
                      <a:pt x="2139" y="475052"/>
                      <a:pt x="0" y="469887"/>
                      <a:pt x="0" y="464502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90855" y="2364375"/>
              <a:ext cx="9585342" cy="2264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2799">
                  <a:solidFill>
                    <a:srgbClr val="FFFFFF"/>
                  </a:solidFill>
                  <a:latin typeface="Roboto"/>
                </a:rPr>
                <a:t>New Revenue Share Opportunity </a:t>
              </a:r>
            </a:p>
            <a:p>
              <a:pPr algn="ctr">
                <a:lnSpc>
                  <a:spcPts val="2799"/>
                </a:lnSpc>
              </a:pPr>
              <a:r>
                <a:rPr lang="en-US" sz="2799">
                  <a:solidFill>
                    <a:srgbClr val="FFFFFF"/>
                  </a:solidFill>
                  <a:latin typeface="Roboto"/>
                </a:rPr>
                <a:t>Resell SKALE’s Technology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>
                  <a:solidFill>
                    <a:srgbClr val="FFFFFF"/>
                  </a:solidFill>
                  <a:latin typeface="Roboto Italics"/>
                </a:rPr>
                <a:t>(20% - 50% Mark Up on Discounted Pricing) 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>
                  <a:solidFill>
                    <a:srgbClr val="FFFFFF"/>
                  </a:solidFill>
                  <a:latin typeface="Roboto Italics"/>
                </a:rPr>
                <a:t>Tech Fully Managed by SKALE)</a:t>
              </a:r>
            </a:p>
            <a:p>
              <a:pPr algn="ctr">
                <a:lnSpc>
                  <a:spcPts val="2700"/>
                </a:lnSpc>
              </a:pPr>
              <a:endParaRPr lang="en-US" sz="2400">
                <a:solidFill>
                  <a:srgbClr val="FFFFFF"/>
                </a:solidFill>
                <a:latin typeface="Roboto Italics"/>
              </a:endParaRP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0" y="5221543"/>
              <a:ext cx="10167052" cy="1553162"/>
              <a:chOff x="0" y="0"/>
              <a:chExt cx="2008307" cy="30679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008307" cy="306797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306797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286491"/>
                    </a:lnTo>
                    <a:cubicBezTo>
                      <a:pt x="2008307" y="297706"/>
                      <a:pt x="1999215" y="306797"/>
                      <a:pt x="1988001" y="306797"/>
                    </a:cubicBezTo>
                    <a:lnTo>
                      <a:pt x="20306" y="306797"/>
                    </a:lnTo>
                    <a:cubicBezTo>
                      <a:pt x="14920" y="306797"/>
                      <a:pt x="9756" y="304658"/>
                      <a:pt x="5947" y="300850"/>
                    </a:cubicBezTo>
                    <a:cubicBezTo>
                      <a:pt x="2139" y="297042"/>
                      <a:pt x="0" y="291877"/>
                      <a:pt x="0" y="286491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558748" y="5509385"/>
              <a:ext cx="9049556" cy="1006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Opportunity to Increase Client Budgets and Total Size of Client Accounts 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7367039"/>
              <a:ext cx="10167052" cy="1553162"/>
              <a:chOff x="0" y="0"/>
              <a:chExt cx="2008307" cy="30679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008307" cy="306797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306797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286491"/>
                    </a:lnTo>
                    <a:cubicBezTo>
                      <a:pt x="2008307" y="297706"/>
                      <a:pt x="1999215" y="306797"/>
                      <a:pt x="1988001" y="306797"/>
                    </a:cubicBezTo>
                    <a:lnTo>
                      <a:pt x="20306" y="306797"/>
                    </a:lnTo>
                    <a:cubicBezTo>
                      <a:pt x="14920" y="306797"/>
                      <a:pt x="9756" y="304658"/>
                      <a:pt x="5947" y="300850"/>
                    </a:cubicBezTo>
                    <a:cubicBezTo>
                      <a:pt x="2139" y="297042"/>
                      <a:pt x="0" y="291877"/>
                      <a:pt x="0" y="286491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558748" y="7654881"/>
              <a:ext cx="9049556" cy="1006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Go beyond Tactical Campaigns, 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Help Clients Capture Customer Data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0" y="9512535"/>
              <a:ext cx="10167052" cy="1927504"/>
              <a:chOff x="0" y="0"/>
              <a:chExt cx="2008307" cy="38074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008307" cy="380742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380742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360436"/>
                    </a:lnTo>
                    <a:cubicBezTo>
                      <a:pt x="2008307" y="371650"/>
                      <a:pt x="1999215" y="380742"/>
                      <a:pt x="1988001" y="380742"/>
                    </a:cubicBezTo>
                    <a:lnTo>
                      <a:pt x="20306" y="380742"/>
                    </a:lnTo>
                    <a:cubicBezTo>
                      <a:pt x="9091" y="380742"/>
                      <a:pt x="0" y="371650"/>
                      <a:pt x="0" y="360436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558748" y="9702051"/>
              <a:ext cx="9049556" cy="1475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Free Partnership Program 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No Frills, No Minimum Targets 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Full Access to Agency Resources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7612890" y="9166814"/>
            <a:ext cx="142280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-9525"/>
            <a:ext cx="257175" cy="257175"/>
            <a:chOff x="0" y="0"/>
            <a:chExt cx="342900" cy="342900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7EC44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2700" y="0"/>
                  </a:moveTo>
                  <a:lnTo>
                    <a:pt x="330200" y="0"/>
                  </a:lnTo>
                  <a:cubicBezTo>
                    <a:pt x="337185" y="0"/>
                    <a:pt x="342900" y="5715"/>
                    <a:pt x="342900" y="12700"/>
                  </a:cubicBezTo>
                  <a:lnTo>
                    <a:pt x="342900" y="330200"/>
                  </a:lnTo>
                  <a:cubicBezTo>
                    <a:pt x="342900" y="337185"/>
                    <a:pt x="337185" y="342900"/>
                    <a:pt x="330200" y="342900"/>
                  </a:cubicBezTo>
                  <a:lnTo>
                    <a:pt x="12700" y="342900"/>
                  </a:lnTo>
                  <a:cubicBezTo>
                    <a:pt x="5715" y="342900"/>
                    <a:pt x="0" y="337185"/>
                    <a:pt x="0" y="3302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30200"/>
                  </a:lnTo>
                  <a:lnTo>
                    <a:pt x="12700" y="330200"/>
                  </a:lnTo>
                  <a:lnTo>
                    <a:pt x="12700" y="317500"/>
                  </a:lnTo>
                  <a:lnTo>
                    <a:pt x="330200" y="317500"/>
                  </a:lnTo>
                  <a:lnTo>
                    <a:pt x="330200" y="330200"/>
                  </a:lnTo>
                  <a:lnTo>
                    <a:pt x="317500" y="330200"/>
                  </a:lnTo>
                  <a:lnTo>
                    <a:pt x="317500" y="12700"/>
                  </a:lnTo>
                  <a:lnTo>
                    <a:pt x="330200" y="12700"/>
                  </a:lnTo>
                  <a:lnTo>
                    <a:pt x="3302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5B8F3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258023" y="9386607"/>
            <a:ext cx="1690917" cy="379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B2B2B"/>
                </a:solidFill>
                <a:latin typeface="Lato Light"/>
              </a:rPr>
              <a:t>GrowthDesk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960" t="90" r="49399" b="1829"/>
          <a:stretch>
            <a:fillRect/>
          </a:stretch>
        </p:blipFill>
        <p:spPr>
          <a:xfrm>
            <a:off x="-9525" y="0"/>
            <a:ext cx="9255963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50123" y="1346982"/>
            <a:ext cx="7991926" cy="1361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3600" spc="50">
                <a:solidFill>
                  <a:srgbClr val="FFFFFF"/>
                </a:solidFill>
                <a:latin typeface="Poppins Bold"/>
              </a:rPr>
              <a:t>SKALE's WhatsApp Chatbot</a:t>
            </a:r>
          </a:p>
          <a:p>
            <a:pPr>
              <a:lnSpc>
                <a:spcPts val="3888"/>
              </a:lnSpc>
            </a:pPr>
            <a:endParaRPr lang="en-US" sz="3600" spc="50">
              <a:solidFill>
                <a:srgbClr val="FFFFFF"/>
              </a:solidFill>
              <a:latin typeface="Poppins Bold"/>
            </a:endParaRPr>
          </a:p>
          <a:p>
            <a:pPr algn="l">
              <a:lnSpc>
                <a:spcPts val="2808"/>
              </a:lnSpc>
            </a:pPr>
            <a:r>
              <a:rPr lang="en-US" sz="2600" spc="38">
                <a:solidFill>
                  <a:srgbClr val="FFFFFF"/>
                </a:solidFill>
                <a:latin typeface="Poppins"/>
              </a:rPr>
              <a:t>What can our chatbot do for you?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50123" y="3170139"/>
            <a:ext cx="7536667" cy="5467350"/>
            <a:chOff x="0" y="0"/>
            <a:chExt cx="10048889" cy="7289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742381"/>
              <a:ext cx="843146" cy="881934"/>
              <a:chOff x="0" y="0"/>
              <a:chExt cx="843146" cy="88193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43153" cy="881888"/>
              </a:xfrm>
              <a:custGeom>
                <a:avLst/>
                <a:gdLst/>
                <a:ahLst/>
                <a:cxnLst/>
                <a:rect l="l" t="t" r="r" b="b"/>
                <a:pathLst>
                  <a:path w="843153" h="881888">
                    <a:moveTo>
                      <a:pt x="0" y="440944"/>
                    </a:moveTo>
                    <a:cubicBezTo>
                      <a:pt x="0" y="197485"/>
                      <a:pt x="188722" y="0"/>
                      <a:pt x="421513" y="0"/>
                    </a:cubicBezTo>
                    <a:cubicBezTo>
                      <a:pt x="654304" y="0"/>
                      <a:pt x="843153" y="197485"/>
                      <a:pt x="843153" y="440944"/>
                    </a:cubicBezTo>
                    <a:cubicBezTo>
                      <a:pt x="843153" y="684403"/>
                      <a:pt x="654431" y="881888"/>
                      <a:pt x="421513" y="881888"/>
                    </a:cubicBezTo>
                    <a:cubicBezTo>
                      <a:pt x="188595" y="881888"/>
                      <a:pt x="0" y="684530"/>
                      <a:pt x="0" y="44094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9525"/>
                <a:ext cx="843146" cy="872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r>
                  <a:rPr lang="en-US" sz="2400" spc="35">
                    <a:solidFill>
                      <a:srgbClr val="24A9B4"/>
                    </a:solidFill>
                    <a:latin typeface="Montserrat"/>
                  </a:rPr>
                  <a:t>1</a:t>
                </a: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433038" y="-19050"/>
              <a:ext cx="8615851" cy="730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20"/>
                </a:lnSpc>
              </a:pPr>
              <a:r>
                <a:rPr lang="en-US" sz="2600" spc="36">
                  <a:solidFill>
                    <a:srgbClr val="FFFFFF"/>
                  </a:solidFill>
                  <a:latin typeface="Poppins"/>
                </a:rPr>
                <a:t>Collect personal data and give out promo codes even before your eCommerce shoppers reach your marketplaces.</a:t>
              </a:r>
            </a:p>
            <a:p>
              <a:pPr algn="just">
                <a:lnSpc>
                  <a:spcPts val="3120"/>
                </a:lnSpc>
              </a:pPr>
              <a:endParaRPr lang="en-US" sz="2600" spc="36">
                <a:solidFill>
                  <a:srgbClr val="FFFFFF"/>
                </a:solidFill>
                <a:latin typeface="Poppins"/>
              </a:endParaRPr>
            </a:p>
            <a:p>
              <a:pPr algn="just">
                <a:lnSpc>
                  <a:spcPts val="3120"/>
                </a:lnSpc>
              </a:pPr>
              <a:r>
                <a:rPr lang="en-US" sz="2600" spc="36">
                  <a:solidFill>
                    <a:srgbClr val="FFFFFF"/>
                  </a:solidFill>
                  <a:latin typeface="Poppins"/>
                </a:rPr>
                <a:t>Automatically verify in-store and online receipts, product barcodes, QR codes, and order IDs.</a:t>
              </a:r>
            </a:p>
            <a:p>
              <a:pPr algn="just">
                <a:lnSpc>
                  <a:spcPts val="3120"/>
                </a:lnSpc>
              </a:pPr>
              <a:endParaRPr lang="en-US" sz="2600" spc="36">
                <a:solidFill>
                  <a:srgbClr val="FFFFFF"/>
                </a:solidFill>
                <a:latin typeface="Poppins"/>
              </a:endParaRPr>
            </a:p>
            <a:p>
              <a:pPr algn="just">
                <a:lnSpc>
                  <a:spcPts val="3120"/>
                </a:lnSpc>
              </a:pPr>
              <a:r>
                <a:rPr lang="en-US" sz="2600" spc="36">
                  <a:solidFill>
                    <a:srgbClr val="FFFFFF"/>
                  </a:solidFill>
                  <a:latin typeface="Poppins"/>
                </a:rPr>
                <a:t>Enrich customer profiles through engaging activities and mini-games.</a:t>
              </a:r>
            </a:p>
            <a:p>
              <a:pPr algn="just">
                <a:lnSpc>
                  <a:spcPts val="3120"/>
                </a:lnSpc>
              </a:pPr>
              <a:endParaRPr lang="en-US" sz="2600" spc="36">
                <a:solidFill>
                  <a:srgbClr val="FFFFFF"/>
                </a:solidFill>
                <a:latin typeface="Poppins"/>
              </a:endParaRPr>
            </a:p>
            <a:p>
              <a:pPr algn="just">
                <a:lnSpc>
                  <a:spcPts val="3120"/>
                </a:lnSpc>
              </a:pPr>
              <a:r>
                <a:rPr lang="en-US" sz="2600" spc="38">
                  <a:solidFill>
                    <a:srgbClr val="FFFFFF"/>
                  </a:solidFill>
                  <a:latin typeface="Poppins"/>
                </a:rPr>
                <a:t>Reward customers instantly based on their personal or purchase data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0" y="2630876"/>
              <a:ext cx="843146" cy="881934"/>
              <a:chOff x="0" y="0"/>
              <a:chExt cx="843146" cy="88193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43153" cy="881888"/>
              </a:xfrm>
              <a:custGeom>
                <a:avLst/>
                <a:gdLst/>
                <a:ahLst/>
                <a:cxnLst/>
                <a:rect l="l" t="t" r="r" b="b"/>
                <a:pathLst>
                  <a:path w="843153" h="881888">
                    <a:moveTo>
                      <a:pt x="0" y="440944"/>
                    </a:moveTo>
                    <a:cubicBezTo>
                      <a:pt x="0" y="197485"/>
                      <a:pt x="188722" y="0"/>
                      <a:pt x="421513" y="0"/>
                    </a:cubicBezTo>
                    <a:cubicBezTo>
                      <a:pt x="654304" y="0"/>
                      <a:pt x="843153" y="197485"/>
                      <a:pt x="843153" y="440944"/>
                    </a:cubicBezTo>
                    <a:cubicBezTo>
                      <a:pt x="843153" y="684403"/>
                      <a:pt x="654431" y="881888"/>
                      <a:pt x="421513" y="881888"/>
                    </a:cubicBezTo>
                    <a:cubicBezTo>
                      <a:pt x="188595" y="881888"/>
                      <a:pt x="0" y="684530"/>
                      <a:pt x="0" y="44094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9525"/>
                <a:ext cx="843146" cy="872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r>
                  <a:rPr lang="en-US" sz="2400" spc="35">
                    <a:solidFill>
                      <a:srgbClr val="24A9B4"/>
                    </a:solidFill>
                    <a:latin typeface="Montserrat"/>
                  </a:rPr>
                  <a:t>2</a:t>
                </a: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4519371"/>
              <a:ext cx="843146" cy="881934"/>
              <a:chOff x="0" y="0"/>
              <a:chExt cx="843146" cy="88193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43153" cy="881888"/>
              </a:xfrm>
              <a:custGeom>
                <a:avLst/>
                <a:gdLst/>
                <a:ahLst/>
                <a:cxnLst/>
                <a:rect l="l" t="t" r="r" b="b"/>
                <a:pathLst>
                  <a:path w="843153" h="881888">
                    <a:moveTo>
                      <a:pt x="0" y="440944"/>
                    </a:moveTo>
                    <a:cubicBezTo>
                      <a:pt x="0" y="197485"/>
                      <a:pt x="188722" y="0"/>
                      <a:pt x="421513" y="0"/>
                    </a:cubicBezTo>
                    <a:cubicBezTo>
                      <a:pt x="654304" y="0"/>
                      <a:pt x="843153" y="197485"/>
                      <a:pt x="843153" y="440944"/>
                    </a:cubicBezTo>
                    <a:cubicBezTo>
                      <a:pt x="843153" y="684403"/>
                      <a:pt x="654431" y="881888"/>
                      <a:pt x="421513" y="881888"/>
                    </a:cubicBezTo>
                    <a:cubicBezTo>
                      <a:pt x="188595" y="881888"/>
                      <a:pt x="0" y="684530"/>
                      <a:pt x="0" y="44094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9525"/>
                <a:ext cx="843146" cy="872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r>
                  <a:rPr lang="en-US" sz="2400" spc="35">
                    <a:solidFill>
                      <a:srgbClr val="24A9B4"/>
                    </a:solidFill>
                    <a:latin typeface="Montserrat"/>
                  </a:rPr>
                  <a:t>3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6407866"/>
              <a:ext cx="843146" cy="881934"/>
              <a:chOff x="0" y="0"/>
              <a:chExt cx="843146" cy="88193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43153" cy="881888"/>
              </a:xfrm>
              <a:custGeom>
                <a:avLst/>
                <a:gdLst/>
                <a:ahLst/>
                <a:cxnLst/>
                <a:rect l="l" t="t" r="r" b="b"/>
                <a:pathLst>
                  <a:path w="843153" h="881888">
                    <a:moveTo>
                      <a:pt x="0" y="440944"/>
                    </a:moveTo>
                    <a:cubicBezTo>
                      <a:pt x="0" y="197485"/>
                      <a:pt x="188722" y="0"/>
                      <a:pt x="421513" y="0"/>
                    </a:cubicBezTo>
                    <a:cubicBezTo>
                      <a:pt x="654304" y="0"/>
                      <a:pt x="843153" y="197485"/>
                      <a:pt x="843153" y="440944"/>
                    </a:cubicBezTo>
                    <a:cubicBezTo>
                      <a:pt x="843153" y="684403"/>
                      <a:pt x="654431" y="881888"/>
                      <a:pt x="421513" y="881888"/>
                    </a:cubicBezTo>
                    <a:cubicBezTo>
                      <a:pt x="188595" y="881888"/>
                      <a:pt x="0" y="684530"/>
                      <a:pt x="0" y="44094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9525"/>
                <a:ext cx="843146" cy="872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r>
                  <a:rPr lang="en-US" sz="2400" spc="35">
                    <a:solidFill>
                      <a:srgbClr val="24A9B4"/>
                    </a:solidFill>
                    <a:latin typeface="Montserrat"/>
                  </a:rPr>
                  <a:t>4</a:t>
                </a:r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7612890" y="9166814"/>
            <a:ext cx="255660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669145" y="2475313"/>
            <a:ext cx="4352513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2F8299"/>
                </a:solidFill>
                <a:latin typeface="Poppins Bold"/>
              </a:rPr>
              <a:t>WATCH HOW IT WORKS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166934" y="1366032"/>
            <a:ext cx="5420056" cy="977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>
                <a:solidFill>
                  <a:srgbClr val="2B2B2B"/>
                </a:solidFill>
                <a:latin typeface="Poppins"/>
              </a:rPr>
              <a:t>Experience SKALE’s</a:t>
            </a:r>
            <a:r>
              <a:rPr lang="en-US" sz="3600">
                <a:solidFill>
                  <a:srgbClr val="FF4D67"/>
                </a:solidFill>
                <a:latin typeface="Poppins Bold"/>
              </a:rPr>
              <a:t> WhatsApp Solution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rcRect l="7542" t="7542" r="7135" b="8392"/>
          <a:stretch>
            <a:fillRect/>
          </a:stretch>
        </p:blipFill>
        <p:spPr>
          <a:xfrm>
            <a:off x="10019194" y="4098191"/>
            <a:ext cx="3665247" cy="361124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rcRect l="9100" t="7856" r="7135" b="8078"/>
          <a:stretch>
            <a:fillRect/>
          </a:stretch>
        </p:blipFill>
        <p:spPr>
          <a:xfrm>
            <a:off x="14014573" y="4098191"/>
            <a:ext cx="3598317" cy="36112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26974"/>
            <a:ext cx="10572750" cy="565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6"/>
              </a:lnSpc>
            </a:pPr>
            <a:r>
              <a:rPr lang="en-US" sz="3200">
                <a:solidFill>
                  <a:srgbClr val="000000"/>
                </a:solidFill>
                <a:latin typeface="Poppins"/>
              </a:rPr>
              <a:t>Here’s how our</a:t>
            </a:r>
            <a:r>
              <a:rPr lang="en-US" sz="3200">
                <a:solidFill>
                  <a:srgbClr val="FF4D67"/>
                </a:solidFill>
                <a:latin typeface="Poppins Bold"/>
              </a:rPr>
              <a:t> WhatsApp chatbot </a:t>
            </a:r>
            <a:r>
              <a:rPr lang="en-US" sz="3200">
                <a:solidFill>
                  <a:srgbClr val="000000"/>
                </a:solidFill>
                <a:latin typeface="Poppins"/>
              </a:rPr>
              <a:t>works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960" t="90" r="960" b="1829"/>
          <a:stretch>
            <a:fillRect/>
          </a:stretch>
        </p:blipFill>
        <p:spPr>
          <a:xfrm>
            <a:off x="0" y="3069458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65674" y="3613552"/>
            <a:ext cx="15956652" cy="7252952"/>
            <a:chOff x="0" y="0"/>
            <a:chExt cx="21275536" cy="967060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r="323" b="323"/>
            <a:stretch>
              <a:fillRect/>
            </a:stretch>
          </p:blipFill>
          <p:spPr>
            <a:xfrm>
              <a:off x="0" y="0"/>
              <a:ext cx="4759736" cy="967060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r="323" b="323"/>
            <a:stretch>
              <a:fillRect/>
            </a:stretch>
          </p:blipFill>
          <p:spPr>
            <a:xfrm>
              <a:off x="5505267" y="21"/>
              <a:ext cx="4759736" cy="96705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 r="323" b="323"/>
            <a:stretch>
              <a:fillRect/>
            </a:stretch>
          </p:blipFill>
          <p:spPr>
            <a:xfrm>
              <a:off x="11010533" y="4787"/>
              <a:ext cx="4759736" cy="966102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r="323" b="323"/>
            <a:stretch>
              <a:fillRect/>
            </a:stretch>
          </p:blipFill>
          <p:spPr>
            <a:xfrm>
              <a:off x="16515800" y="4787"/>
              <a:ext cx="4759736" cy="9661029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985035" y="1707383"/>
            <a:ext cx="16274265" cy="942975"/>
            <a:chOff x="0" y="0"/>
            <a:chExt cx="21699020" cy="125730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9050"/>
              <a:ext cx="5274637" cy="1276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2100">
                  <a:solidFill>
                    <a:srgbClr val="000000"/>
                  </a:solidFill>
                  <a:latin typeface="Poppins"/>
                </a:rPr>
                <a:t>1. Users can submit their personal details via the brand's WhatsApp chatbot.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673268" y="-19050"/>
              <a:ext cx="5132499" cy="1276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2100">
                  <a:solidFill>
                    <a:srgbClr val="000000"/>
                  </a:solidFill>
                  <a:latin typeface="Poppins"/>
                </a:rPr>
                <a:t>2. Deliver rewards or unlock gamified experiences for registrants.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245816" y="-19050"/>
              <a:ext cx="4746904" cy="1276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2100">
                  <a:solidFill>
                    <a:srgbClr val="000000"/>
                  </a:solidFill>
                  <a:latin typeface="Poppins"/>
                </a:rPr>
                <a:t>3. Verify receipt uploads and deliver personalized rewards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437220" y="-19050"/>
              <a:ext cx="5261800" cy="1276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2100">
                  <a:solidFill>
                    <a:srgbClr val="000000"/>
                  </a:solidFill>
                  <a:latin typeface="Poppins"/>
                </a:rPr>
                <a:t>4. FMCG and CPG brands also have the option to validate product barcodes.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7612890" y="9166814"/>
            <a:ext cx="261829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FFFFFF"/>
                </a:solidFill>
                <a:latin typeface="Poppins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9964" y="1919494"/>
            <a:ext cx="15608072" cy="591097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39964" y="8078122"/>
            <a:ext cx="12416050" cy="118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Roboto"/>
              </a:rPr>
              <a:t>*Annual tiers reset at end of each calendar year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Roboto"/>
              </a:rPr>
              <a:t>Early access to new product roll-outs for Standard and Advanced Modules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Roboto"/>
              </a:rPr>
              <a:t>SKALE reserves full discretion on its marketing and lead generation plans to generate leads for its agency partners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Roboto"/>
              </a:rPr>
              <a:t>SKALE shall align with its agency partner on its quarterly marketing budget and support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477890" y="9095815"/>
            <a:ext cx="279580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16145" y="1119394"/>
            <a:ext cx="585571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20">
                <a:solidFill>
                  <a:srgbClr val="000000"/>
                </a:solidFill>
                <a:latin typeface="Poppins Bold"/>
              </a:rPr>
              <a:t>AGENCY PARTNERSHIP TIERS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3545" y="2085976"/>
            <a:ext cx="3037955" cy="4800600"/>
            <a:chOff x="0" y="0"/>
            <a:chExt cx="4050607" cy="640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0626" cy="6400800"/>
            </a:xfrm>
            <a:custGeom>
              <a:avLst/>
              <a:gdLst/>
              <a:ahLst/>
              <a:cxnLst/>
              <a:rect l="l" t="t" r="r" b="b"/>
              <a:pathLst>
                <a:path w="4050626" h="6400800">
                  <a:moveTo>
                    <a:pt x="0" y="0"/>
                  </a:moveTo>
                  <a:lnTo>
                    <a:pt x="4050626" y="0"/>
                  </a:lnTo>
                  <a:lnTo>
                    <a:pt x="4050626" y="6400800"/>
                  </a:lnTo>
                  <a:lnTo>
                    <a:pt x="0" y="6400800"/>
                  </a:ln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809600" cy="6429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AFAFA"/>
                  </a:solidFill>
                  <a:latin typeface="Poppins"/>
                </a:rPr>
                <a:t>Introduction to SKALE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4502892" y="4800638"/>
            <a:ext cx="971400" cy="428400"/>
            <a:chOff x="0" y="0"/>
            <a:chExt cx="1295200" cy="571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5146" cy="571246"/>
            </a:xfrm>
            <a:custGeom>
              <a:avLst/>
              <a:gdLst/>
              <a:ahLst/>
              <a:cxnLst/>
              <a:rect l="l" t="t" r="r" b="b"/>
              <a:pathLst>
                <a:path w="1295146" h="571246">
                  <a:moveTo>
                    <a:pt x="0" y="571246"/>
                  </a:moveTo>
                  <a:lnTo>
                    <a:pt x="647573" y="0"/>
                  </a:lnTo>
                  <a:lnTo>
                    <a:pt x="1295146" y="571246"/>
                  </a:lnTo>
                  <a:close/>
                </a:path>
              </a:pathLst>
            </a:custGeom>
            <a:solidFill>
              <a:srgbClr val="5F5F5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279650" y="7119450"/>
            <a:ext cx="3141850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595959"/>
                </a:solidFill>
                <a:latin typeface="Poppins"/>
              </a:rPr>
              <a:t>C-Suite</a:t>
            </a:r>
          </a:p>
          <a:p>
            <a:pPr algn="ctr">
              <a:lnSpc>
                <a:spcPts val="4320"/>
              </a:lnSpc>
            </a:pPr>
            <a:endParaRPr lang="en-US" sz="2400">
              <a:solidFill>
                <a:srgbClr val="595959"/>
              </a:solidFill>
              <a:latin typeface="Poppins"/>
            </a:endParaRPr>
          </a:p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595959"/>
                </a:solidFill>
                <a:latin typeface="Poppins"/>
              </a:rPr>
              <a:t>Introduction to</a:t>
            </a:r>
          </a:p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595959"/>
                </a:solidFill>
                <a:latin typeface="Poppins"/>
              </a:rPr>
              <a:t>Digital Marketers / Account Managers / </a:t>
            </a:r>
          </a:p>
          <a:p>
            <a:pPr algn="ctr">
              <a:lnSpc>
                <a:spcPts val="4320"/>
              </a:lnSpc>
            </a:pPr>
            <a:endParaRPr lang="en-US" sz="2400">
              <a:solidFill>
                <a:srgbClr val="595959"/>
              </a:solidFill>
              <a:latin typeface="Poppin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3066158" y="7138500"/>
            <a:ext cx="2882600" cy="2240000"/>
            <a:chOff x="0" y="0"/>
            <a:chExt cx="3843467" cy="2986667"/>
          </a:xfrm>
        </p:grpSpPr>
        <p:sp>
          <p:nvSpPr>
            <p:cNvPr id="9" name="Freeform 9"/>
            <p:cNvSpPr/>
            <p:nvPr/>
          </p:nvSpPr>
          <p:spPr>
            <a:xfrm>
              <a:off x="16891" y="16891"/>
              <a:ext cx="3809619" cy="2952750"/>
            </a:xfrm>
            <a:custGeom>
              <a:avLst/>
              <a:gdLst/>
              <a:ahLst/>
              <a:cxnLst/>
              <a:rect l="l" t="t" r="r" b="b"/>
              <a:pathLst>
                <a:path w="3809619" h="2952750">
                  <a:moveTo>
                    <a:pt x="0" y="0"/>
                  </a:moveTo>
                  <a:lnTo>
                    <a:pt x="3809619" y="0"/>
                  </a:lnTo>
                  <a:lnTo>
                    <a:pt x="3809619" y="2952750"/>
                  </a:lnTo>
                  <a:lnTo>
                    <a:pt x="0" y="2952750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843528" cy="2987167"/>
            </a:xfrm>
            <a:custGeom>
              <a:avLst/>
              <a:gdLst/>
              <a:ahLst/>
              <a:cxnLst/>
              <a:rect l="l" t="t" r="r" b="b"/>
              <a:pathLst>
                <a:path w="3843528" h="2987167">
                  <a:moveTo>
                    <a:pt x="254000" y="0"/>
                  </a:moveTo>
                  <a:lnTo>
                    <a:pt x="355600" y="0"/>
                  </a:lnTo>
                  <a:lnTo>
                    <a:pt x="355600" y="33909"/>
                  </a:lnTo>
                  <a:lnTo>
                    <a:pt x="254000" y="33909"/>
                  </a:lnTo>
                  <a:close/>
                  <a:moveTo>
                    <a:pt x="491109" y="0"/>
                  </a:moveTo>
                  <a:lnTo>
                    <a:pt x="592709" y="0"/>
                  </a:lnTo>
                  <a:lnTo>
                    <a:pt x="592709" y="33909"/>
                  </a:lnTo>
                  <a:lnTo>
                    <a:pt x="491109" y="33909"/>
                  </a:lnTo>
                  <a:close/>
                  <a:moveTo>
                    <a:pt x="728091" y="0"/>
                  </a:moveTo>
                  <a:lnTo>
                    <a:pt x="829691" y="0"/>
                  </a:lnTo>
                  <a:lnTo>
                    <a:pt x="829691" y="33909"/>
                  </a:lnTo>
                  <a:lnTo>
                    <a:pt x="728091" y="33909"/>
                  </a:lnTo>
                  <a:close/>
                  <a:moveTo>
                    <a:pt x="965200" y="0"/>
                  </a:moveTo>
                  <a:lnTo>
                    <a:pt x="1066800" y="0"/>
                  </a:lnTo>
                  <a:lnTo>
                    <a:pt x="1066800" y="33909"/>
                  </a:lnTo>
                  <a:lnTo>
                    <a:pt x="965200" y="33909"/>
                  </a:lnTo>
                  <a:close/>
                  <a:moveTo>
                    <a:pt x="1202309" y="0"/>
                  </a:moveTo>
                  <a:lnTo>
                    <a:pt x="1303909" y="0"/>
                  </a:lnTo>
                  <a:lnTo>
                    <a:pt x="1303909" y="33909"/>
                  </a:lnTo>
                  <a:lnTo>
                    <a:pt x="1202309" y="33909"/>
                  </a:lnTo>
                  <a:close/>
                  <a:moveTo>
                    <a:pt x="1439418" y="0"/>
                  </a:moveTo>
                  <a:lnTo>
                    <a:pt x="1541018" y="0"/>
                  </a:lnTo>
                  <a:lnTo>
                    <a:pt x="1541018" y="33909"/>
                  </a:lnTo>
                  <a:lnTo>
                    <a:pt x="1439418" y="33909"/>
                  </a:lnTo>
                  <a:close/>
                  <a:moveTo>
                    <a:pt x="1676400" y="0"/>
                  </a:moveTo>
                  <a:lnTo>
                    <a:pt x="1778000" y="0"/>
                  </a:lnTo>
                  <a:lnTo>
                    <a:pt x="1778000" y="33909"/>
                  </a:lnTo>
                  <a:lnTo>
                    <a:pt x="1676400" y="33909"/>
                  </a:lnTo>
                  <a:close/>
                  <a:moveTo>
                    <a:pt x="1913509" y="0"/>
                  </a:moveTo>
                  <a:lnTo>
                    <a:pt x="2015109" y="0"/>
                  </a:lnTo>
                  <a:lnTo>
                    <a:pt x="2015109" y="33909"/>
                  </a:lnTo>
                  <a:lnTo>
                    <a:pt x="1913509" y="33909"/>
                  </a:lnTo>
                  <a:close/>
                  <a:moveTo>
                    <a:pt x="2150618" y="0"/>
                  </a:moveTo>
                  <a:lnTo>
                    <a:pt x="2252218" y="0"/>
                  </a:lnTo>
                  <a:lnTo>
                    <a:pt x="2252218" y="33909"/>
                  </a:lnTo>
                  <a:lnTo>
                    <a:pt x="2150618" y="33909"/>
                  </a:lnTo>
                  <a:close/>
                  <a:moveTo>
                    <a:pt x="2387600" y="0"/>
                  </a:moveTo>
                  <a:lnTo>
                    <a:pt x="2489200" y="0"/>
                  </a:lnTo>
                  <a:lnTo>
                    <a:pt x="2489200" y="33909"/>
                  </a:lnTo>
                  <a:lnTo>
                    <a:pt x="2387600" y="33909"/>
                  </a:lnTo>
                  <a:close/>
                  <a:moveTo>
                    <a:pt x="2624709" y="0"/>
                  </a:moveTo>
                  <a:lnTo>
                    <a:pt x="2726309" y="0"/>
                  </a:lnTo>
                  <a:lnTo>
                    <a:pt x="2726309" y="33909"/>
                  </a:lnTo>
                  <a:lnTo>
                    <a:pt x="2624709" y="33909"/>
                  </a:lnTo>
                  <a:close/>
                  <a:moveTo>
                    <a:pt x="2861818" y="0"/>
                  </a:moveTo>
                  <a:lnTo>
                    <a:pt x="2963418" y="0"/>
                  </a:lnTo>
                  <a:lnTo>
                    <a:pt x="2963418" y="33909"/>
                  </a:lnTo>
                  <a:lnTo>
                    <a:pt x="2861818" y="33909"/>
                  </a:lnTo>
                  <a:close/>
                  <a:moveTo>
                    <a:pt x="3098800" y="0"/>
                  </a:moveTo>
                  <a:lnTo>
                    <a:pt x="3200400" y="0"/>
                  </a:lnTo>
                  <a:lnTo>
                    <a:pt x="3200400" y="33909"/>
                  </a:lnTo>
                  <a:lnTo>
                    <a:pt x="3098800" y="33909"/>
                  </a:lnTo>
                  <a:close/>
                  <a:moveTo>
                    <a:pt x="3335909" y="0"/>
                  </a:moveTo>
                  <a:lnTo>
                    <a:pt x="3437509" y="0"/>
                  </a:lnTo>
                  <a:lnTo>
                    <a:pt x="3437509" y="33909"/>
                  </a:lnTo>
                  <a:lnTo>
                    <a:pt x="3335909" y="33909"/>
                  </a:lnTo>
                  <a:close/>
                  <a:moveTo>
                    <a:pt x="3573018" y="0"/>
                  </a:moveTo>
                  <a:lnTo>
                    <a:pt x="3674618" y="0"/>
                  </a:lnTo>
                  <a:lnTo>
                    <a:pt x="3674618" y="33909"/>
                  </a:lnTo>
                  <a:lnTo>
                    <a:pt x="3573018" y="33909"/>
                  </a:lnTo>
                  <a:close/>
                  <a:moveTo>
                    <a:pt x="3810000" y="0"/>
                  </a:moveTo>
                  <a:lnTo>
                    <a:pt x="3826510" y="0"/>
                  </a:lnTo>
                  <a:cubicBezTo>
                    <a:pt x="3835908" y="0"/>
                    <a:pt x="3843401" y="7620"/>
                    <a:pt x="3843401" y="16891"/>
                  </a:cubicBezTo>
                  <a:lnTo>
                    <a:pt x="3843401" y="101981"/>
                  </a:lnTo>
                  <a:lnTo>
                    <a:pt x="3809492" y="101981"/>
                  </a:lnTo>
                  <a:lnTo>
                    <a:pt x="3809492" y="16891"/>
                  </a:lnTo>
                  <a:lnTo>
                    <a:pt x="3826383" y="16891"/>
                  </a:lnTo>
                  <a:lnTo>
                    <a:pt x="3826383" y="33909"/>
                  </a:lnTo>
                  <a:lnTo>
                    <a:pt x="3810000" y="33909"/>
                  </a:lnTo>
                  <a:close/>
                  <a:moveTo>
                    <a:pt x="3843528" y="237490"/>
                  </a:moveTo>
                  <a:lnTo>
                    <a:pt x="3843528" y="339090"/>
                  </a:lnTo>
                  <a:lnTo>
                    <a:pt x="3809619" y="339090"/>
                  </a:lnTo>
                  <a:lnTo>
                    <a:pt x="3809619" y="237490"/>
                  </a:lnTo>
                  <a:close/>
                  <a:moveTo>
                    <a:pt x="3843528" y="474599"/>
                  </a:moveTo>
                  <a:lnTo>
                    <a:pt x="3843528" y="576199"/>
                  </a:lnTo>
                  <a:lnTo>
                    <a:pt x="3809619" y="576199"/>
                  </a:lnTo>
                  <a:lnTo>
                    <a:pt x="3809619" y="474599"/>
                  </a:lnTo>
                  <a:close/>
                  <a:moveTo>
                    <a:pt x="3843528" y="711708"/>
                  </a:moveTo>
                  <a:lnTo>
                    <a:pt x="3843528" y="813308"/>
                  </a:lnTo>
                  <a:lnTo>
                    <a:pt x="3809619" y="813308"/>
                  </a:lnTo>
                  <a:lnTo>
                    <a:pt x="3809619" y="711708"/>
                  </a:lnTo>
                  <a:close/>
                  <a:moveTo>
                    <a:pt x="3843528" y="948817"/>
                  </a:moveTo>
                  <a:lnTo>
                    <a:pt x="3843528" y="1050417"/>
                  </a:lnTo>
                  <a:lnTo>
                    <a:pt x="3809619" y="1050417"/>
                  </a:lnTo>
                  <a:lnTo>
                    <a:pt x="3809619" y="948817"/>
                  </a:lnTo>
                  <a:close/>
                  <a:moveTo>
                    <a:pt x="3843528" y="1185926"/>
                  </a:moveTo>
                  <a:lnTo>
                    <a:pt x="3843528" y="1287526"/>
                  </a:lnTo>
                  <a:lnTo>
                    <a:pt x="3809619" y="1287526"/>
                  </a:lnTo>
                  <a:lnTo>
                    <a:pt x="3809619" y="1185926"/>
                  </a:lnTo>
                  <a:close/>
                  <a:moveTo>
                    <a:pt x="3843528" y="1423035"/>
                  </a:moveTo>
                  <a:lnTo>
                    <a:pt x="3843528" y="1524635"/>
                  </a:lnTo>
                  <a:lnTo>
                    <a:pt x="3809619" y="1524635"/>
                  </a:lnTo>
                  <a:lnTo>
                    <a:pt x="3809619" y="1423035"/>
                  </a:lnTo>
                  <a:close/>
                  <a:moveTo>
                    <a:pt x="3843528" y="1660144"/>
                  </a:moveTo>
                  <a:lnTo>
                    <a:pt x="3843528" y="1761744"/>
                  </a:lnTo>
                  <a:lnTo>
                    <a:pt x="3809619" y="1761744"/>
                  </a:lnTo>
                  <a:lnTo>
                    <a:pt x="3809619" y="1660144"/>
                  </a:lnTo>
                  <a:close/>
                  <a:moveTo>
                    <a:pt x="3843528" y="1897253"/>
                  </a:moveTo>
                  <a:lnTo>
                    <a:pt x="3843528" y="1998853"/>
                  </a:lnTo>
                  <a:lnTo>
                    <a:pt x="3809619" y="1998853"/>
                  </a:lnTo>
                  <a:lnTo>
                    <a:pt x="3809619" y="1897253"/>
                  </a:lnTo>
                  <a:close/>
                  <a:moveTo>
                    <a:pt x="3843528" y="2134362"/>
                  </a:moveTo>
                  <a:lnTo>
                    <a:pt x="3843528" y="2235962"/>
                  </a:lnTo>
                  <a:lnTo>
                    <a:pt x="3809619" y="2235962"/>
                  </a:lnTo>
                  <a:lnTo>
                    <a:pt x="3809619" y="2134362"/>
                  </a:lnTo>
                  <a:close/>
                  <a:moveTo>
                    <a:pt x="3843528" y="2371471"/>
                  </a:moveTo>
                  <a:lnTo>
                    <a:pt x="3843528" y="2473071"/>
                  </a:lnTo>
                  <a:lnTo>
                    <a:pt x="3809619" y="2473071"/>
                  </a:lnTo>
                  <a:lnTo>
                    <a:pt x="3809619" y="2371471"/>
                  </a:lnTo>
                  <a:close/>
                  <a:moveTo>
                    <a:pt x="3843528" y="2608580"/>
                  </a:moveTo>
                  <a:lnTo>
                    <a:pt x="3843528" y="2710180"/>
                  </a:lnTo>
                  <a:lnTo>
                    <a:pt x="3809619" y="2710180"/>
                  </a:lnTo>
                  <a:lnTo>
                    <a:pt x="3809619" y="2608580"/>
                  </a:lnTo>
                  <a:close/>
                  <a:moveTo>
                    <a:pt x="3843528" y="2845689"/>
                  </a:moveTo>
                  <a:lnTo>
                    <a:pt x="3843528" y="2947289"/>
                  </a:lnTo>
                  <a:lnTo>
                    <a:pt x="3809619" y="2947289"/>
                  </a:lnTo>
                  <a:lnTo>
                    <a:pt x="3809619" y="2845689"/>
                  </a:lnTo>
                  <a:close/>
                  <a:moveTo>
                    <a:pt x="3714115" y="2987167"/>
                  </a:moveTo>
                  <a:lnTo>
                    <a:pt x="3612515" y="2987167"/>
                  </a:lnTo>
                  <a:lnTo>
                    <a:pt x="3612515" y="2952750"/>
                  </a:lnTo>
                  <a:lnTo>
                    <a:pt x="3714115" y="2952750"/>
                  </a:lnTo>
                  <a:close/>
                  <a:moveTo>
                    <a:pt x="3477006" y="2987167"/>
                  </a:moveTo>
                  <a:lnTo>
                    <a:pt x="3375406" y="2987167"/>
                  </a:lnTo>
                  <a:lnTo>
                    <a:pt x="3375406" y="2952750"/>
                  </a:lnTo>
                  <a:lnTo>
                    <a:pt x="3477006" y="2952750"/>
                  </a:lnTo>
                  <a:close/>
                  <a:moveTo>
                    <a:pt x="3239897" y="2987167"/>
                  </a:moveTo>
                  <a:lnTo>
                    <a:pt x="3138297" y="2987167"/>
                  </a:lnTo>
                  <a:lnTo>
                    <a:pt x="3138297" y="2952750"/>
                  </a:lnTo>
                  <a:lnTo>
                    <a:pt x="3239897" y="2952750"/>
                  </a:lnTo>
                  <a:close/>
                  <a:moveTo>
                    <a:pt x="3002788" y="2987167"/>
                  </a:moveTo>
                  <a:lnTo>
                    <a:pt x="2901188" y="2987167"/>
                  </a:lnTo>
                  <a:lnTo>
                    <a:pt x="2901188" y="2952750"/>
                  </a:lnTo>
                  <a:lnTo>
                    <a:pt x="3002788" y="2952750"/>
                  </a:lnTo>
                  <a:close/>
                  <a:moveTo>
                    <a:pt x="2765679" y="2987167"/>
                  </a:moveTo>
                  <a:lnTo>
                    <a:pt x="2664079" y="2987167"/>
                  </a:lnTo>
                  <a:lnTo>
                    <a:pt x="2664079" y="2952750"/>
                  </a:lnTo>
                  <a:lnTo>
                    <a:pt x="2765679" y="2952750"/>
                  </a:lnTo>
                  <a:close/>
                  <a:moveTo>
                    <a:pt x="2528570" y="2987167"/>
                  </a:moveTo>
                  <a:lnTo>
                    <a:pt x="2426970" y="2987167"/>
                  </a:lnTo>
                  <a:lnTo>
                    <a:pt x="2426970" y="2952750"/>
                  </a:lnTo>
                  <a:lnTo>
                    <a:pt x="2528570" y="2952750"/>
                  </a:lnTo>
                  <a:close/>
                  <a:moveTo>
                    <a:pt x="2291461" y="2987167"/>
                  </a:moveTo>
                  <a:lnTo>
                    <a:pt x="2189861" y="2987167"/>
                  </a:lnTo>
                  <a:lnTo>
                    <a:pt x="2189861" y="2952750"/>
                  </a:lnTo>
                  <a:lnTo>
                    <a:pt x="2291461" y="2952750"/>
                  </a:lnTo>
                  <a:close/>
                  <a:moveTo>
                    <a:pt x="2054352" y="2987167"/>
                  </a:moveTo>
                  <a:lnTo>
                    <a:pt x="1952752" y="2987167"/>
                  </a:lnTo>
                  <a:lnTo>
                    <a:pt x="1952752" y="2952750"/>
                  </a:lnTo>
                  <a:lnTo>
                    <a:pt x="2054352" y="2952750"/>
                  </a:lnTo>
                  <a:close/>
                  <a:moveTo>
                    <a:pt x="1817243" y="2987167"/>
                  </a:moveTo>
                  <a:lnTo>
                    <a:pt x="1715643" y="2987167"/>
                  </a:lnTo>
                  <a:lnTo>
                    <a:pt x="1715643" y="2952750"/>
                  </a:lnTo>
                  <a:lnTo>
                    <a:pt x="1817243" y="2952750"/>
                  </a:lnTo>
                  <a:close/>
                  <a:moveTo>
                    <a:pt x="1580134" y="2987167"/>
                  </a:moveTo>
                  <a:lnTo>
                    <a:pt x="1478534" y="2987167"/>
                  </a:lnTo>
                  <a:lnTo>
                    <a:pt x="1478534" y="2952750"/>
                  </a:lnTo>
                  <a:lnTo>
                    <a:pt x="1580134" y="2952750"/>
                  </a:lnTo>
                  <a:close/>
                  <a:moveTo>
                    <a:pt x="1343025" y="2987167"/>
                  </a:moveTo>
                  <a:lnTo>
                    <a:pt x="1241425" y="2987167"/>
                  </a:lnTo>
                  <a:lnTo>
                    <a:pt x="1241425" y="2952750"/>
                  </a:lnTo>
                  <a:lnTo>
                    <a:pt x="1343025" y="2952750"/>
                  </a:lnTo>
                  <a:close/>
                  <a:moveTo>
                    <a:pt x="1105916" y="2987167"/>
                  </a:moveTo>
                  <a:lnTo>
                    <a:pt x="1004316" y="2987167"/>
                  </a:lnTo>
                  <a:lnTo>
                    <a:pt x="1004316" y="2952750"/>
                  </a:lnTo>
                  <a:lnTo>
                    <a:pt x="1105916" y="2952750"/>
                  </a:lnTo>
                  <a:close/>
                  <a:moveTo>
                    <a:pt x="868807" y="2987167"/>
                  </a:moveTo>
                  <a:lnTo>
                    <a:pt x="767207" y="2987167"/>
                  </a:lnTo>
                  <a:lnTo>
                    <a:pt x="767207" y="2952750"/>
                  </a:lnTo>
                  <a:lnTo>
                    <a:pt x="868807" y="2952750"/>
                  </a:lnTo>
                  <a:close/>
                  <a:moveTo>
                    <a:pt x="631698" y="2987167"/>
                  </a:moveTo>
                  <a:lnTo>
                    <a:pt x="530098" y="2987167"/>
                  </a:lnTo>
                  <a:lnTo>
                    <a:pt x="530098" y="2952750"/>
                  </a:lnTo>
                  <a:lnTo>
                    <a:pt x="631698" y="2952750"/>
                  </a:lnTo>
                  <a:close/>
                  <a:moveTo>
                    <a:pt x="394589" y="2987167"/>
                  </a:moveTo>
                  <a:lnTo>
                    <a:pt x="292989" y="2987167"/>
                  </a:lnTo>
                  <a:lnTo>
                    <a:pt x="292989" y="2952750"/>
                  </a:lnTo>
                  <a:lnTo>
                    <a:pt x="394589" y="2952750"/>
                  </a:lnTo>
                  <a:close/>
                  <a:moveTo>
                    <a:pt x="157480" y="2987167"/>
                  </a:moveTo>
                  <a:lnTo>
                    <a:pt x="55880" y="2987167"/>
                  </a:lnTo>
                  <a:lnTo>
                    <a:pt x="55880" y="2952750"/>
                  </a:lnTo>
                  <a:lnTo>
                    <a:pt x="157480" y="2952750"/>
                  </a:lnTo>
                  <a:close/>
                  <a:moveTo>
                    <a:pt x="0" y="2873756"/>
                  </a:moveTo>
                  <a:lnTo>
                    <a:pt x="0" y="2772156"/>
                  </a:lnTo>
                  <a:lnTo>
                    <a:pt x="33909" y="2772156"/>
                  </a:lnTo>
                  <a:lnTo>
                    <a:pt x="33909" y="2873756"/>
                  </a:lnTo>
                  <a:close/>
                  <a:moveTo>
                    <a:pt x="0" y="2636647"/>
                  </a:moveTo>
                  <a:lnTo>
                    <a:pt x="0" y="2535047"/>
                  </a:lnTo>
                  <a:lnTo>
                    <a:pt x="33909" y="2535047"/>
                  </a:lnTo>
                  <a:lnTo>
                    <a:pt x="33909" y="2636647"/>
                  </a:lnTo>
                  <a:close/>
                  <a:moveTo>
                    <a:pt x="0" y="2399538"/>
                  </a:moveTo>
                  <a:lnTo>
                    <a:pt x="0" y="2297938"/>
                  </a:lnTo>
                  <a:lnTo>
                    <a:pt x="33909" y="2297938"/>
                  </a:lnTo>
                  <a:lnTo>
                    <a:pt x="33909" y="2399538"/>
                  </a:lnTo>
                  <a:close/>
                  <a:moveTo>
                    <a:pt x="0" y="2162429"/>
                  </a:moveTo>
                  <a:lnTo>
                    <a:pt x="0" y="2060829"/>
                  </a:lnTo>
                  <a:lnTo>
                    <a:pt x="33909" y="2060829"/>
                  </a:lnTo>
                  <a:lnTo>
                    <a:pt x="33909" y="2162429"/>
                  </a:lnTo>
                  <a:close/>
                  <a:moveTo>
                    <a:pt x="0" y="1925320"/>
                  </a:moveTo>
                  <a:lnTo>
                    <a:pt x="0" y="1823720"/>
                  </a:lnTo>
                  <a:lnTo>
                    <a:pt x="33909" y="1823720"/>
                  </a:lnTo>
                  <a:lnTo>
                    <a:pt x="33909" y="1925320"/>
                  </a:lnTo>
                  <a:close/>
                  <a:moveTo>
                    <a:pt x="0" y="1688211"/>
                  </a:moveTo>
                  <a:lnTo>
                    <a:pt x="0" y="1586611"/>
                  </a:lnTo>
                  <a:lnTo>
                    <a:pt x="33909" y="1586611"/>
                  </a:lnTo>
                  <a:lnTo>
                    <a:pt x="33909" y="1688211"/>
                  </a:lnTo>
                  <a:close/>
                  <a:moveTo>
                    <a:pt x="0" y="1451102"/>
                  </a:moveTo>
                  <a:lnTo>
                    <a:pt x="0" y="1349502"/>
                  </a:lnTo>
                  <a:lnTo>
                    <a:pt x="33909" y="1349502"/>
                  </a:lnTo>
                  <a:lnTo>
                    <a:pt x="33909" y="1451102"/>
                  </a:lnTo>
                  <a:close/>
                  <a:moveTo>
                    <a:pt x="0" y="1214247"/>
                  </a:moveTo>
                  <a:lnTo>
                    <a:pt x="0" y="1112647"/>
                  </a:lnTo>
                  <a:lnTo>
                    <a:pt x="33909" y="1112647"/>
                  </a:lnTo>
                  <a:lnTo>
                    <a:pt x="33909" y="1214247"/>
                  </a:lnTo>
                  <a:close/>
                  <a:moveTo>
                    <a:pt x="0" y="977138"/>
                  </a:moveTo>
                  <a:lnTo>
                    <a:pt x="0" y="875538"/>
                  </a:lnTo>
                  <a:lnTo>
                    <a:pt x="33909" y="875538"/>
                  </a:lnTo>
                  <a:lnTo>
                    <a:pt x="33909" y="977138"/>
                  </a:lnTo>
                  <a:close/>
                  <a:moveTo>
                    <a:pt x="0" y="740156"/>
                  </a:moveTo>
                  <a:lnTo>
                    <a:pt x="0" y="638556"/>
                  </a:lnTo>
                  <a:lnTo>
                    <a:pt x="33909" y="638556"/>
                  </a:lnTo>
                  <a:lnTo>
                    <a:pt x="33909" y="740156"/>
                  </a:lnTo>
                  <a:close/>
                  <a:moveTo>
                    <a:pt x="0" y="503047"/>
                  </a:moveTo>
                  <a:lnTo>
                    <a:pt x="0" y="401447"/>
                  </a:lnTo>
                  <a:lnTo>
                    <a:pt x="33909" y="401447"/>
                  </a:lnTo>
                  <a:lnTo>
                    <a:pt x="33909" y="503047"/>
                  </a:lnTo>
                  <a:close/>
                  <a:moveTo>
                    <a:pt x="0" y="265938"/>
                  </a:moveTo>
                  <a:lnTo>
                    <a:pt x="0" y="164338"/>
                  </a:lnTo>
                  <a:lnTo>
                    <a:pt x="33909" y="164338"/>
                  </a:lnTo>
                  <a:lnTo>
                    <a:pt x="33909" y="265938"/>
                  </a:lnTo>
                  <a:close/>
                  <a:moveTo>
                    <a:pt x="0" y="28956"/>
                  </a:move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lnTo>
                    <a:pt x="118491" y="0"/>
                  </a:lnTo>
                  <a:lnTo>
                    <a:pt x="118491" y="33909"/>
                  </a:lnTo>
                  <a:lnTo>
                    <a:pt x="16891" y="33909"/>
                  </a:lnTo>
                  <a:lnTo>
                    <a:pt x="16891" y="16891"/>
                  </a:lnTo>
                  <a:lnTo>
                    <a:pt x="33909" y="16891"/>
                  </a:lnTo>
                  <a:lnTo>
                    <a:pt x="33909" y="28829"/>
                  </a:lnTo>
                  <a:close/>
                </a:path>
              </a:pathLst>
            </a:custGeom>
            <a:solidFill>
              <a:srgbClr val="3F3F3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3843467" cy="300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595959"/>
                  </a:solidFill>
                  <a:latin typeface="Poppins"/>
                </a:rPr>
                <a:t>(Optional)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595959"/>
                  </a:solidFill>
                  <a:latin typeface="Poppins"/>
                </a:rPr>
                <a:t>Proof-of-Concept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595959"/>
                  </a:solidFill>
                  <a:latin typeface="Poppins"/>
                </a:rPr>
                <a:t>With Agency’s Client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2161967" y="4814738"/>
            <a:ext cx="971400" cy="400200"/>
            <a:chOff x="0" y="0"/>
            <a:chExt cx="1295200" cy="533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5146" cy="533654"/>
            </a:xfrm>
            <a:custGeom>
              <a:avLst/>
              <a:gdLst/>
              <a:ahLst/>
              <a:cxnLst/>
              <a:rect l="l" t="t" r="r" b="b"/>
              <a:pathLst>
                <a:path w="1295146" h="533654">
                  <a:moveTo>
                    <a:pt x="0" y="533654"/>
                  </a:moveTo>
                  <a:lnTo>
                    <a:pt x="647573" y="0"/>
                  </a:lnTo>
                  <a:lnTo>
                    <a:pt x="1295146" y="533654"/>
                  </a:lnTo>
                  <a:close/>
                </a:path>
              </a:pathLst>
            </a:custGeom>
            <a:solidFill>
              <a:srgbClr val="5F5F5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431392" y="2085976"/>
            <a:ext cx="6682800" cy="7279800"/>
            <a:chOff x="0" y="0"/>
            <a:chExt cx="8910400" cy="97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910447" cy="9706356"/>
            </a:xfrm>
            <a:custGeom>
              <a:avLst/>
              <a:gdLst/>
              <a:ahLst/>
              <a:cxnLst/>
              <a:rect l="l" t="t" r="r" b="b"/>
              <a:pathLst>
                <a:path w="8910447" h="9706356">
                  <a:moveTo>
                    <a:pt x="0" y="0"/>
                  </a:moveTo>
                  <a:lnTo>
                    <a:pt x="8910447" y="0"/>
                  </a:lnTo>
                  <a:lnTo>
                    <a:pt x="8910447" y="9706356"/>
                  </a:lnTo>
                  <a:lnTo>
                    <a:pt x="0" y="9706356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8910400" cy="97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Poppins"/>
                </a:rPr>
                <a:t>Signing of Standard Agency Partnership Agreement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078858" y="2085976"/>
            <a:ext cx="2857200" cy="2214600"/>
            <a:chOff x="0" y="0"/>
            <a:chExt cx="3809600" cy="295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09619" cy="2952750"/>
            </a:xfrm>
            <a:custGeom>
              <a:avLst/>
              <a:gdLst/>
              <a:ahLst/>
              <a:cxnLst/>
              <a:rect l="l" t="t" r="r" b="b"/>
              <a:pathLst>
                <a:path w="3809619" h="2952750">
                  <a:moveTo>
                    <a:pt x="0" y="0"/>
                  </a:moveTo>
                  <a:lnTo>
                    <a:pt x="3809619" y="0"/>
                  </a:lnTo>
                  <a:lnTo>
                    <a:pt x="3809619" y="2952750"/>
                  </a:lnTo>
                  <a:lnTo>
                    <a:pt x="0" y="2952750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3809600" cy="297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Provide Access to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Agency Portal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078856" y="4529138"/>
            <a:ext cx="2857200" cy="2214600"/>
            <a:chOff x="0" y="0"/>
            <a:chExt cx="3809600" cy="295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809619" cy="2952750"/>
            </a:xfrm>
            <a:custGeom>
              <a:avLst/>
              <a:gdLst/>
              <a:ahLst/>
              <a:cxnLst/>
              <a:rect l="l" t="t" r="r" b="b"/>
              <a:pathLst>
                <a:path w="3809619" h="2952750">
                  <a:moveTo>
                    <a:pt x="0" y="0"/>
                  </a:moveTo>
                  <a:lnTo>
                    <a:pt x="3809619" y="0"/>
                  </a:lnTo>
                  <a:lnTo>
                    <a:pt x="3809619" y="2952750"/>
                  </a:lnTo>
                  <a:lnTo>
                    <a:pt x="0" y="2952750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3809600" cy="297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Trainings for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Sales Team / Account Managers / Digital Marketing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5948758" y="2066926"/>
            <a:ext cx="2015050" cy="216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Demo(s)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Ready to use Slides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Rate Card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Agreement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FAQ </a:t>
            </a:r>
          </a:p>
          <a:p>
            <a:pPr marL="894080" lvl="1" indent="-447040" algn="l">
              <a:lnSpc>
                <a:spcPts val="4320"/>
              </a:lnSpc>
            </a:pPr>
            <a:endParaRPr lang="en-US" sz="1800">
              <a:solidFill>
                <a:srgbClr val="595959"/>
              </a:solidFill>
              <a:latin typeface="Poppi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7477890" y="9095815"/>
            <a:ext cx="279147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009064" y="942975"/>
            <a:ext cx="752745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20">
                <a:solidFill>
                  <a:srgbClr val="000000"/>
                </a:solidFill>
                <a:latin typeface="Poppins Bold"/>
              </a:rPr>
              <a:t>OUR AGENCY ONBOARDING JOURNEY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940" y="2803483"/>
            <a:ext cx="3609800" cy="1403900"/>
            <a:chOff x="0" y="0"/>
            <a:chExt cx="4813067" cy="1871867"/>
          </a:xfrm>
        </p:grpSpPr>
        <p:sp>
          <p:nvSpPr>
            <p:cNvPr id="3" name="Freeform 3"/>
            <p:cNvSpPr/>
            <p:nvPr/>
          </p:nvSpPr>
          <p:spPr>
            <a:xfrm>
              <a:off x="16891" y="10177"/>
              <a:ext cx="4779137" cy="1851516"/>
            </a:xfrm>
            <a:custGeom>
              <a:avLst/>
              <a:gdLst/>
              <a:ahLst/>
              <a:cxnLst/>
              <a:rect l="l" t="t" r="r" b="b"/>
              <a:pathLst>
                <a:path w="4779137" h="1851516">
                  <a:moveTo>
                    <a:pt x="0" y="308612"/>
                  </a:moveTo>
                  <a:cubicBezTo>
                    <a:pt x="0" y="138198"/>
                    <a:pt x="230251" y="0"/>
                    <a:pt x="514096" y="0"/>
                  </a:cubicBezTo>
                  <a:lnTo>
                    <a:pt x="4265041" y="0"/>
                  </a:lnTo>
                  <a:cubicBezTo>
                    <a:pt x="4549013" y="0"/>
                    <a:pt x="4779137" y="138122"/>
                    <a:pt x="4779137" y="308612"/>
                  </a:cubicBezTo>
                  <a:lnTo>
                    <a:pt x="4779137" y="1542905"/>
                  </a:lnTo>
                  <a:cubicBezTo>
                    <a:pt x="4779137" y="1713319"/>
                    <a:pt x="4548886" y="1851517"/>
                    <a:pt x="4265041" y="1851517"/>
                  </a:cubicBezTo>
                  <a:lnTo>
                    <a:pt x="514223" y="1851517"/>
                  </a:lnTo>
                  <a:cubicBezTo>
                    <a:pt x="230251" y="1851517"/>
                    <a:pt x="127" y="1713395"/>
                    <a:pt x="127" y="1542905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813046" cy="1871874"/>
            </a:xfrm>
            <a:custGeom>
              <a:avLst/>
              <a:gdLst/>
              <a:ahLst/>
              <a:cxnLst/>
              <a:rect l="l" t="t" r="r" b="b"/>
              <a:pathLst>
                <a:path w="4813046" h="1871874">
                  <a:moveTo>
                    <a:pt x="0" y="318789"/>
                  </a:moveTo>
                  <a:cubicBezTo>
                    <a:pt x="0" y="142713"/>
                    <a:pt x="237871" y="0"/>
                    <a:pt x="531114" y="0"/>
                  </a:cubicBezTo>
                  <a:lnTo>
                    <a:pt x="4281932" y="0"/>
                  </a:lnTo>
                  <a:lnTo>
                    <a:pt x="4281932" y="10177"/>
                  </a:lnTo>
                  <a:lnTo>
                    <a:pt x="4281932" y="0"/>
                  </a:lnTo>
                  <a:cubicBezTo>
                    <a:pt x="4575175" y="0"/>
                    <a:pt x="4813046" y="142713"/>
                    <a:pt x="4813046" y="318789"/>
                  </a:cubicBezTo>
                  <a:lnTo>
                    <a:pt x="4796155" y="318789"/>
                  </a:lnTo>
                  <a:lnTo>
                    <a:pt x="4813046" y="318789"/>
                  </a:lnTo>
                  <a:lnTo>
                    <a:pt x="4813046" y="1553082"/>
                  </a:lnTo>
                  <a:lnTo>
                    <a:pt x="4796155" y="1553082"/>
                  </a:lnTo>
                  <a:lnTo>
                    <a:pt x="4813046" y="1553082"/>
                  </a:lnTo>
                  <a:cubicBezTo>
                    <a:pt x="4813046" y="1729158"/>
                    <a:pt x="4575175" y="1871874"/>
                    <a:pt x="4281932" y="1871874"/>
                  </a:cubicBezTo>
                  <a:lnTo>
                    <a:pt x="4281932" y="1861694"/>
                  </a:lnTo>
                  <a:lnTo>
                    <a:pt x="4281932" y="1871874"/>
                  </a:lnTo>
                  <a:lnTo>
                    <a:pt x="531114" y="1871874"/>
                  </a:lnTo>
                  <a:lnTo>
                    <a:pt x="531114" y="1861694"/>
                  </a:lnTo>
                  <a:lnTo>
                    <a:pt x="531114" y="1871874"/>
                  </a:lnTo>
                  <a:cubicBezTo>
                    <a:pt x="237871" y="1871874"/>
                    <a:pt x="0" y="1729158"/>
                    <a:pt x="0" y="1553082"/>
                  </a:cubicBezTo>
                  <a:lnTo>
                    <a:pt x="0" y="318789"/>
                  </a:lnTo>
                  <a:lnTo>
                    <a:pt x="16891" y="318789"/>
                  </a:lnTo>
                  <a:lnTo>
                    <a:pt x="0" y="318789"/>
                  </a:lnTo>
                  <a:moveTo>
                    <a:pt x="33909" y="318789"/>
                  </a:moveTo>
                  <a:lnTo>
                    <a:pt x="33909" y="1553082"/>
                  </a:lnTo>
                  <a:lnTo>
                    <a:pt x="16891" y="1553082"/>
                  </a:lnTo>
                  <a:lnTo>
                    <a:pt x="33909" y="1553082"/>
                  </a:lnTo>
                  <a:cubicBezTo>
                    <a:pt x="33909" y="1717833"/>
                    <a:pt x="256413" y="1851440"/>
                    <a:pt x="531114" y="1851440"/>
                  </a:cubicBezTo>
                  <a:lnTo>
                    <a:pt x="4281932" y="1851440"/>
                  </a:lnTo>
                  <a:cubicBezTo>
                    <a:pt x="4556633" y="1851440"/>
                    <a:pt x="4779137" y="1717833"/>
                    <a:pt x="4779137" y="1553082"/>
                  </a:cubicBezTo>
                  <a:lnTo>
                    <a:pt x="4779137" y="318789"/>
                  </a:lnTo>
                  <a:cubicBezTo>
                    <a:pt x="4779137" y="154038"/>
                    <a:pt x="4556633" y="20431"/>
                    <a:pt x="4281932" y="20431"/>
                  </a:cubicBezTo>
                  <a:lnTo>
                    <a:pt x="531114" y="20431"/>
                  </a:lnTo>
                  <a:lnTo>
                    <a:pt x="531114" y="10177"/>
                  </a:lnTo>
                  <a:lnTo>
                    <a:pt x="531114" y="20431"/>
                  </a:lnTo>
                  <a:cubicBezTo>
                    <a:pt x="256413" y="20431"/>
                    <a:pt x="33909" y="154038"/>
                    <a:pt x="33909" y="318789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813067" cy="31352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Poppins"/>
                </a:rPr>
                <a:t>Standard</a:t>
              </a:r>
              <a:r>
                <a:rPr lang="en-US" sz="2799">
                  <a:solidFill>
                    <a:srgbClr val="FFFFFF"/>
                  </a:solidFill>
                  <a:latin typeface="Poppins Light"/>
                </a:rPr>
                <a:t>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52940" y="7133426"/>
            <a:ext cx="3609800" cy="1378620"/>
            <a:chOff x="0" y="0"/>
            <a:chExt cx="4813067" cy="1838160"/>
          </a:xfrm>
        </p:grpSpPr>
        <p:sp>
          <p:nvSpPr>
            <p:cNvPr id="7" name="Freeform 7"/>
            <p:cNvSpPr/>
            <p:nvPr/>
          </p:nvSpPr>
          <p:spPr>
            <a:xfrm>
              <a:off x="16891" y="9994"/>
              <a:ext cx="4779137" cy="1818176"/>
            </a:xfrm>
            <a:custGeom>
              <a:avLst/>
              <a:gdLst/>
              <a:ahLst/>
              <a:cxnLst/>
              <a:rect l="l" t="t" r="r" b="b"/>
              <a:pathLst>
                <a:path w="4779137" h="1818176">
                  <a:moveTo>
                    <a:pt x="0" y="303055"/>
                  </a:moveTo>
                  <a:cubicBezTo>
                    <a:pt x="0" y="135710"/>
                    <a:pt x="230251" y="0"/>
                    <a:pt x="514096" y="0"/>
                  </a:cubicBezTo>
                  <a:lnTo>
                    <a:pt x="4265041" y="0"/>
                  </a:lnTo>
                  <a:cubicBezTo>
                    <a:pt x="4549013" y="0"/>
                    <a:pt x="4779137" y="135634"/>
                    <a:pt x="4779137" y="303055"/>
                  </a:cubicBezTo>
                  <a:lnTo>
                    <a:pt x="4779137" y="1515122"/>
                  </a:lnTo>
                  <a:cubicBezTo>
                    <a:pt x="4779137" y="1682467"/>
                    <a:pt x="4548886" y="1818176"/>
                    <a:pt x="4265041" y="1818176"/>
                  </a:cubicBezTo>
                  <a:lnTo>
                    <a:pt x="514223" y="1818176"/>
                  </a:lnTo>
                  <a:cubicBezTo>
                    <a:pt x="230251" y="1818176"/>
                    <a:pt x="127" y="1682542"/>
                    <a:pt x="127" y="1515122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813046" cy="1838168"/>
            </a:xfrm>
            <a:custGeom>
              <a:avLst/>
              <a:gdLst/>
              <a:ahLst/>
              <a:cxnLst/>
              <a:rect l="l" t="t" r="r" b="b"/>
              <a:pathLst>
                <a:path w="4813046" h="1838168">
                  <a:moveTo>
                    <a:pt x="0" y="313049"/>
                  </a:moveTo>
                  <a:cubicBezTo>
                    <a:pt x="0" y="140143"/>
                    <a:pt x="237871" y="0"/>
                    <a:pt x="531114" y="0"/>
                  </a:cubicBezTo>
                  <a:lnTo>
                    <a:pt x="4281932" y="0"/>
                  </a:lnTo>
                  <a:lnTo>
                    <a:pt x="4281932" y="9994"/>
                  </a:lnTo>
                  <a:lnTo>
                    <a:pt x="4281932" y="0"/>
                  </a:lnTo>
                  <a:cubicBezTo>
                    <a:pt x="4575175" y="0"/>
                    <a:pt x="4813046" y="140143"/>
                    <a:pt x="4813046" y="313049"/>
                  </a:cubicBezTo>
                  <a:lnTo>
                    <a:pt x="4796155" y="313049"/>
                  </a:lnTo>
                  <a:lnTo>
                    <a:pt x="4813046" y="313049"/>
                  </a:lnTo>
                  <a:lnTo>
                    <a:pt x="4813046" y="1525116"/>
                  </a:lnTo>
                  <a:lnTo>
                    <a:pt x="4796155" y="1525116"/>
                  </a:lnTo>
                  <a:lnTo>
                    <a:pt x="4813046" y="1525116"/>
                  </a:lnTo>
                  <a:cubicBezTo>
                    <a:pt x="4813046" y="1698022"/>
                    <a:pt x="4575175" y="1838168"/>
                    <a:pt x="4281932" y="1838168"/>
                  </a:cubicBezTo>
                  <a:lnTo>
                    <a:pt x="4281932" y="1828170"/>
                  </a:lnTo>
                  <a:lnTo>
                    <a:pt x="4281932" y="1838168"/>
                  </a:lnTo>
                  <a:lnTo>
                    <a:pt x="531114" y="1838168"/>
                  </a:lnTo>
                  <a:lnTo>
                    <a:pt x="531114" y="1828170"/>
                  </a:lnTo>
                  <a:lnTo>
                    <a:pt x="531114" y="1838168"/>
                  </a:lnTo>
                  <a:cubicBezTo>
                    <a:pt x="237871" y="1838167"/>
                    <a:pt x="0" y="1698022"/>
                    <a:pt x="0" y="1525116"/>
                  </a:cubicBezTo>
                  <a:lnTo>
                    <a:pt x="0" y="313049"/>
                  </a:lnTo>
                  <a:lnTo>
                    <a:pt x="16891" y="313049"/>
                  </a:lnTo>
                  <a:lnTo>
                    <a:pt x="0" y="313049"/>
                  </a:lnTo>
                  <a:moveTo>
                    <a:pt x="33909" y="313049"/>
                  </a:moveTo>
                  <a:lnTo>
                    <a:pt x="33909" y="1525116"/>
                  </a:lnTo>
                  <a:lnTo>
                    <a:pt x="16891" y="1525116"/>
                  </a:lnTo>
                  <a:lnTo>
                    <a:pt x="33909" y="1525116"/>
                  </a:lnTo>
                  <a:cubicBezTo>
                    <a:pt x="33909" y="1686900"/>
                    <a:pt x="256413" y="1818101"/>
                    <a:pt x="531114" y="1818101"/>
                  </a:cubicBezTo>
                  <a:lnTo>
                    <a:pt x="4281932" y="1818101"/>
                  </a:lnTo>
                  <a:cubicBezTo>
                    <a:pt x="4556633" y="1818101"/>
                    <a:pt x="4779137" y="1686900"/>
                    <a:pt x="4779137" y="1525116"/>
                  </a:cubicBezTo>
                  <a:lnTo>
                    <a:pt x="4779137" y="313049"/>
                  </a:lnTo>
                  <a:cubicBezTo>
                    <a:pt x="4779137" y="151264"/>
                    <a:pt x="4556633" y="20063"/>
                    <a:pt x="4281932" y="20063"/>
                  </a:cubicBezTo>
                  <a:lnTo>
                    <a:pt x="531114" y="20063"/>
                  </a:lnTo>
                  <a:lnTo>
                    <a:pt x="531114" y="9994"/>
                  </a:lnTo>
                  <a:lnTo>
                    <a:pt x="531114" y="20063"/>
                  </a:lnTo>
                  <a:cubicBezTo>
                    <a:pt x="256413" y="20063"/>
                    <a:pt x="33909" y="151264"/>
                    <a:pt x="33909" y="313049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4813067" cy="31352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Poppins"/>
                </a:rPr>
                <a:t>Advanced</a:t>
              </a:r>
              <a:r>
                <a:rPr lang="en-US" sz="2799">
                  <a:solidFill>
                    <a:srgbClr val="FFFFFF"/>
                  </a:solidFill>
                  <a:latin typeface="Poppins Light"/>
                </a:rPr>
                <a:t>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033650" y="2442464"/>
            <a:ext cx="2600600" cy="2330000"/>
            <a:chOff x="0" y="0"/>
            <a:chExt cx="3467467" cy="3106667"/>
          </a:xfrm>
        </p:grpSpPr>
        <p:sp>
          <p:nvSpPr>
            <p:cNvPr id="11" name="Freeform 11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3467467" cy="312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Agency Creates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Project via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Dashboard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925060" y="3368294"/>
            <a:ext cx="971600" cy="477800"/>
            <a:chOff x="0" y="0"/>
            <a:chExt cx="1295467" cy="637067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008674" y="2442464"/>
            <a:ext cx="2600600" cy="2330000"/>
            <a:chOff x="0" y="0"/>
            <a:chExt cx="3467467" cy="3106667"/>
          </a:xfrm>
        </p:grpSpPr>
        <p:sp>
          <p:nvSpPr>
            <p:cNvPr id="18" name="Freeform 18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3467467" cy="31352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Poppins"/>
                </a:rPr>
                <a:t>Agency Requests SKALE Quotation From Partner Manager 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Poppins"/>
                </a:rPr>
                <a:t> &amp; Signs Off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213528" y="2442464"/>
            <a:ext cx="2600600" cy="2330000"/>
            <a:chOff x="0" y="0"/>
            <a:chExt cx="3467467" cy="3106667"/>
          </a:xfrm>
        </p:grpSpPr>
        <p:sp>
          <p:nvSpPr>
            <p:cNvPr id="22" name="Freeform 22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3467467" cy="312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SKALE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Activates Project Created by Agency 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060132" y="6668310"/>
            <a:ext cx="2600600" cy="2330000"/>
            <a:chOff x="0" y="0"/>
            <a:chExt cx="3467467" cy="3106667"/>
          </a:xfrm>
        </p:grpSpPr>
        <p:sp>
          <p:nvSpPr>
            <p:cNvPr id="26" name="Freeform 26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3467467" cy="312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SKALE Reviews Requirements from Agency 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057992" y="6657736"/>
            <a:ext cx="2600600" cy="2330000"/>
            <a:chOff x="0" y="0"/>
            <a:chExt cx="3467467" cy="3106667"/>
          </a:xfrm>
        </p:grpSpPr>
        <p:sp>
          <p:nvSpPr>
            <p:cNvPr id="30" name="Freeform 30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3467467" cy="312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Does Agency Require Deck from SKALE?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 rot="-1512995">
            <a:off x="12961646" y="7088088"/>
            <a:ext cx="971788" cy="341044"/>
            <a:chOff x="0" y="0"/>
            <a:chExt cx="1295717" cy="454725"/>
          </a:xfrm>
        </p:grpSpPr>
        <p:sp>
          <p:nvSpPr>
            <p:cNvPr id="34" name="Freeform 34"/>
            <p:cNvSpPr/>
            <p:nvPr/>
          </p:nvSpPr>
          <p:spPr>
            <a:xfrm>
              <a:off x="16891" y="16891"/>
              <a:ext cx="1261872" cy="420878"/>
            </a:xfrm>
            <a:custGeom>
              <a:avLst/>
              <a:gdLst/>
              <a:ahLst/>
              <a:cxnLst/>
              <a:rect l="l" t="t" r="r" b="b"/>
              <a:pathLst>
                <a:path w="1261872" h="420878">
                  <a:moveTo>
                    <a:pt x="0" y="105283"/>
                  </a:moveTo>
                  <a:lnTo>
                    <a:pt x="1040511" y="105283"/>
                  </a:lnTo>
                  <a:lnTo>
                    <a:pt x="1040511" y="0"/>
                  </a:lnTo>
                  <a:lnTo>
                    <a:pt x="1261872" y="210439"/>
                  </a:lnTo>
                  <a:lnTo>
                    <a:pt x="1040511" y="420878"/>
                  </a:lnTo>
                  <a:lnTo>
                    <a:pt x="1040511" y="315722"/>
                  </a:lnTo>
                  <a:lnTo>
                    <a:pt x="0" y="315722"/>
                  </a:lnTo>
                  <a:close/>
                </a:path>
              </a:pathLst>
            </a:custGeom>
            <a:solidFill>
              <a:srgbClr val="595959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-1524"/>
              <a:ext cx="1295654" cy="457581"/>
            </a:xfrm>
            <a:custGeom>
              <a:avLst/>
              <a:gdLst/>
              <a:ahLst/>
              <a:cxnLst/>
              <a:rect l="l" t="t" r="r" b="b"/>
              <a:pathLst>
                <a:path w="1295654" h="457581">
                  <a:moveTo>
                    <a:pt x="16891" y="106680"/>
                  </a:moveTo>
                  <a:lnTo>
                    <a:pt x="1057402" y="106680"/>
                  </a:lnTo>
                  <a:lnTo>
                    <a:pt x="1057402" y="123698"/>
                  </a:lnTo>
                  <a:lnTo>
                    <a:pt x="1040384" y="123698"/>
                  </a:lnTo>
                  <a:lnTo>
                    <a:pt x="1040384" y="18415"/>
                  </a:lnTo>
                  <a:cubicBezTo>
                    <a:pt x="1040384" y="11684"/>
                    <a:pt x="1044448" y="5588"/>
                    <a:pt x="1050671" y="2794"/>
                  </a:cubicBezTo>
                  <a:cubicBezTo>
                    <a:pt x="1056894" y="0"/>
                    <a:pt x="1064133" y="1524"/>
                    <a:pt x="1069086" y="6223"/>
                  </a:cubicBezTo>
                  <a:lnTo>
                    <a:pt x="1290447" y="216662"/>
                  </a:lnTo>
                  <a:cubicBezTo>
                    <a:pt x="1293749" y="219837"/>
                    <a:pt x="1295654" y="224282"/>
                    <a:pt x="1295654" y="228981"/>
                  </a:cubicBezTo>
                  <a:cubicBezTo>
                    <a:pt x="1295654" y="233680"/>
                    <a:pt x="1293749" y="237998"/>
                    <a:pt x="1290447" y="241300"/>
                  </a:cubicBezTo>
                  <a:lnTo>
                    <a:pt x="1069086" y="451612"/>
                  </a:lnTo>
                  <a:cubicBezTo>
                    <a:pt x="1064133" y="456311"/>
                    <a:pt x="1057021" y="457581"/>
                    <a:pt x="1050798" y="454914"/>
                  </a:cubicBezTo>
                  <a:cubicBezTo>
                    <a:pt x="1044575" y="452247"/>
                    <a:pt x="1040511" y="446151"/>
                    <a:pt x="1040511" y="439293"/>
                  </a:cubicBezTo>
                  <a:lnTo>
                    <a:pt x="1040511" y="334137"/>
                  </a:lnTo>
                  <a:lnTo>
                    <a:pt x="1057402" y="334137"/>
                  </a:lnTo>
                  <a:lnTo>
                    <a:pt x="1057402" y="351028"/>
                  </a:lnTo>
                  <a:lnTo>
                    <a:pt x="16891" y="351028"/>
                  </a:lnTo>
                  <a:cubicBezTo>
                    <a:pt x="7620" y="351028"/>
                    <a:pt x="0" y="343408"/>
                    <a:pt x="0" y="334137"/>
                  </a:cubicBezTo>
                  <a:lnTo>
                    <a:pt x="0" y="123698"/>
                  </a:lnTo>
                  <a:cubicBezTo>
                    <a:pt x="0" y="114300"/>
                    <a:pt x="7620" y="106807"/>
                    <a:pt x="16891" y="106807"/>
                  </a:cubicBezTo>
                  <a:moveTo>
                    <a:pt x="16891" y="140716"/>
                  </a:moveTo>
                  <a:lnTo>
                    <a:pt x="16891" y="123698"/>
                  </a:lnTo>
                  <a:lnTo>
                    <a:pt x="33909" y="123698"/>
                  </a:lnTo>
                  <a:lnTo>
                    <a:pt x="33909" y="334137"/>
                  </a:lnTo>
                  <a:lnTo>
                    <a:pt x="16891" y="334137"/>
                  </a:lnTo>
                  <a:lnTo>
                    <a:pt x="16891" y="317119"/>
                  </a:lnTo>
                  <a:lnTo>
                    <a:pt x="1057402" y="317119"/>
                  </a:lnTo>
                  <a:cubicBezTo>
                    <a:pt x="1066800" y="317119"/>
                    <a:pt x="1074293" y="324739"/>
                    <a:pt x="1074293" y="334010"/>
                  </a:cubicBezTo>
                  <a:lnTo>
                    <a:pt x="1074293" y="439166"/>
                  </a:lnTo>
                  <a:lnTo>
                    <a:pt x="1057402" y="439166"/>
                  </a:lnTo>
                  <a:lnTo>
                    <a:pt x="1045718" y="426847"/>
                  </a:lnTo>
                  <a:lnTo>
                    <a:pt x="1267079" y="216662"/>
                  </a:lnTo>
                  <a:lnTo>
                    <a:pt x="1278763" y="228981"/>
                  </a:lnTo>
                  <a:lnTo>
                    <a:pt x="1267079" y="241300"/>
                  </a:lnTo>
                  <a:lnTo>
                    <a:pt x="1045718" y="30734"/>
                  </a:lnTo>
                  <a:lnTo>
                    <a:pt x="1057402" y="18415"/>
                  </a:lnTo>
                  <a:lnTo>
                    <a:pt x="1074293" y="18415"/>
                  </a:lnTo>
                  <a:lnTo>
                    <a:pt x="1074293" y="123698"/>
                  </a:lnTo>
                  <a:cubicBezTo>
                    <a:pt x="1074293" y="133096"/>
                    <a:pt x="1066673" y="140589"/>
                    <a:pt x="1057402" y="140589"/>
                  </a:cubicBezTo>
                  <a:lnTo>
                    <a:pt x="16891" y="14058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6" name="Group 36"/>
          <p:cNvGrpSpPr/>
          <p:nvPr/>
        </p:nvGrpSpPr>
        <p:grpSpPr>
          <a:xfrm rot="838475">
            <a:off x="12961648" y="8183672"/>
            <a:ext cx="972018" cy="341328"/>
            <a:chOff x="0" y="0"/>
            <a:chExt cx="1296024" cy="455104"/>
          </a:xfrm>
        </p:grpSpPr>
        <p:sp>
          <p:nvSpPr>
            <p:cNvPr id="37" name="Freeform 37"/>
            <p:cNvSpPr/>
            <p:nvPr/>
          </p:nvSpPr>
          <p:spPr>
            <a:xfrm>
              <a:off x="16891" y="16891"/>
              <a:ext cx="1262253" cy="421259"/>
            </a:xfrm>
            <a:custGeom>
              <a:avLst/>
              <a:gdLst/>
              <a:ahLst/>
              <a:cxnLst/>
              <a:rect l="l" t="t" r="r" b="b"/>
              <a:pathLst>
                <a:path w="1262253" h="421259">
                  <a:moveTo>
                    <a:pt x="0" y="105410"/>
                  </a:moveTo>
                  <a:lnTo>
                    <a:pt x="1040638" y="105410"/>
                  </a:lnTo>
                  <a:lnTo>
                    <a:pt x="1040638" y="0"/>
                  </a:lnTo>
                  <a:lnTo>
                    <a:pt x="1262253" y="210566"/>
                  </a:lnTo>
                  <a:lnTo>
                    <a:pt x="1040638" y="421259"/>
                  </a:lnTo>
                  <a:lnTo>
                    <a:pt x="1040638" y="315976"/>
                  </a:lnTo>
                  <a:lnTo>
                    <a:pt x="0" y="315976"/>
                  </a:lnTo>
                  <a:close/>
                </a:path>
              </a:pathLst>
            </a:custGeom>
            <a:solidFill>
              <a:srgbClr val="595959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0" y="-1524"/>
              <a:ext cx="1296035" cy="457962"/>
            </a:xfrm>
            <a:custGeom>
              <a:avLst/>
              <a:gdLst/>
              <a:ahLst/>
              <a:cxnLst/>
              <a:rect l="l" t="t" r="r" b="b"/>
              <a:pathLst>
                <a:path w="1296035" h="457962">
                  <a:moveTo>
                    <a:pt x="16891" y="106807"/>
                  </a:moveTo>
                  <a:lnTo>
                    <a:pt x="1057529" y="106807"/>
                  </a:lnTo>
                  <a:lnTo>
                    <a:pt x="1057529" y="123825"/>
                  </a:lnTo>
                  <a:lnTo>
                    <a:pt x="1040511" y="123825"/>
                  </a:lnTo>
                  <a:lnTo>
                    <a:pt x="1040511" y="18415"/>
                  </a:lnTo>
                  <a:cubicBezTo>
                    <a:pt x="1040511" y="11684"/>
                    <a:pt x="1044575" y="5588"/>
                    <a:pt x="1050798" y="2794"/>
                  </a:cubicBezTo>
                  <a:cubicBezTo>
                    <a:pt x="1057021" y="0"/>
                    <a:pt x="1064260" y="1524"/>
                    <a:pt x="1069213" y="6223"/>
                  </a:cubicBezTo>
                  <a:lnTo>
                    <a:pt x="1290828" y="216789"/>
                  </a:lnTo>
                  <a:cubicBezTo>
                    <a:pt x="1294130" y="219964"/>
                    <a:pt x="1296035" y="224409"/>
                    <a:pt x="1296035" y="229108"/>
                  </a:cubicBezTo>
                  <a:cubicBezTo>
                    <a:pt x="1296035" y="233807"/>
                    <a:pt x="1294130" y="238125"/>
                    <a:pt x="1290828" y="241427"/>
                  </a:cubicBezTo>
                  <a:lnTo>
                    <a:pt x="1069213" y="451993"/>
                  </a:lnTo>
                  <a:cubicBezTo>
                    <a:pt x="1064260" y="456692"/>
                    <a:pt x="1057148" y="457962"/>
                    <a:pt x="1050925" y="455295"/>
                  </a:cubicBezTo>
                  <a:cubicBezTo>
                    <a:pt x="1044702" y="452628"/>
                    <a:pt x="1040638" y="446532"/>
                    <a:pt x="1040638" y="439674"/>
                  </a:cubicBezTo>
                  <a:lnTo>
                    <a:pt x="1040638" y="334391"/>
                  </a:lnTo>
                  <a:lnTo>
                    <a:pt x="1057529" y="334391"/>
                  </a:lnTo>
                  <a:lnTo>
                    <a:pt x="1057529" y="351282"/>
                  </a:lnTo>
                  <a:lnTo>
                    <a:pt x="16891" y="351282"/>
                  </a:lnTo>
                  <a:cubicBezTo>
                    <a:pt x="7620" y="351282"/>
                    <a:pt x="0" y="343789"/>
                    <a:pt x="0" y="334391"/>
                  </a:cubicBezTo>
                  <a:lnTo>
                    <a:pt x="0" y="123825"/>
                  </a:lnTo>
                  <a:cubicBezTo>
                    <a:pt x="0" y="114427"/>
                    <a:pt x="7620" y="106934"/>
                    <a:pt x="16891" y="106934"/>
                  </a:cubicBezTo>
                  <a:moveTo>
                    <a:pt x="16891" y="140843"/>
                  </a:moveTo>
                  <a:lnTo>
                    <a:pt x="16891" y="123825"/>
                  </a:lnTo>
                  <a:lnTo>
                    <a:pt x="33909" y="123825"/>
                  </a:lnTo>
                  <a:lnTo>
                    <a:pt x="33909" y="334391"/>
                  </a:lnTo>
                  <a:lnTo>
                    <a:pt x="16891" y="334391"/>
                  </a:lnTo>
                  <a:lnTo>
                    <a:pt x="16891" y="317500"/>
                  </a:lnTo>
                  <a:lnTo>
                    <a:pt x="1057529" y="317500"/>
                  </a:lnTo>
                  <a:cubicBezTo>
                    <a:pt x="1066927" y="317500"/>
                    <a:pt x="1074420" y="325120"/>
                    <a:pt x="1074420" y="334391"/>
                  </a:cubicBezTo>
                  <a:lnTo>
                    <a:pt x="1074420" y="439674"/>
                  </a:lnTo>
                  <a:lnTo>
                    <a:pt x="1057529" y="439674"/>
                  </a:lnTo>
                  <a:lnTo>
                    <a:pt x="1045845" y="427355"/>
                  </a:lnTo>
                  <a:lnTo>
                    <a:pt x="1267460" y="216789"/>
                  </a:lnTo>
                  <a:lnTo>
                    <a:pt x="1279144" y="229108"/>
                  </a:lnTo>
                  <a:lnTo>
                    <a:pt x="1267460" y="241427"/>
                  </a:lnTo>
                  <a:lnTo>
                    <a:pt x="1045845" y="30734"/>
                  </a:lnTo>
                  <a:lnTo>
                    <a:pt x="1057529" y="18415"/>
                  </a:lnTo>
                  <a:lnTo>
                    <a:pt x="1074420" y="18415"/>
                  </a:lnTo>
                  <a:lnTo>
                    <a:pt x="1074420" y="123825"/>
                  </a:lnTo>
                  <a:cubicBezTo>
                    <a:pt x="1074420" y="133223"/>
                    <a:pt x="1066800" y="140716"/>
                    <a:pt x="1057529" y="140716"/>
                  </a:cubicBezTo>
                  <a:lnTo>
                    <a:pt x="16891" y="1407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9" name="TextBox 39"/>
          <p:cNvSpPr txBox="1"/>
          <p:nvPr/>
        </p:nvSpPr>
        <p:spPr>
          <a:xfrm rot="-1486661">
            <a:off x="12957904" y="6776200"/>
            <a:ext cx="809168" cy="41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Roboto"/>
              </a:rPr>
              <a:t>Yes</a:t>
            </a:r>
          </a:p>
        </p:txBody>
      </p:sp>
      <p:sp>
        <p:nvSpPr>
          <p:cNvPr id="40" name="TextBox 40"/>
          <p:cNvSpPr txBox="1"/>
          <p:nvPr/>
        </p:nvSpPr>
        <p:spPr>
          <a:xfrm rot="899254">
            <a:off x="12911831" y="8458155"/>
            <a:ext cx="80945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Roboto"/>
              </a:rPr>
              <a:t>No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4341416" y="6173098"/>
            <a:ext cx="2600600" cy="1469898"/>
            <a:chOff x="0" y="0"/>
            <a:chExt cx="3467467" cy="1959864"/>
          </a:xfrm>
        </p:grpSpPr>
        <p:sp>
          <p:nvSpPr>
            <p:cNvPr id="42" name="Freeform 42"/>
            <p:cNvSpPr/>
            <p:nvPr/>
          </p:nvSpPr>
          <p:spPr>
            <a:xfrm>
              <a:off x="16891" y="17211"/>
              <a:ext cx="3433699" cy="1925390"/>
            </a:xfrm>
            <a:custGeom>
              <a:avLst/>
              <a:gdLst/>
              <a:ahLst/>
              <a:cxnLst/>
              <a:rect l="l" t="t" r="r" b="b"/>
              <a:pathLst>
                <a:path w="3433699" h="1925390">
                  <a:moveTo>
                    <a:pt x="0" y="320920"/>
                  </a:moveTo>
                  <a:cubicBezTo>
                    <a:pt x="0" y="143637"/>
                    <a:pt x="142113" y="0"/>
                    <a:pt x="317500" y="0"/>
                  </a:cubicBezTo>
                  <a:lnTo>
                    <a:pt x="3116199" y="0"/>
                  </a:lnTo>
                  <a:cubicBezTo>
                    <a:pt x="3291586" y="0"/>
                    <a:pt x="3433699" y="143637"/>
                    <a:pt x="3433699" y="320920"/>
                  </a:cubicBezTo>
                  <a:lnTo>
                    <a:pt x="3433699" y="1604470"/>
                  </a:lnTo>
                  <a:cubicBezTo>
                    <a:pt x="3433699" y="1781752"/>
                    <a:pt x="3291586" y="1925390"/>
                    <a:pt x="3116199" y="1925390"/>
                  </a:cubicBezTo>
                  <a:lnTo>
                    <a:pt x="317500" y="1925390"/>
                  </a:lnTo>
                  <a:cubicBezTo>
                    <a:pt x="142113" y="1925390"/>
                    <a:pt x="0" y="1781752"/>
                    <a:pt x="0" y="1604470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3467481" cy="1959811"/>
            </a:xfrm>
            <a:custGeom>
              <a:avLst/>
              <a:gdLst/>
              <a:ahLst/>
              <a:cxnLst/>
              <a:rect l="l" t="t" r="r" b="b"/>
              <a:pathLst>
                <a:path w="3467481" h="1959811">
                  <a:moveTo>
                    <a:pt x="0" y="338131"/>
                  </a:moveTo>
                  <a:cubicBezTo>
                    <a:pt x="0" y="151272"/>
                    <a:pt x="149860" y="0"/>
                    <a:pt x="334391" y="0"/>
                  </a:cubicBezTo>
                  <a:lnTo>
                    <a:pt x="3133090" y="0"/>
                  </a:lnTo>
                  <a:lnTo>
                    <a:pt x="3133090" y="17211"/>
                  </a:lnTo>
                  <a:lnTo>
                    <a:pt x="3133090" y="0"/>
                  </a:lnTo>
                  <a:cubicBezTo>
                    <a:pt x="3317621" y="0"/>
                    <a:pt x="3467481" y="151272"/>
                    <a:pt x="3467481" y="338131"/>
                  </a:cubicBezTo>
                  <a:lnTo>
                    <a:pt x="3450590" y="338131"/>
                  </a:lnTo>
                  <a:lnTo>
                    <a:pt x="3467481" y="338131"/>
                  </a:lnTo>
                  <a:lnTo>
                    <a:pt x="3467481" y="1621681"/>
                  </a:lnTo>
                  <a:lnTo>
                    <a:pt x="3450590" y="1621681"/>
                  </a:lnTo>
                  <a:lnTo>
                    <a:pt x="3467481" y="1621681"/>
                  </a:lnTo>
                  <a:cubicBezTo>
                    <a:pt x="3467481" y="1808539"/>
                    <a:pt x="3317621" y="1959811"/>
                    <a:pt x="3133090" y="1959811"/>
                  </a:cubicBezTo>
                  <a:lnTo>
                    <a:pt x="3133090" y="1942601"/>
                  </a:lnTo>
                  <a:lnTo>
                    <a:pt x="3133090" y="1959811"/>
                  </a:lnTo>
                  <a:lnTo>
                    <a:pt x="334391" y="1959811"/>
                  </a:lnTo>
                  <a:lnTo>
                    <a:pt x="334391" y="1942601"/>
                  </a:lnTo>
                  <a:lnTo>
                    <a:pt x="334391" y="1959811"/>
                  </a:lnTo>
                  <a:cubicBezTo>
                    <a:pt x="149860" y="1959811"/>
                    <a:pt x="0" y="1808539"/>
                    <a:pt x="0" y="1621681"/>
                  </a:cubicBezTo>
                  <a:lnTo>
                    <a:pt x="0" y="338131"/>
                  </a:lnTo>
                  <a:lnTo>
                    <a:pt x="16891" y="338131"/>
                  </a:lnTo>
                  <a:lnTo>
                    <a:pt x="0" y="338131"/>
                  </a:lnTo>
                  <a:moveTo>
                    <a:pt x="33909" y="338131"/>
                  </a:moveTo>
                  <a:lnTo>
                    <a:pt x="33909" y="1621681"/>
                  </a:lnTo>
                  <a:lnTo>
                    <a:pt x="16891" y="1621681"/>
                  </a:lnTo>
                  <a:lnTo>
                    <a:pt x="33909" y="1621681"/>
                  </a:lnTo>
                  <a:cubicBezTo>
                    <a:pt x="33909" y="1789258"/>
                    <a:pt x="168275" y="1925390"/>
                    <a:pt x="334391" y="1925390"/>
                  </a:cubicBezTo>
                  <a:lnTo>
                    <a:pt x="3133090" y="1925390"/>
                  </a:lnTo>
                  <a:cubicBezTo>
                    <a:pt x="3299206" y="1925390"/>
                    <a:pt x="3433572" y="1789258"/>
                    <a:pt x="3433572" y="1621681"/>
                  </a:cubicBezTo>
                  <a:lnTo>
                    <a:pt x="3433572" y="338131"/>
                  </a:lnTo>
                  <a:cubicBezTo>
                    <a:pt x="3433572" y="170553"/>
                    <a:pt x="3299206" y="34421"/>
                    <a:pt x="3133090" y="34421"/>
                  </a:cubicBezTo>
                  <a:lnTo>
                    <a:pt x="334391" y="34421"/>
                  </a:lnTo>
                  <a:lnTo>
                    <a:pt x="334391" y="17211"/>
                  </a:lnTo>
                  <a:lnTo>
                    <a:pt x="334391" y="34551"/>
                  </a:lnTo>
                  <a:cubicBezTo>
                    <a:pt x="168275" y="34551"/>
                    <a:pt x="33909" y="170553"/>
                    <a:pt x="33909" y="3381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3467467" cy="1942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Co-Pitch with Agency </a:t>
              </a:r>
            </a:p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FFFFFF"/>
                  </a:solidFill>
                  <a:latin typeface="Poppins"/>
                </a:rPr>
                <a:t>(SKALE as Technology Partner)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4341416" y="8232924"/>
            <a:ext cx="2600600" cy="1442600"/>
            <a:chOff x="0" y="0"/>
            <a:chExt cx="3467467" cy="1923467"/>
          </a:xfrm>
        </p:grpSpPr>
        <p:sp>
          <p:nvSpPr>
            <p:cNvPr id="46" name="Freeform 46"/>
            <p:cNvSpPr/>
            <p:nvPr/>
          </p:nvSpPr>
          <p:spPr>
            <a:xfrm>
              <a:off x="16891" y="16891"/>
              <a:ext cx="3433699" cy="1889633"/>
            </a:xfrm>
            <a:custGeom>
              <a:avLst/>
              <a:gdLst/>
              <a:ahLst/>
              <a:cxnLst/>
              <a:rect l="l" t="t" r="r" b="b"/>
              <a:pathLst>
                <a:path w="3433699" h="1889633">
                  <a:moveTo>
                    <a:pt x="0" y="314960"/>
                  </a:moveTo>
                  <a:cubicBezTo>
                    <a:pt x="0" y="140970"/>
                    <a:pt x="142113" y="0"/>
                    <a:pt x="317500" y="0"/>
                  </a:cubicBezTo>
                  <a:lnTo>
                    <a:pt x="3116199" y="0"/>
                  </a:lnTo>
                  <a:cubicBezTo>
                    <a:pt x="3291586" y="0"/>
                    <a:pt x="3433699" y="140970"/>
                    <a:pt x="3433699" y="314960"/>
                  </a:cubicBezTo>
                  <a:lnTo>
                    <a:pt x="3433699" y="1574673"/>
                  </a:lnTo>
                  <a:cubicBezTo>
                    <a:pt x="3433699" y="1748663"/>
                    <a:pt x="3291586" y="1889633"/>
                    <a:pt x="3116199" y="1889633"/>
                  </a:cubicBezTo>
                  <a:lnTo>
                    <a:pt x="317500" y="1889633"/>
                  </a:lnTo>
                  <a:cubicBezTo>
                    <a:pt x="142113" y="1889633"/>
                    <a:pt x="0" y="1748663"/>
                    <a:pt x="0" y="1574673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0" y="0"/>
              <a:ext cx="3467481" cy="1923415"/>
            </a:xfrm>
            <a:custGeom>
              <a:avLst/>
              <a:gdLst/>
              <a:ahLst/>
              <a:cxnLst/>
              <a:rect l="l" t="t" r="r" b="b"/>
              <a:pathLst>
                <a:path w="3467481" h="1923415">
                  <a:moveTo>
                    <a:pt x="0" y="331851"/>
                  </a:moveTo>
                  <a:cubicBezTo>
                    <a:pt x="0" y="148463"/>
                    <a:pt x="149860" y="0"/>
                    <a:pt x="334391" y="0"/>
                  </a:cubicBezTo>
                  <a:lnTo>
                    <a:pt x="3133090" y="0"/>
                  </a:lnTo>
                  <a:lnTo>
                    <a:pt x="3133090" y="16891"/>
                  </a:lnTo>
                  <a:lnTo>
                    <a:pt x="3133090" y="0"/>
                  </a:lnTo>
                  <a:cubicBezTo>
                    <a:pt x="3317621" y="0"/>
                    <a:pt x="3467481" y="148463"/>
                    <a:pt x="3467481" y="331851"/>
                  </a:cubicBezTo>
                  <a:lnTo>
                    <a:pt x="3450590" y="331851"/>
                  </a:lnTo>
                  <a:lnTo>
                    <a:pt x="3467481" y="331851"/>
                  </a:lnTo>
                  <a:lnTo>
                    <a:pt x="3467481" y="1591564"/>
                  </a:lnTo>
                  <a:lnTo>
                    <a:pt x="3450590" y="1591564"/>
                  </a:lnTo>
                  <a:lnTo>
                    <a:pt x="3467481" y="1591564"/>
                  </a:lnTo>
                  <a:cubicBezTo>
                    <a:pt x="3467481" y="1774952"/>
                    <a:pt x="3317621" y="1923415"/>
                    <a:pt x="3133090" y="1923415"/>
                  </a:cubicBezTo>
                  <a:lnTo>
                    <a:pt x="3133090" y="1906524"/>
                  </a:lnTo>
                  <a:lnTo>
                    <a:pt x="3133090" y="1923415"/>
                  </a:lnTo>
                  <a:lnTo>
                    <a:pt x="334391" y="1923415"/>
                  </a:lnTo>
                  <a:lnTo>
                    <a:pt x="334391" y="1906524"/>
                  </a:lnTo>
                  <a:lnTo>
                    <a:pt x="334391" y="1923415"/>
                  </a:lnTo>
                  <a:cubicBezTo>
                    <a:pt x="149860" y="1923415"/>
                    <a:pt x="0" y="1774952"/>
                    <a:pt x="0" y="1591564"/>
                  </a:cubicBezTo>
                  <a:lnTo>
                    <a:pt x="0" y="331851"/>
                  </a:lnTo>
                  <a:lnTo>
                    <a:pt x="16891" y="331851"/>
                  </a:lnTo>
                  <a:lnTo>
                    <a:pt x="0" y="331851"/>
                  </a:lnTo>
                  <a:moveTo>
                    <a:pt x="33909" y="331851"/>
                  </a:moveTo>
                  <a:lnTo>
                    <a:pt x="33909" y="1591564"/>
                  </a:lnTo>
                  <a:lnTo>
                    <a:pt x="16891" y="1591564"/>
                  </a:lnTo>
                  <a:lnTo>
                    <a:pt x="33909" y="1591564"/>
                  </a:lnTo>
                  <a:cubicBezTo>
                    <a:pt x="33909" y="1756029"/>
                    <a:pt x="168275" y="1889633"/>
                    <a:pt x="334391" y="1889633"/>
                  </a:cubicBezTo>
                  <a:lnTo>
                    <a:pt x="3133090" y="1889633"/>
                  </a:lnTo>
                  <a:cubicBezTo>
                    <a:pt x="3299206" y="1889633"/>
                    <a:pt x="3433572" y="1756029"/>
                    <a:pt x="3433572" y="1591564"/>
                  </a:cubicBezTo>
                  <a:lnTo>
                    <a:pt x="3433572" y="331851"/>
                  </a:lnTo>
                  <a:cubicBezTo>
                    <a:pt x="3433572" y="167386"/>
                    <a:pt x="3299206" y="33782"/>
                    <a:pt x="3133090" y="33782"/>
                  </a:cubicBezTo>
                  <a:lnTo>
                    <a:pt x="334391" y="33782"/>
                  </a:lnTo>
                  <a:lnTo>
                    <a:pt x="334391" y="16891"/>
                  </a:lnTo>
                  <a:lnTo>
                    <a:pt x="334391" y="33909"/>
                  </a:lnTo>
                  <a:cubicBezTo>
                    <a:pt x="168275" y="33909"/>
                    <a:pt x="33909" y="167386"/>
                    <a:pt x="33909" y="33185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19050"/>
              <a:ext cx="3467467" cy="1942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SKALE provides Quotation and Est. Timeline </a:t>
              </a:r>
            </a:p>
          </p:txBody>
        </p:sp>
      </p:grpSp>
      <p:sp>
        <p:nvSpPr>
          <p:cNvPr id="49" name="AutoShape 49"/>
          <p:cNvSpPr/>
          <p:nvPr/>
        </p:nvSpPr>
        <p:spPr>
          <a:xfrm rot="4015">
            <a:off x="990283" y="5664708"/>
            <a:ext cx="16307261" cy="0"/>
          </a:xfrm>
          <a:prstGeom prst="line">
            <a:avLst/>
          </a:prstGeom>
          <a:ln w="9525" cap="rnd">
            <a:solidFill>
              <a:srgbClr val="5F5F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0" name="TextBox 50"/>
          <p:cNvSpPr txBox="1"/>
          <p:nvPr/>
        </p:nvSpPr>
        <p:spPr>
          <a:xfrm>
            <a:off x="17477890" y="9095815"/>
            <a:ext cx="282286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6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8835662" y="3368564"/>
            <a:ext cx="971600" cy="477800"/>
            <a:chOff x="0" y="0"/>
            <a:chExt cx="1295467" cy="637067"/>
          </a:xfrm>
        </p:grpSpPr>
        <p:sp>
          <p:nvSpPr>
            <p:cNvPr id="52" name="Freeform 52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2961740" y="3368294"/>
            <a:ext cx="971600" cy="477800"/>
            <a:chOff x="0" y="0"/>
            <a:chExt cx="1295467" cy="637067"/>
          </a:xfrm>
        </p:grpSpPr>
        <p:sp>
          <p:nvSpPr>
            <p:cNvPr id="55" name="Freeform 55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4925060" y="7619893"/>
            <a:ext cx="971600" cy="477800"/>
            <a:chOff x="0" y="0"/>
            <a:chExt cx="1295467" cy="637067"/>
          </a:xfrm>
        </p:grpSpPr>
        <p:sp>
          <p:nvSpPr>
            <p:cNvPr id="58" name="Freeform 58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59" name="Freeform 59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8927432" y="7493508"/>
            <a:ext cx="971600" cy="477800"/>
            <a:chOff x="0" y="0"/>
            <a:chExt cx="1295467" cy="637067"/>
          </a:xfrm>
        </p:grpSpPr>
        <p:sp>
          <p:nvSpPr>
            <p:cNvPr id="61" name="Freeform 61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62" name="Freeform 62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3" name="TextBox 63"/>
          <p:cNvSpPr txBox="1"/>
          <p:nvPr/>
        </p:nvSpPr>
        <p:spPr>
          <a:xfrm>
            <a:off x="5149421" y="942975"/>
            <a:ext cx="798898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20">
                <a:solidFill>
                  <a:srgbClr val="000000"/>
                </a:solidFill>
                <a:latin typeface="Poppins Bold"/>
              </a:rPr>
              <a:t>HOW TO ACTIVATE SKALE’S SOLUTIONS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60" t="90" r="49399" b="1829"/>
          <a:stretch>
            <a:fillRect/>
          </a:stretch>
        </p:blipFill>
        <p:spPr>
          <a:xfrm>
            <a:off x="-9525" y="0"/>
            <a:ext cx="9255963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53044" y="6981126"/>
            <a:ext cx="7085237" cy="2673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36"/>
              </a:lnSpc>
            </a:pPr>
            <a:r>
              <a:rPr lang="en-US" sz="2200">
                <a:solidFill>
                  <a:srgbClr val="FFFFFF"/>
                </a:solidFill>
                <a:latin typeface="Poppins"/>
              </a:rPr>
              <a:t>You'll be able to collect, track, and manage real-time customer and purchase data from our WhatsApp chatbot and smart receipts platform from a single dashboard.</a:t>
            </a:r>
          </a:p>
          <a:p>
            <a:pPr algn="just">
              <a:lnSpc>
                <a:spcPts val="3036"/>
              </a:lnSpc>
            </a:pPr>
            <a:endParaRPr lang="en-US" sz="2200">
              <a:solidFill>
                <a:srgbClr val="FFFFFF"/>
              </a:solidFill>
              <a:latin typeface="Poppins"/>
            </a:endParaRPr>
          </a:p>
          <a:p>
            <a:pPr algn="just">
              <a:lnSpc>
                <a:spcPts val="3036"/>
              </a:lnSpc>
            </a:pPr>
            <a:r>
              <a:rPr lang="en-US" sz="2200">
                <a:solidFill>
                  <a:srgbClr val="FFFFFF"/>
                </a:solidFill>
                <a:latin typeface="Poppins"/>
              </a:rPr>
              <a:t>We’ll also let you use these data points to send personalized SMS and email campaigns.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254" b="255"/>
          <a:stretch>
            <a:fillRect/>
          </a:stretch>
        </p:blipFill>
        <p:spPr>
          <a:xfrm>
            <a:off x="1353044" y="1352844"/>
            <a:ext cx="7085237" cy="503714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353044" y="5974176"/>
            <a:ext cx="6973740" cy="740250"/>
            <a:chOff x="0" y="0"/>
            <a:chExt cx="9298320" cy="987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98305" cy="987044"/>
            </a:xfrm>
            <a:custGeom>
              <a:avLst/>
              <a:gdLst/>
              <a:ahLst/>
              <a:cxnLst/>
              <a:rect l="l" t="t" r="r" b="b"/>
              <a:pathLst>
                <a:path w="9298305" h="987044">
                  <a:moveTo>
                    <a:pt x="0" y="493522"/>
                  </a:moveTo>
                  <a:cubicBezTo>
                    <a:pt x="0" y="220980"/>
                    <a:pt x="220980" y="0"/>
                    <a:pt x="493522" y="0"/>
                  </a:cubicBezTo>
                  <a:lnTo>
                    <a:pt x="8804783" y="0"/>
                  </a:lnTo>
                  <a:cubicBezTo>
                    <a:pt x="9077325" y="0"/>
                    <a:pt x="9298305" y="220980"/>
                    <a:pt x="9298305" y="493522"/>
                  </a:cubicBezTo>
                  <a:cubicBezTo>
                    <a:pt x="9298305" y="766064"/>
                    <a:pt x="9077325" y="987044"/>
                    <a:pt x="8804783" y="987044"/>
                  </a:cubicBezTo>
                  <a:lnTo>
                    <a:pt x="493522" y="987044"/>
                  </a:lnTo>
                  <a:cubicBezTo>
                    <a:pt x="220980" y="987044"/>
                    <a:pt x="0" y="766064"/>
                    <a:pt x="0" y="493522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619798" y="6107745"/>
            <a:ext cx="6551729" cy="42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 u="sng" dirty="0">
                <a:solidFill>
                  <a:schemeClr val="bg1"/>
                </a:solidFill>
                <a:latin typeface="Poppins 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 WITH A SKALE EXPERT</a:t>
            </a:r>
            <a:endParaRPr lang="en-US" sz="2799" u="sng" dirty="0">
              <a:solidFill>
                <a:schemeClr val="bg1"/>
              </a:solidFill>
              <a:latin typeface="Poppins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r="653" b="648"/>
          <a:stretch>
            <a:fillRect/>
          </a:stretch>
        </p:blipFill>
        <p:spPr>
          <a:xfrm>
            <a:off x="1028700" y="385198"/>
            <a:ext cx="1885892" cy="6435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r="147" b="147"/>
          <a:stretch>
            <a:fillRect/>
          </a:stretch>
        </p:blipFill>
        <p:spPr>
          <a:xfrm>
            <a:off x="9522881" y="1461544"/>
            <a:ext cx="8338048" cy="625353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0205035" y="8085206"/>
            <a:ext cx="6973740" cy="740250"/>
            <a:chOff x="0" y="0"/>
            <a:chExt cx="9298320" cy="987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298320" cy="987000"/>
              <a:chOff x="0" y="0"/>
              <a:chExt cx="9298320" cy="987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9298305" cy="987044"/>
              </a:xfrm>
              <a:custGeom>
                <a:avLst/>
                <a:gdLst/>
                <a:ahLst/>
                <a:cxnLst/>
                <a:rect l="l" t="t" r="r" b="b"/>
                <a:pathLst>
                  <a:path w="9298305" h="987044">
                    <a:moveTo>
                      <a:pt x="0" y="493522"/>
                    </a:moveTo>
                    <a:cubicBezTo>
                      <a:pt x="0" y="220980"/>
                      <a:pt x="220980" y="0"/>
                      <a:pt x="493522" y="0"/>
                    </a:cubicBezTo>
                    <a:lnTo>
                      <a:pt x="8804783" y="0"/>
                    </a:lnTo>
                    <a:cubicBezTo>
                      <a:pt x="9077325" y="0"/>
                      <a:pt x="9298305" y="220980"/>
                      <a:pt x="9298305" y="493522"/>
                    </a:cubicBezTo>
                    <a:cubicBezTo>
                      <a:pt x="9298305" y="766064"/>
                      <a:pt x="9077325" y="987044"/>
                      <a:pt x="8804783" y="987044"/>
                    </a:cubicBezTo>
                    <a:lnTo>
                      <a:pt x="493522" y="987044"/>
                    </a:lnTo>
                    <a:cubicBezTo>
                      <a:pt x="220980" y="987044"/>
                      <a:pt x="0" y="766064"/>
                      <a:pt x="0" y="493522"/>
                    </a:cubicBezTo>
                    <a:close/>
                  </a:path>
                </a:pathLst>
              </a:custGeom>
              <a:solidFill>
                <a:srgbClr val="FF4D67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281341" y="187225"/>
              <a:ext cx="8735638" cy="583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799" u="sng" dirty="0">
                  <a:solidFill>
                    <a:schemeClr val="bg1"/>
                  </a:solidFill>
                  <a:latin typeface="Poppins Bold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WATCH OUR PRODUCT VIDEO</a:t>
              </a:r>
              <a:endParaRPr lang="en-US" sz="2799" u="sng" dirty="0">
                <a:solidFill>
                  <a:schemeClr val="bg1"/>
                </a:solidFill>
                <a:latin typeface="Poppins Bold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7612890" y="9166814"/>
            <a:ext cx="242779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6439F6E0954647A64A17F3E4589DAD" ma:contentTypeVersion="16" ma:contentTypeDescription="Create a new document." ma:contentTypeScope="" ma:versionID="cc0eb7511e7f23904e1efd38f451bd18">
  <xsd:schema xmlns:xsd="http://www.w3.org/2001/XMLSchema" xmlns:xs="http://www.w3.org/2001/XMLSchema" xmlns:p="http://schemas.microsoft.com/office/2006/metadata/properties" xmlns:ns2="b9932f40-529a-41c3-8bad-f87d30b50ccb" xmlns:ns3="cbea92aa-5491-4b00-871d-0dcc60b68007" targetNamespace="http://schemas.microsoft.com/office/2006/metadata/properties" ma:root="true" ma:fieldsID="3bf1ecdfd8fcb24f0324f9618a855790" ns2:_="" ns3:_="">
    <xsd:import namespace="b9932f40-529a-41c3-8bad-f87d30b50ccb"/>
    <xsd:import namespace="cbea92aa-5491-4b00-871d-0dcc60b680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32f40-529a-41c3-8bad-f87d30b50c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62bb441-c73d-4634-847b-1254fe13e78e}" ma:internalName="TaxCatchAll" ma:showField="CatchAllData" ma:web="b9932f40-529a-41c3-8bad-f87d30b50c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a92aa-5491-4b00-871d-0dcc60b680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000dfa-c7b8-48e9-b6fd-fd0b4952b3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932f40-529a-41c3-8bad-f87d30b50ccb" xsi:nil="true"/>
    <lcf76f155ced4ddcb4097134ff3c332f xmlns="cbea92aa-5491-4b00-871d-0dcc60b680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61F894-BBA6-4D0B-B3D9-78294C3C7082}"/>
</file>

<file path=customXml/itemProps2.xml><?xml version="1.0" encoding="utf-8"?>
<ds:datastoreItem xmlns:ds="http://schemas.openxmlformats.org/officeDocument/2006/customXml" ds:itemID="{9FDC6696-6780-4043-842F-77F91BA098B3}"/>
</file>

<file path=customXml/itemProps3.xml><?xml version="1.0" encoding="utf-8"?>
<ds:datastoreItem xmlns:ds="http://schemas.openxmlformats.org/officeDocument/2006/customXml" ds:itemID="{DFABC114-CB3D-49D5-B127-BCA83B047714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561</Words>
  <Application>Microsoft Office PowerPoint</Application>
  <PresentationFormat>Custom</PresentationFormat>
  <Paragraphs>128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</vt:lpstr>
      <vt:lpstr>Roboto Italics</vt:lpstr>
      <vt:lpstr>Roboto Bold</vt:lpstr>
      <vt:lpstr>Montserrat</vt:lpstr>
      <vt:lpstr>Arial</vt:lpstr>
      <vt:lpstr>Poppins Bold</vt:lpstr>
      <vt:lpstr>Poppins Light</vt:lpstr>
      <vt:lpstr>Lato Light</vt:lpstr>
      <vt:lpstr>Roboto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WhatsApp Chatbot [Revised]</dc:title>
  <cp:lastModifiedBy>Anne Beatrice Concio</cp:lastModifiedBy>
  <cp:revision>5</cp:revision>
  <dcterms:created xsi:type="dcterms:W3CDTF">2006-08-16T00:00:00Z</dcterms:created>
  <dcterms:modified xsi:type="dcterms:W3CDTF">2022-11-21T01:58:14Z</dcterms:modified>
  <dc:identifier>DAFSidYoNIA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0x010100286439F6E0954647A64A17F3E4589DAD</vt:lpwstr>
  </property>
</Properties>
</file>