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4"/>
  </p:notesMasterIdLst>
  <p:sldIdLst>
    <p:sldId id="256" r:id="rId5"/>
    <p:sldId id="257" r:id="rId6"/>
    <p:sldId id="258" r:id="rId7"/>
    <p:sldId id="259" r:id="rId8"/>
    <p:sldId id="260" r:id="rId9"/>
    <p:sldId id="261" r:id="rId10"/>
    <p:sldId id="262" r:id="rId11"/>
    <p:sldId id="5434"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5424" r:id="rId31"/>
    <p:sldId id="5425" r:id="rId32"/>
    <p:sldId id="5426" r:id="rId33"/>
    <p:sldId id="5302" r:id="rId34"/>
    <p:sldId id="5427" r:id="rId35"/>
    <p:sldId id="5431" r:id="rId36"/>
    <p:sldId id="5436" r:id="rId37"/>
    <p:sldId id="5435"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Lst>
  <p:sldSz cx="18288000" cy="10287000"/>
  <p:notesSz cx="6858000" cy="9144000"/>
  <p:embeddedFontLst>
    <p:embeddedFont>
      <p:font typeface="Avenir Next LT Pro" panose="020B050402020202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Lato Bold" panose="020F0502020204030203" pitchFamily="34" charset="0"/>
      <p:regular r:id="rId63"/>
      <p:bold r:id="rId64"/>
    </p:embeddedFont>
    <p:embeddedFont>
      <p:font typeface="Lato Light" panose="020F0502020204030203" pitchFamily="34" charset="0"/>
      <p:regular r:id="rId65"/>
      <p:italic r:id="rId66"/>
    </p:embeddedFont>
    <p:embeddedFont>
      <p:font typeface="Montserrat" panose="00000500000000000000" pitchFamily="2"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Poppins" panose="00000500000000000000" pitchFamily="2" charset="0"/>
      <p:regular r:id="rId75"/>
      <p:bold r:id="rId76"/>
      <p:italic r:id="rId77"/>
      <p:boldItalic r:id="rId78"/>
    </p:embeddedFont>
    <p:embeddedFont>
      <p:font typeface="Poppins Bold" panose="00000800000000000000" pitchFamily="2" charset="0"/>
      <p:regular r:id="rId79"/>
      <p:bold r:id="rId80"/>
    </p:embeddedFont>
    <p:embeddedFont>
      <p:font typeface="Poppins Light" panose="00000400000000000000" pitchFamily="2" charset="0"/>
      <p:regular r:id="rId81"/>
      <p:italic r:id="rId82"/>
    </p:embeddedFont>
    <p:embeddedFont>
      <p:font typeface="Roboto" panose="02000000000000000000" pitchFamily="2" charset="0"/>
      <p:regular r:id="rId83"/>
      <p:bold r:id="rId84"/>
      <p:italic r:id="rId85"/>
      <p:boldItalic r:id="rId86"/>
    </p:embeddedFont>
    <p:embeddedFont>
      <p:font typeface="Roboto Bold" panose="02000000000000000000" pitchFamily="2" charset="0"/>
      <p:regular r:id="rId87"/>
      <p:bold r:id="rId88"/>
    </p:embeddedFont>
    <p:embeddedFont>
      <p:font typeface="Roboto Italics" panose="020B0604020202020204" charset="0"/>
      <p:regular r:id="rId89"/>
      <p: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3F5718-1BA0-90CA-6988-650D2B9E9B99}" v="573" dt="2023-02-17T03:41:51.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font" Target="fonts/font3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1.xml"/><Relationship Id="rId90" Type="http://schemas.openxmlformats.org/officeDocument/2006/relationships/font" Target="fonts/font36.fntdata"/><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font" Target="fonts/font34.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3.xml"/><Relationship Id="rId71" Type="http://schemas.openxmlformats.org/officeDocument/2006/relationships/font" Target="fonts/font17.fntdata"/><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2.fntdata"/><Relationship Id="rId87" Type="http://schemas.openxmlformats.org/officeDocument/2006/relationships/font" Target="fonts/font33.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2.fntdata"/><Relationship Id="rId77"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85303-9FD4-6342-8925-099ABDAD51E5}"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BA9A1-9449-BA41-B7D0-6D939C6A4D5C}" type="slidenum">
              <a:rPr lang="en-US" smtClean="0"/>
              <a:t>‹#›</a:t>
            </a:fld>
            <a:endParaRPr lang="en-US"/>
          </a:p>
        </p:txBody>
      </p:sp>
    </p:spTree>
    <p:extLst>
      <p:ext uri="{BB962C8B-B14F-4D97-AF65-F5344CB8AC3E}">
        <p14:creationId xmlns:p14="http://schemas.microsoft.com/office/powerpoint/2010/main" val="2743140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hit lifetime limit, then can’t play anymore games. </a:t>
            </a:r>
          </a:p>
        </p:txBody>
      </p:sp>
      <p:sp>
        <p:nvSpPr>
          <p:cNvPr id="4" name="Slide Number Placeholder 3"/>
          <p:cNvSpPr>
            <a:spLocks noGrp="1"/>
          </p:cNvSpPr>
          <p:nvPr>
            <p:ph type="sldNum" sz="quarter" idx="5"/>
          </p:nvPr>
        </p:nvSpPr>
        <p:spPr/>
        <p:txBody>
          <a:bodyPr/>
          <a:lstStyle/>
          <a:p>
            <a:fld id="{7EEA0D89-156F-9849-A855-BB243C7669BE}" type="slidenum">
              <a:rPr lang="en-US" smtClean="0"/>
              <a:t>29</a:t>
            </a:fld>
            <a:endParaRPr lang="en-US"/>
          </a:p>
        </p:txBody>
      </p:sp>
    </p:spTree>
    <p:extLst>
      <p:ext uri="{BB962C8B-B14F-4D97-AF65-F5344CB8AC3E}">
        <p14:creationId xmlns:p14="http://schemas.microsoft.com/office/powerpoint/2010/main" val="14911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hit lifetime limit, then can’t play anymore games. </a:t>
            </a:r>
          </a:p>
        </p:txBody>
      </p:sp>
      <p:sp>
        <p:nvSpPr>
          <p:cNvPr id="4" name="Slide Number Placeholder 3"/>
          <p:cNvSpPr>
            <a:spLocks noGrp="1"/>
          </p:cNvSpPr>
          <p:nvPr>
            <p:ph type="sldNum" sz="quarter" idx="5"/>
          </p:nvPr>
        </p:nvSpPr>
        <p:spPr/>
        <p:txBody>
          <a:bodyPr/>
          <a:lstStyle/>
          <a:p>
            <a:fld id="{7EEA0D89-156F-9849-A855-BB243C7669BE}" type="slidenum">
              <a:rPr lang="en-US" smtClean="0"/>
              <a:t>32</a:t>
            </a:fld>
            <a:endParaRPr lang="en-US"/>
          </a:p>
        </p:txBody>
      </p:sp>
    </p:spTree>
    <p:extLst>
      <p:ext uri="{BB962C8B-B14F-4D97-AF65-F5344CB8AC3E}">
        <p14:creationId xmlns:p14="http://schemas.microsoft.com/office/powerpoint/2010/main" val="407045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hit lifetime limit, then can’t play anymore games. </a:t>
            </a:r>
          </a:p>
        </p:txBody>
      </p:sp>
      <p:sp>
        <p:nvSpPr>
          <p:cNvPr id="4" name="Slide Number Placeholder 3"/>
          <p:cNvSpPr>
            <a:spLocks noGrp="1"/>
          </p:cNvSpPr>
          <p:nvPr>
            <p:ph type="sldNum" sz="quarter" idx="5"/>
          </p:nvPr>
        </p:nvSpPr>
        <p:spPr/>
        <p:txBody>
          <a:bodyPr/>
          <a:lstStyle/>
          <a:p>
            <a:fld id="{7EEA0D89-156F-9849-A855-BB243C7669BE}" type="slidenum">
              <a:rPr lang="en-US" smtClean="0"/>
              <a:t>34</a:t>
            </a:fld>
            <a:endParaRPr lang="en-US"/>
          </a:p>
        </p:txBody>
      </p:sp>
    </p:spTree>
    <p:extLst>
      <p:ext uri="{BB962C8B-B14F-4D97-AF65-F5344CB8AC3E}">
        <p14:creationId xmlns:p14="http://schemas.microsoft.com/office/powerpoint/2010/main" val="384819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FEqXhkRKqWI?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rYIuZdZoTAA?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ideo" Target="https://www.youtube.com/embed/PE63dKrVdmg?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smart-receipt.skale.today/"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3.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3.png"/><Relationship Id="rId4" Type="http://schemas.openxmlformats.org/officeDocument/2006/relationships/image" Target="../media/image51.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video" Target="https://www.youtube.com/embed/Qt2Cm6L_6FY?feature=oembed"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9.sv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hyperlink" Target="https://calendly.com/skale-/skale-enteprise-exper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sp>
        <p:nvSpPr>
          <p:cNvPr id="3" name="TextBox 3"/>
          <p:cNvSpPr txBox="1"/>
          <p:nvPr/>
        </p:nvSpPr>
        <p:spPr>
          <a:xfrm>
            <a:off x="1532237" y="3447288"/>
            <a:ext cx="9282708" cy="2692399"/>
          </a:xfrm>
          <a:prstGeom prst="rect">
            <a:avLst/>
          </a:prstGeom>
        </p:spPr>
        <p:txBody>
          <a:bodyPr lIns="0" tIns="0" rIns="0" bIns="0" rtlCol="0" anchor="t">
            <a:spAutoFit/>
          </a:bodyPr>
          <a:lstStyle/>
          <a:p>
            <a:pPr>
              <a:lnSpc>
                <a:spcPts val="9999"/>
              </a:lnSpc>
            </a:pPr>
            <a:r>
              <a:rPr lang="en-US" sz="9999" spc="-199">
                <a:solidFill>
                  <a:srgbClr val="FFFFFF"/>
                </a:solidFill>
                <a:latin typeface="Poppins Bold"/>
              </a:rPr>
              <a:t>Gamification</a:t>
            </a:r>
          </a:p>
          <a:p>
            <a:pPr algn="l">
              <a:lnSpc>
                <a:spcPts val="9999"/>
              </a:lnSpc>
            </a:pPr>
            <a:r>
              <a:rPr lang="en-US" sz="9999" spc="-199">
                <a:solidFill>
                  <a:srgbClr val="FFFFFF"/>
                </a:solidFill>
                <a:latin typeface="Poppins Bold"/>
              </a:rPr>
              <a:t>Guide</a:t>
            </a:r>
          </a:p>
        </p:txBody>
      </p:sp>
      <p:grpSp>
        <p:nvGrpSpPr>
          <p:cNvPr id="4" name="Group 4"/>
          <p:cNvGrpSpPr/>
          <p:nvPr/>
        </p:nvGrpSpPr>
        <p:grpSpPr>
          <a:xfrm>
            <a:off x="1403701" y="5351292"/>
            <a:ext cx="5401964" cy="2791165"/>
            <a:chOff x="-41378" y="-319180"/>
            <a:chExt cx="1738985" cy="898525"/>
          </a:xfrm>
        </p:grpSpPr>
        <p:sp>
          <p:nvSpPr>
            <p:cNvPr id="5" name="Freeform 5"/>
            <p:cNvSpPr/>
            <p:nvPr/>
          </p:nvSpPr>
          <p:spPr>
            <a:xfrm>
              <a:off x="0" y="0"/>
              <a:ext cx="1656229" cy="260166"/>
            </a:xfrm>
            <a:custGeom>
              <a:avLst/>
              <a:gdLst/>
              <a:ahLst/>
              <a:cxnLst/>
              <a:rect l="l" t="t" r="r" b="b"/>
              <a:pathLst>
                <a:path w="1656229" h="260166">
                  <a:moveTo>
                    <a:pt x="130083" y="0"/>
                  </a:moveTo>
                  <a:lnTo>
                    <a:pt x="1526146" y="0"/>
                  </a:lnTo>
                  <a:cubicBezTo>
                    <a:pt x="1560647" y="0"/>
                    <a:pt x="1593734" y="13705"/>
                    <a:pt x="1618129" y="38100"/>
                  </a:cubicBezTo>
                  <a:cubicBezTo>
                    <a:pt x="1642524" y="62496"/>
                    <a:pt x="1656229" y="95583"/>
                    <a:pt x="1656229" y="130083"/>
                  </a:cubicBezTo>
                  <a:lnTo>
                    <a:pt x="1656229" y="130083"/>
                  </a:lnTo>
                  <a:cubicBezTo>
                    <a:pt x="1656229" y="164583"/>
                    <a:pt x="1642524" y="197670"/>
                    <a:pt x="1618129" y="222065"/>
                  </a:cubicBezTo>
                  <a:cubicBezTo>
                    <a:pt x="1593734" y="246461"/>
                    <a:pt x="1560647" y="260166"/>
                    <a:pt x="1526146" y="260166"/>
                  </a:cubicBezTo>
                  <a:lnTo>
                    <a:pt x="130083" y="260166"/>
                  </a:lnTo>
                  <a:cubicBezTo>
                    <a:pt x="95583" y="260166"/>
                    <a:pt x="62496" y="246461"/>
                    <a:pt x="38100" y="222065"/>
                  </a:cubicBezTo>
                  <a:cubicBezTo>
                    <a:pt x="13705" y="197670"/>
                    <a:pt x="0" y="164583"/>
                    <a:pt x="0" y="130083"/>
                  </a:cubicBezTo>
                  <a:lnTo>
                    <a:pt x="0" y="130083"/>
                  </a:lnTo>
                  <a:cubicBezTo>
                    <a:pt x="0" y="95583"/>
                    <a:pt x="13705" y="62496"/>
                    <a:pt x="38100" y="38100"/>
                  </a:cubicBezTo>
                  <a:cubicBezTo>
                    <a:pt x="62496" y="13705"/>
                    <a:pt x="95583" y="0"/>
                    <a:pt x="130083" y="0"/>
                  </a:cubicBezTo>
                  <a:close/>
                </a:path>
              </a:pathLst>
            </a:custGeom>
            <a:solidFill>
              <a:srgbClr val="FFFFFF"/>
            </a:solidFill>
          </p:spPr>
        </p:sp>
        <p:sp>
          <p:nvSpPr>
            <p:cNvPr id="6" name="TextBox 6"/>
            <p:cNvSpPr txBox="1"/>
            <p:nvPr/>
          </p:nvSpPr>
          <p:spPr>
            <a:xfrm>
              <a:off x="-41378" y="-319180"/>
              <a:ext cx="1738985" cy="898525"/>
            </a:xfrm>
            <a:prstGeom prst="rect">
              <a:avLst/>
            </a:prstGeom>
          </p:spPr>
          <p:txBody>
            <a:bodyPr lIns="50800" tIns="50800" rIns="50800" bIns="50800" rtlCol="0" anchor="ctr"/>
            <a:lstStyle/>
            <a:p>
              <a:pPr algn="ctr">
                <a:lnSpc>
                  <a:spcPts val="3919"/>
                </a:lnSpc>
              </a:pPr>
              <a:r>
                <a:rPr lang="en-US" sz="2799" spc="111">
                  <a:solidFill>
                    <a:srgbClr val="000000"/>
                  </a:solidFill>
                  <a:latin typeface="Poppins Bold"/>
                </a:rPr>
                <a:t>INTRODUCTION GUIDE</a:t>
              </a:r>
            </a:p>
          </p:txBody>
        </p:sp>
      </p:grpSp>
      <p:pic>
        <p:nvPicPr>
          <p:cNvPr id="7" name="Picture 7"/>
          <p:cNvPicPr>
            <a:picLocks noChangeAspect="1"/>
          </p:cNvPicPr>
          <p:nvPr/>
        </p:nvPicPr>
        <p:blipFill>
          <a:blip r:embed="rId3"/>
          <a:srcRect r="191" b="337"/>
          <a:stretch>
            <a:fillRect/>
          </a:stretch>
        </p:blipFill>
        <p:spPr>
          <a:xfrm>
            <a:off x="10081700" y="-268846"/>
            <a:ext cx="7177601" cy="108246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0"/>
            <a:ext cx="18288000" cy="10286998"/>
            <a:chOff x="0" y="0"/>
            <a:chExt cx="24384000" cy="13715998"/>
          </a:xfrm>
        </p:grpSpPr>
        <p:sp>
          <p:nvSpPr>
            <p:cNvPr id="9" name="Freeform 9"/>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sp>
      </p:grpSp>
      <p:pic>
        <p:nvPicPr>
          <p:cNvPr id="10" name="Picture 10"/>
          <p:cNvPicPr>
            <a:picLocks noChangeAspect="1"/>
          </p:cNvPicPr>
          <p:nvPr/>
        </p:nvPicPr>
        <p:blipFill>
          <a:blip r:embed="rId2"/>
          <a:srcRect t="15419" r="-1" b="-1"/>
          <a:stretch>
            <a:fillRect/>
          </a:stretch>
        </p:blipFill>
        <p:spPr>
          <a:xfrm>
            <a:off x="30" y="1"/>
            <a:ext cx="18287970" cy="10286998"/>
          </a:xfrm>
          <a:prstGeom prst="rect">
            <a:avLst/>
          </a:prstGeom>
        </p:spPr>
      </p:pic>
      <p:sp>
        <p:nvSpPr>
          <p:cNvPr id="11" name="TextBox 11"/>
          <p:cNvSpPr txBox="1"/>
          <p:nvPr/>
        </p:nvSpPr>
        <p:spPr>
          <a:xfrm>
            <a:off x="2377462" y="3594926"/>
            <a:ext cx="13533120" cy="2575560"/>
          </a:xfrm>
          <a:prstGeom prst="rect">
            <a:avLst/>
          </a:prstGeom>
        </p:spPr>
        <p:txBody>
          <a:bodyPr lIns="0" tIns="0" rIns="0" bIns="0" rtlCol="0" anchor="t">
            <a:spAutoFit/>
          </a:bodyPr>
          <a:lstStyle/>
          <a:p>
            <a:pPr algn="ctr">
              <a:lnSpc>
                <a:spcPts val="9720"/>
              </a:lnSpc>
            </a:pPr>
            <a:r>
              <a:rPr lang="en-US" sz="9000">
                <a:solidFill>
                  <a:srgbClr val="FFFFFF"/>
                </a:solidFill>
                <a:latin typeface="Poppins Bold"/>
              </a:rPr>
              <a:t>Standard Package of Games</a:t>
            </a:r>
          </a:p>
        </p:txBody>
      </p:sp>
      <p:sp>
        <p:nvSpPr>
          <p:cNvPr id="12" name="TextBox 12"/>
          <p:cNvSpPr txBox="1"/>
          <p:nvPr/>
        </p:nvSpPr>
        <p:spPr>
          <a:xfrm>
            <a:off x="2377447" y="6180011"/>
            <a:ext cx="13533120" cy="531114"/>
          </a:xfrm>
          <a:prstGeom prst="rect">
            <a:avLst/>
          </a:prstGeom>
        </p:spPr>
        <p:txBody>
          <a:bodyPr lIns="0" tIns="0" rIns="0" bIns="0" rtlCol="0" anchor="t">
            <a:spAutoFit/>
          </a:bodyPr>
          <a:lstStyle/>
          <a:p>
            <a:pPr algn="ctr">
              <a:lnSpc>
                <a:spcPts val="3888"/>
              </a:lnSpc>
            </a:pPr>
            <a:r>
              <a:rPr lang="en-US" sz="3600">
                <a:solidFill>
                  <a:srgbClr val="FFFFFF"/>
                </a:solidFill>
                <a:latin typeface="Poppins"/>
              </a:rPr>
              <a:t>Spin &amp; Win, Digital Scratch Card, and Digital Quiz</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pic>
        <p:nvPicPr>
          <p:cNvPr id="3" name="Picture 3"/>
          <p:cNvPicPr>
            <a:picLocks noChangeAspect="1"/>
          </p:cNvPicPr>
          <p:nvPr/>
        </p:nvPicPr>
        <p:blipFill>
          <a:blip r:embed="rId3"/>
          <a:srcRect r="192" b="170"/>
          <a:stretch>
            <a:fillRect/>
          </a:stretch>
        </p:blipFill>
        <p:spPr>
          <a:xfrm>
            <a:off x="8731127" y="0"/>
            <a:ext cx="9195309" cy="13797346"/>
          </a:xfrm>
          <a:prstGeom prst="rect">
            <a:avLst/>
          </a:prstGeom>
        </p:spPr>
      </p:pic>
      <p:sp>
        <p:nvSpPr>
          <p:cNvPr id="4" name="TextBox 4"/>
          <p:cNvSpPr txBox="1"/>
          <p:nvPr/>
        </p:nvSpPr>
        <p:spPr>
          <a:xfrm>
            <a:off x="1028700" y="2154199"/>
            <a:ext cx="12576727" cy="1644651"/>
          </a:xfrm>
          <a:prstGeom prst="rect">
            <a:avLst/>
          </a:prstGeom>
        </p:spPr>
        <p:txBody>
          <a:bodyPr lIns="0" tIns="0" rIns="0" bIns="0" rtlCol="0" anchor="t">
            <a:spAutoFit/>
          </a:bodyPr>
          <a:lstStyle/>
          <a:p>
            <a:pPr algn="l">
              <a:lnSpc>
                <a:spcPts val="11500"/>
              </a:lnSpc>
            </a:pPr>
            <a:r>
              <a:rPr lang="en-US" sz="11500" spc="-230">
                <a:solidFill>
                  <a:srgbClr val="FFFFFF"/>
                </a:solidFill>
                <a:latin typeface="Poppins Bold"/>
              </a:rPr>
              <a:t>Spin &amp; Win</a:t>
            </a:r>
          </a:p>
        </p:txBody>
      </p:sp>
      <p:sp>
        <p:nvSpPr>
          <p:cNvPr id="5" name="TextBox 5"/>
          <p:cNvSpPr txBox="1"/>
          <p:nvPr/>
        </p:nvSpPr>
        <p:spPr>
          <a:xfrm>
            <a:off x="1028700" y="4171950"/>
            <a:ext cx="7935764" cy="5086350"/>
          </a:xfrm>
          <a:prstGeom prst="rect">
            <a:avLst/>
          </a:prstGeom>
        </p:spPr>
        <p:txBody>
          <a:bodyPr lIns="0" tIns="0" rIns="0" bIns="0" rtlCol="0" anchor="t">
            <a:spAutoFit/>
          </a:bodyPr>
          <a:lstStyle/>
          <a:p>
            <a:pPr algn="just">
              <a:lnSpc>
                <a:spcPts val="2879"/>
              </a:lnSpc>
              <a:spcBef>
                <a:spcPct val="0"/>
              </a:spcBef>
            </a:pPr>
            <a:r>
              <a:rPr lang="en-US" sz="2400">
                <a:solidFill>
                  <a:srgbClr val="FFFFFF"/>
                </a:solidFill>
                <a:latin typeface="Poppins"/>
              </a:rPr>
              <a:t>Spin &amp; Win is an excellent tool for engaging and rewarding your customers online or in-store, whether it's a daily gamified pop-up or an incentive for every purchase.</a:t>
            </a:r>
          </a:p>
          <a:p>
            <a:pPr algn="just">
              <a:lnSpc>
                <a:spcPts val="2879"/>
              </a:lnSpc>
              <a:spcBef>
                <a:spcPct val="0"/>
              </a:spcBef>
            </a:pPr>
            <a:endParaRPr lang="en-US" sz="2400">
              <a:solidFill>
                <a:srgbClr val="FFFFFF"/>
              </a:solidFill>
              <a:latin typeface="Poppins"/>
            </a:endParaRPr>
          </a:p>
          <a:p>
            <a:pPr algn="just">
              <a:lnSpc>
                <a:spcPts val="2879"/>
              </a:lnSpc>
              <a:spcBef>
                <a:spcPct val="0"/>
              </a:spcBef>
            </a:pPr>
            <a:r>
              <a:rPr lang="en-US" sz="2400">
                <a:solidFill>
                  <a:srgbClr val="FFFFFF"/>
                </a:solidFill>
                <a:latin typeface="Poppins"/>
              </a:rPr>
              <a:t>Increase opt-ins and convert customers into superfans by giving them the opportunity to win multiple prizes.</a:t>
            </a:r>
          </a:p>
          <a:p>
            <a:pPr algn="just">
              <a:lnSpc>
                <a:spcPts val="2879"/>
              </a:lnSpc>
              <a:spcBef>
                <a:spcPct val="0"/>
              </a:spcBef>
            </a:pPr>
            <a:endParaRPr lang="en-US" sz="2400">
              <a:solidFill>
                <a:srgbClr val="FFFFFF"/>
              </a:solidFill>
              <a:latin typeface="Poppins"/>
            </a:endParaRPr>
          </a:p>
          <a:p>
            <a:pPr algn="just">
              <a:lnSpc>
                <a:spcPts val="2879"/>
              </a:lnSpc>
              <a:spcBef>
                <a:spcPct val="0"/>
              </a:spcBef>
            </a:pPr>
            <a:r>
              <a:rPr lang="en-US" sz="2400">
                <a:solidFill>
                  <a:srgbClr val="FFFFFF"/>
                </a:solidFill>
                <a:latin typeface="Poppins"/>
              </a:rPr>
              <a:t>Our drag-and-drop editor allows you to quickly create branded and engaging Spin &amp; Win platforms. Without POS integration, you can assign rewards, track customer behavior, and calculate in-store ROI from your campaign.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16245"/>
          <a:stretch>
            <a:fillRect/>
          </a:stretch>
        </p:blipFill>
        <p:spPr>
          <a:xfrm>
            <a:off x="0" y="0"/>
            <a:ext cx="18288000" cy="8774992"/>
          </a:xfrm>
          <a:prstGeom prst="rect">
            <a:avLst/>
          </a:prstGeom>
        </p:spPr>
      </p:pic>
      <p:pic>
        <p:nvPicPr>
          <p:cNvPr id="3" name="Picture 3"/>
          <p:cNvPicPr>
            <a:picLocks noChangeAspect="1"/>
          </p:cNvPicPr>
          <p:nvPr/>
        </p:nvPicPr>
        <p:blipFill>
          <a:blip r:embed="rId3"/>
          <a:srcRect r="127" b="97"/>
          <a:stretch>
            <a:fillRect/>
          </a:stretch>
        </p:blipFill>
        <p:spPr>
          <a:xfrm>
            <a:off x="12071975" y="865238"/>
            <a:ext cx="5593137" cy="8393062"/>
          </a:xfrm>
          <a:prstGeom prst="rect">
            <a:avLst/>
          </a:prstGeom>
        </p:spPr>
      </p:pic>
      <p:sp>
        <p:nvSpPr>
          <p:cNvPr id="4" name="TextBox 4"/>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SPIN &amp; WIN</a:t>
            </a:r>
          </a:p>
        </p:txBody>
      </p:sp>
      <p:sp>
        <p:nvSpPr>
          <p:cNvPr id="5" name="TextBox 5"/>
          <p:cNvSpPr txBox="1"/>
          <p:nvPr/>
        </p:nvSpPr>
        <p:spPr>
          <a:xfrm>
            <a:off x="1313316" y="8972550"/>
            <a:ext cx="4301344" cy="8191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 Shoppers are driven to the platform via Social Media Ads, EDM, or to the organic follower base </a:t>
            </a:r>
          </a:p>
        </p:txBody>
      </p:sp>
      <p:sp>
        <p:nvSpPr>
          <p:cNvPr id="6" name="TextBox 6"/>
          <p:cNvSpPr txBox="1"/>
          <p:nvPr/>
        </p:nvSpPr>
        <p:spPr>
          <a:xfrm>
            <a:off x="7129990" y="8972550"/>
            <a:ext cx="4028019"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Capture First Party Customer Data </a:t>
            </a:r>
          </a:p>
          <a:p>
            <a:pPr algn="ctr">
              <a:lnSpc>
                <a:spcPts val="2160"/>
              </a:lnSpc>
            </a:pPr>
            <a:r>
              <a:rPr lang="en-US" sz="1800">
                <a:solidFill>
                  <a:srgbClr val="000000"/>
                </a:solidFill>
                <a:latin typeface="Poppins"/>
              </a:rPr>
              <a:t>When Shoppers register </a:t>
            </a:r>
          </a:p>
        </p:txBody>
      </p:sp>
      <p:sp>
        <p:nvSpPr>
          <p:cNvPr id="7" name="TextBox 7"/>
          <p:cNvSpPr txBox="1"/>
          <p:nvPr/>
        </p:nvSpPr>
        <p:spPr>
          <a:xfrm>
            <a:off x="12738029" y="8972550"/>
            <a:ext cx="4266410"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Shopper is directed to Spin and Win gamification module</a:t>
            </a:r>
          </a:p>
        </p:txBody>
      </p:sp>
      <p:pic>
        <p:nvPicPr>
          <p:cNvPr id="8" name="Picture 8"/>
          <p:cNvPicPr>
            <a:picLocks noChangeAspect="1"/>
          </p:cNvPicPr>
          <p:nvPr/>
        </p:nvPicPr>
        <p:blipFill>
          <a:blip r:embed="rId4"/>
          <a:srcRect r="312" b="312"/>
          <a:stretch>
            <a:fillRect/>
          </a:stretch>
        </p:blipFill>
        <p:spPr>
          <a:xfrm>
            <a:off x="1313316" y="1356714"/>
            <a:ext cx="4301344" cy="7634886"/>
          </a:xfrm>
          <a:prstGeom prst="rect">
            <a:avLst/>
          </a:prstGeom>
        </p:spPr>
      </p:pic>
      <p:pic>
        <p:nvPicPr>
          <p:cNvPr id="10" name="Picture 10"/>
          <p:cNvPicPr>
            <a:picLocks noChangeAspect="1"/>
          </p:cNvPicPr>
          <p:nvPr/>
        </p:nvPicPr>
        <p:blipFill>
          <a:blip r:embed="rId5"/>
          <a:srcRect r="122" b="92"/>
          <a:stretch>
            <a:fillRect/>
          </a:stretch>
        </p:blipFill>
        <p:spPr>
          <a:xfrm>
            <a:off x="6379855" y="962547"/>
            <a:ext cx="5528290" cy="8295753"/>
          </a:xfrm>
          <a:prstGeom prst="rect">
            <a:avLst/>
          </a:prstGeom>
        </p:spPr>
      </p:pic>
      <p:pic>
        <p:nvPicPr>
          <p:cNvPr id="11" name="Picture 11"/>
          <p:cNvPicPr>
            <a:picLocks noChangeAspect="1"/>
          </p:cNvPicPr>
          <p:nvPr/>
        </p:nvPicPr>
        <p:blipFill>
          <a:blip r:embed="rId6"/>
          <a:srcRect r="233" b="233"/>
          <a:stretch>
            <a:fillRect/>
          </a:stretch>
        </p:blipFill>
        <p:spPr>
          <a:xfrm>
            <a:off x="7414493" y="1715144"/>
            <a:ext cx="3459013" cy="34590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39827"/>
          <a:stretch>
            <a:fillRect/>
          </a:stretch>
        </p:blipFill>
        <p:spPr>
          <a:xfrm>
            <a:off x="0" y="0"/>
            <a:ext cx="18288000" cy="6301628"/>
          </a:xfrm>
          <a:prstGeom prst="rect">
            <a:avLst/>
          </a:prstGeom>
        </p:spPr>
      </p:pic>
      <p:pic>
        <p:nvPicPr>
          <p:cNvPr id="4" name="Picture 4"/>
          <p:cNvPicPr>
            <a:picLocks noChangeAspect="1"/>
          </p:cNvPicPr>
          <p:nvPr/>
        </p:nvPicPr>
        <p:blipFill>
          <a:blip r:embed="rId3"/>
          <a:srcRect r="652" b="35"/>
          <a:stretch>
            <a:fillRect/>
          </a:stretch>
        </p:blipFill>
        <p:spPr>
          <a:xfrm>
            <a:off x="13700853" y="1136039"/>
            <a:ext cx="4759218" cy="7186855"/>
          </a:xfrm>
          <a:prstGeom prst="rect">
            <a:avLst/>
          </a:prstGeom>
        </p:spPr>
      </p:pic>
      <p:grpSp>
        <p:nvGrpSpPr>
          <p:cNvPr id="5" name="Group 5"/>
          <p:cNvGrpSpPr/>
          <p:nvPr/>
        </p:nvGrpSpPr>
        <p:grpSpPr>
          <a:xfrm>
            <a:off x="9499308" y="1135557"/>
            <a:ext cx="4740239" cy="7187337"/>
            <a:chOff x="0" y="0"/>
            <a:chExt cx="6320319" cy="9583116"/>
          </a:xfrm>
        </p:grpSpPr>
        <p:pic>
          <p:nvPicPr>
            <p:cNvPr id="6" name="Picture 6"/>
            <p:cNvPicPr>
              <a:picLocks noChangeAspect="1"/>
            </p:cNvPicPr>
            <p:nvPr/>
          </p:nvPicPr>
          <p:blipFill>
            <a:blip r:embed="rId4"/>
            <a:srcRect r="1114" b="54"/>
            <a:stretch>
              <a:fillRect/>
            </a:stretch>
          </p:blipFill>
          <p:spPr>
            <a:xfrm>
              <a:off x="0" y="0"/>
              <a:ext cx="6320319" cy="9583116"/>
            </a:xfrm>
            <a:prstGeom prst="rect">
              <a:avLst/>
            </a:prstGeom>
          </p:spPr>
        </p:pic>
        <p:pic>
          <p:nvPicPr>
            <p:cNvPr id="7" name="Picture 7"/>
            <p:cNvPicPr>
              <a:picLocks noChangeAspect="1"/>
            </p:cNvPicPr>
            <p:nvPr/>
          </p:nvPicPr>
          <p:blipFill>
            <a:blip r:embed="rId5"/>
            <a:srcRect r="1422" b="615"/>
            <a:stretch>
              <a:fillRect/>
            </a:stretch>
          </p:blipFill>
          <p:spPr>
            <a:xfrm>
              <a:off x="1381985" y="1468157"/>
              <a:ext cx="3556349" cy="3585471"/>
            </a:xfrm>
            <a:prstGeom prst="rect">
              <a:avLst/>
            </a:prstGeom>
          </p:spPr>
        </p:pic>
      </p:grpSp>
      <p:pic>
        <p:nvPicPr>
          <p:cNvPr id="8" name="Picture 8"/>
          <p:cNvPicPr>
            <a:picLocks noChangeAspect="1"/>
          </p:cNvPicPr>
          <p:nvPr/>
        </p:nvPicPr>
        <p:blipFill>
          <a:blip r:embed="rId5"/>
          <a:srcRect r="2486" b="1075"/>
          <a:stretch>
            <a:fillRect/>
          </a:stretch>
        </p:blipFill>
        <p:spPr>
          <a:xfrm>
            <a:off x="15227484" y="1988706"/>
            <a:ext cx="1490752" cy="1512319"/>
          </a:xfrm>
          <a:prstGeom prst="rect">
            <a:avLst/>
          </a:prstGeom>
        </p:spPr>
      </p:pic>
      <p:pic>
        <p:nvPicPr>
          <p:cNvPr id="9" name="Picture 9"/>
          <p:cNvPicPr>
            <a:picLocks noChangeAspect="1"/>
          </p:cNvPicPr>
          <p:nvPr/>
        </p:nvPicPr>
        <p:blipFill>
          <a:blip r:embed="rId6"/>
          <a:srcRect r="215" b="185"/>
          <a:stretch>
            <a:fillRect/>
          </a:stretch>
        </p:blipFill>
        <p:spPr>
          <a:xfrm>
            <a:off x="-41823" y="1127292"/>
            <a:ext cx="4795149" cy="7195602"/>
          </a:xfrm>
          <a:prstGeom prst="rect">
            <a:avLst/>
          </a:prstGeom>
        </p:spPr>
      </p:pic>
      <p:grpSp>
        <p:nvGrpSpPr>
          <p:cNvPr id="10" name="Group 10"/>
          <p:cNvGrpSpPr/>
          <p:nvPr/>
        </p:nvGrpSpPr>
        <p:grpSpPr>
          <a:xfrm>
            <a:off x="7847058" y="5297552"/>
            <a:ext cx="1329820" cy="301671"/>
            <a:chOff x="0" y="0"/>
            <a:chExt cx="1182063" cy="268152"/>
          </a:xfrm>
        </p:grpSpPr>
        <p:sp>
          <p:nvSpPr>
            <p:cNvPr id="11" name="Freeform 11"/>
            <p:cNvSpPr/>
            <p:nvPr/>
          </p:nvSpPr>
          <p:spPr>
            <a:xfrm>
              <a:off x="8509" y="8509"/>
              <a:ext cx="1165098" cy="251206"/>
            </a:xfrm>
            <a:custGeom>
              <a:avLst/>
              <a:gdLst/>
              <a:ahLst/>
              <a:cxnLst/>
              <a:rect l="l" t="t" r="r" b="b"/>
              <a:pathLst>
                <a:path w="1165098" h="251206">
                  <a:moveTo>
                    <a:pt x="0" y="41783"/>
                  </a:moveTo>
                  <a:cubicBezTo>
                    <a:pt x="0" y="18669"/>
                    <a:pt x="19685" y="0"/>
                    <a:pt x="44069" y="0"/>
                  </a:cubicBezTo>
                  <a:lnTo>
                    <a:pt x="1121029" y="0"/>
                  </a:lnTo>
                  <a:cubicBezTo>
                    <a:pt x="1145413" y="0"/>
                    <a:pt x="1165098" y="18796"/>
                    <a:pt x="1165098" y="41910"/>
                  </a:cubicBezTo>
                  <a:lnTo>
                    <a:pt x="1165098" y="209296"/>
                  </a:lnTo>
                  <a:cubicBezTo>
                    <a:pt x="1165098" y="232410"/>
                    <a:pt x="1145413" y="251206"/>
                    <a:pt x="1121029" y="251206"/>
                  </a:cubicBezTo>
                  <a:lnTo>
                    <a:pt x="44069" y="251206"/>
                  </a:lnTo>
                  <a:cubicBezTo>
                    <a:pt x="19685" y="251206"/>
                    <a:pt x="0" y="232410"/>
                    <a:pt x="0" y="209296"/>
                  </a:cubicBezTo>
                  <a:close/>
                </a:path>
              </a:pathLst>
            </a:custGeom>
            <a:solidFill>
              <a:srgbClr val="FFCB1E"/>
            </a:solidFill>
          </p:spPr>
        </p:sp>
        <p:sp>
          <p:nvSpPr>
            <p:cNvPr id="12" name="Freeform 12"/>
            <p:cNvSpPr/>
            <p:nvPr/>
          </p:nvSpPr>
          <p:spPr>
            <a:xfrm>
              <a:off x="0" y="0"/>
              <a:ext cx="1182116" cy="268097"/>
            </a:xfrm>
            <a:custGeom>
              <a:avLst/>
              <a:gdLst/>
              <a:ahLst/>
              <a:cxnLst/>
              <a:rect l="l" t="t" r="r" b="b"/>
              <a:pathLst>
                <a:path w="1182116" h="268097">
                  <a:moveTo>
                    <a:pt x="0" y="50292"/>
                  </a:moveTo>
                  <a:cubicBezTo>
                    <a:pt x="0" y="22098"/>
                    <a:pt x="23876" y="0"/>
                    <a:pt x="52578" y="0"/>
                  </a:cubicBezTo>
                  <a:lnTo>
                    <a:pt x="1129538" y="0"/>
                  </a:lnTo>
                  <a:lnTo>
                    <a:pt x="1129538" y="8509"/>
                  </a:lnTo>
                  <a:lnTo>
                    <a:pt x="1129538" y="0"/>
                  </a:lnTo>
                  <a:cubicBezTo>
                    <a:pt x="1158113" y="0"/>
                    <a:pt x="1182116" y="22098"/>
                    <a:pt x="1182116" y="50292"/>
                  </a:cubicBezTo>
                  <a:lnTo>
                    <a:pt x="1173607" y="50292"/>
                  </a:lnTo>
                  <a:lnTo>
                    <a:pt x="1182116" y="50292"/>
                  </a:lnTo>
                  <a:lnTo>
                    <a:pt x="1182116" y="217805"/>
                  </a:lnTo>
                  <a:lnTo>
                    <a:pt x="1173607" y="217805"/>
                  </a:lnTo>
                  <a:lnTo>
                    <a:pt x="1182116" y="217805"/>
                  </a:lnTo>
                  <a:cubicBezTo>
                    <a:pt x="1182116" y="245999"/>
                    <a:pt x="1158240" y="268097"/>
                    <a:pt x="1129538" y="268097"/>
                  </a:cubicBezTo>
                  <a:lnTo>
                    <a:pt x="1129538" y="259588"/>
                  </a:lnTo>
                  <a:lnTo>
                    <a:pt x="1129538" y="268097"/>
                  </a:lnTo>
                  <a:lnTo>
                    <a:pt x="52578" y="268097"/>
                  </a:lnTo>
                  <a:lnTo>
                    <a:pt x="52578" y="259588"/>
                  </a:lnTo>
                  <a:lnTo>
                    <a:pt x="52578" y="268097"/>
                  </a:lnTo>
                  <a:cubicBezTo>
                    <a:pt x="23876" y="268097"/>
                    <a:pt x="0" y="245999"/>
                    <a:pt x="0" y="217805"/>
                  </a:cubicBezTo>
                  <a:lnTo>
                    <a:pt x="0" y="50292"/>
                  </a:lnTo>
                  <a:lnTo>
                    <a:pt x="8509" y="50292"/>
                  </a:lnTo>
                  <a:lnTo>
                    <a:pt x="0" y="50292"/>
                  </a:lnTo>
                  <a:moveTo>
                    <a:pt x="16891" y="50292"/>
                  </a:moveTo>
                  <a:lnTo>
                    <a:pt x="16891" y="217805"/>
                  </a:lnTo>
                  <a:lnTo>
                    <a:pt x="8509" y="217805"/>
                  </a:lnTo>
                  <a:lnTo>
                    <a:pt x="17018" y="217805"/>
                  </a:lnTo>
                  <a:cubicBezTo>
                    <a:pt x="17018" y="235839"/>
                    <a:pt x="32512" y="251206"/>
                    <a:pt x="52578" y="251206"/>
                  </a:cubicBezTo>
                  <a:lnTo>
                    <a:pt x="1129538" y="251206"/>
                  </a:lnTo>
                  <a:cubicBezTo>
                    <a:pt x="1149604" y="251206"/>
                    <a:pt x="1165098" y="235839"/>
                    <a:pt x="1165098" y="217805"/>
                  </a:cubicBezTo>
                  <a:lnTo>
                    <a:pt x="1165098" y="50292"/>
                  </a:lnTo>
                  <a:cubicBezTo>
                    <a:pt x="1165098" y="32258"/>
                    <a:pt x="1149604" y="16891"/>
                    <a:pt x="1129538" y="16891"/>
                  </a:cubicBezTo>
                  <a:lnTo>
                    <a:pt x="52578" y="16891"/>
                  </a:lnTo>
                  <a:lnTo>
                    <a:pt x="52578" y="8509"/>
                  </a:lnTo>
                  <a:lnTo>
                    <a:pt x="52578" y="17018"/>
                  </a:lnTo>
                  <a:cubicBezTo>
                    <a:pt x="32512" y="17018"/>
                    <a:pt x="17018" y="32385"/>
                    <a:pt x="17018" y="50419"/>
                  </a:cubicBezTo>
                  <a:close/>
                </a:path>
              </a:pathLst>
            </a:custGeom>
            <a:solidFill>
              <a:srgbClr val="2F528F"/>
            </a:solidFill>
          </p:spPr>
        </p:sp>
        <p:sp>
          <p:nvSpPr>
            <p:cNvPr id="13" name="TextBox 13"/>
            <p:cNvSpPr txBox="1"/>
            <p:nvPr/>
          </p:nvSpPr>
          <p:spPr>
            <a:xfrm>
              <a:off x="0" y="0"/>
              <a:ext cx="1182063" cy="268152"/>
            </a:xfrm>
            <a:prstGeom prst="rect">
              <a:avLst/>
            </a:prstGeom>
          </p:spPr>
          <p:txBody>
            <a:bodyPr lIns="76200" tIns="76200" rIns="76200" bIns="76200" rtlCol="0" anchor="ctr"/>
            <a:lstStyle/>
            <a:p>
              <a:pPr algn="ctr">
                <a:lnSpc>
                  <a:spcPts val="1260"/>
                </a:lnSpc>
              </a:pPr>
              <a:r>
                <a:rPr lang="en-US" sz="1050" spc="15">
                  <a:solidFill>
                    <a:srgbClr val="000000"/>
                  </a:solidFill>
                  <a:latin typeface="Montserrat"/>
                </a:rPr>
                <a:t>Upload Receipt</a:t>
              </a:r>
            </a:p>
          </p:txBody>
        </p:sp>
      </p:grpSp>
      <p:grpSp>
        <p:nvGrpSpPr>
          <p:cNvPr id="14" name="Group 14"/>
          <p:cNvGrpSpPr/>
          <p:nvPr/>
        </p:nvGrpSpPr>
        <p:grpSpPr>
          <a:xfrm>
            <a:off x="4141111" y="1137092"/>
            <a:ext cx="5956445" cy="7185802"/>
            <a:chOff x="0" y="0"/>
            <a:chExt cx="7941926" cy="9581070"/>
          </a:xfrm>
        </p:grpSpPr>
        <p:pic>
          <p:nvPicPr>
            <p:cNvPr id="15" name="Picture 15"/>
            <p:cNvPicPr>
              <a:picLocks noChangeAspect="1"/>
            </p:cNvPicPr>
            <p:nvPr/>
          </p:nvPicPr>
          <p:blipFill>
            <a:blip r:embed="rId7"/>
            <a:srcRect r="99" b="850"/>
            <a:stretch>
              <a:fillRect/>
            </a:stretch>
          </p:blipFill>
          <p:spPr>
            <a:xfrm>
              <a:off x="0" y="0"/>
              <a:ext cx="6432496" cy="9581070"/>
            </a:xfrm>
            <a:prstGeom prst="rect">
              <a:avLst/>
            </a:prstGeom>
          </p:spPr>
        </p:pic>
        <p:pic>
          <p:nvPicPr>
            <p:cNvPr id="16" name="Picture 16"/>
            <p:cNvPicPr>
              <a:picLocks noChangeAspect="1"/>
            </p:cNvPicPr>
            <p:nvPr/>
          </p:nvPicPr>
          <p:blipFill>
            <a:blip r:embed="rId5"/>
            <a:srcRect r="2258" b="844"/>
            <a:stretch>
              <a:fillRect/>
            </a:stretch>
          </p:blipFill>
          <p:spPr>
            <a:xfrm>
              <a:off x="2080314" y="887574"/>
              <a:ext cx="2476424" cy="2512250"/>
            </a:xfrm>
            <a:prstGeom prst="rect">
              <a:avLst/>
            </a:prstGeom>
          </p:spPr>
        </p:pic>
        <p:pic>
          <p:nvPicPr>
            <p:cNvPr id="17" name="Picture 17"/>
            <p:cNvPicPr>
              <a:picLocks noChangeAspect="1"/>
            </p:cNvPicPr>
            <p:nvPr/>
          </p:nvPicPr>
          <p:blipFill>
            <a:blip r:embed="rId8"/>
            <a:srcRect r="372" b="372"/>
            <a:stretch>
              <a:fillRect/>
            </a:stretch>
          </p:blipFill>
          <p:spPr>
            <a:xfrm>
              <a:off x="3159224" y="2265272"/>
              <a:ext cx="4782702" cy="7195404"/>
            </a:xfrm>
            <a:prstGeom prst="rect">
              <a:avLst/>
            </a:prstGeom>
          </p:spPr>
        </p:pic>
        <p:pic>
          <p:nvPicPr>
            <p:cNvPr id="18" name="Picture 18"/>
            <p:cNvPicPr>
              <a:picLocks noChangeAspect="1"/>
            </p:cNvPicPr>
            <p:nvPr/>
          </p:nvPicPr>
          <p:blipFill>
            <a:blip r:embed="rId5"/>
            <a:srcRect r="2486" b="1075"/>
            <a:stretch>
              <a:fillRect/>
            </a:stretch>
          </p:blipFill>
          <p:spPr>
            <a:xfrm>
              <a:off x="4556738" y="2971666"/>
              <a:ext cx="1987670" cy="2016426"/>
            </a:xfrm>
            <a:prstGeom prst="rect">
              <a:avLst/>
            </a:prstGeom>
          </p:spPr>
        </p:pic>
      </p:grpSp>
      <p:sp>
        <p:nvSpPr>
          <p:cNvPr id="19" name="TextBox 19"/>
          <p:cNvSpPr txBox="1"/>
          <p:nvPr/>
        </p:nvSpPr>
        <p:spPr>
          <a:xfrm>
            <a:off x="374592" y="8053385"/>
            <a:ext cx="3728419" cy="1352550"/>
          </a:xfrm>
          <a:prstGeom prst="rect">
            <a:avLst/>
          </a:prstGeom>
        </p:spPr>
        <p:txBody>
          <a:bodyPr lIns="0" tIns="0" rIns="0" bIns="0" rtlCol="0" anchor="t">
            <a:spAutoFit/>
          </a:bodyPr>
          <a:lstStyle/>
          <a:p>
            <a:pPr marL="217170" lvl="1" indent="-108585" algn="just">
              <a:lnSpc>
                <a:spcPts val="2160"/>
              </a:lnSpc>
              <a:buFont typeface="Arial"/>
              <a:buChar char="•"/>
            </a:pPr>
            <a:r>
              <a:rPr lang="en-US" sz="1800">
                <a:solidFill>
                  <a:srgbClr val="000000"/>
                </a:solidFill>
                <a:latin typeface="Poppins"/>
              </a:rPr>
              <a:t>The user allowed one attempt daily to scratch upon Registering (to allow for Instant Gratification and Engagement) </a:t>
            </a:r>
          </a:p>
        </p:txBody>
      </p:sp>
      <p:sp>
        <p:nvSpPr>
          <p:cNvPr id="20" name="TextBox 20"/>
          <p:cNvSpPr txBox="1"/>
          <p:nvPr/>
        </p:nvSpPr>
        <p:spPr>
          <a:xfrm>
            <a:off x="5073131" y="8053385"/>
            <a:ext cx="4103748" cy="1085850"/>
          </a:xfrm>
          <a:prstGeom prst="rect">
            <a:avLst/>
          </a:prstGeom>
        </p:spPr>
        <p:txBody>
          <a:bodyPr lIns="0" tIns="0" rIns="0" bIns="0" rtlCol="0" anchor="t">
            <a:spAutoFit/>
          </a:bodyPr>
          <a:lstStyle/>
          <a:p>
            <a:pPr marL="217170" lvl="1" indent="-108585" algn="just">
              <a:lnSpc>
                <a:spcPts val="2160"/>
              </a:lnSpc>
              <a:buFont typeface="Arial"/>
              <a:buChar char="•"/>
            </a:pPr>
            <a:r>
              <a:rPr lang="en-US" sz="1800">
                <a:solidFill>
                  <a:srgbClr val="000000"/>
                </a:solidFill>
                <a:latin typeface="Poppins"/>
              </a:rPr>
              <a:t>User prompted Scan QR or upload receipt upon making a purchase to unlock additional points</a:t>
            </a:r>
          </a:p>
        </p:txBody>
      </p:sp>
      <p:sp>
        <p:nvSpPr>
          <p:cNvPr id="21" name="TextBox 21"/>
          <p:cNvSpPr txBox="1"/>
          <p:nvPr/>
        </p:nvSpPr>
        <p:spPr>
          <a:xfrm>
            <a:off x="9858016" y="8062910"/>
            <a:ext cx="4022824" cy="1990725"/>
          </a:xfrm>
          <a:prstGeom prst="rect">
            <a:avLst/>
          </a:prstGeom>
        </p:spPr>
        <p:txBody>
          <a:bodyPr lIns="0" tIns="0" rIns="0" bIns="0" rtlCol="0" anchor="t">
            <a:spAutoFit/>
          </a:bodyPr>
          <a:lstStyle/>
          <a:p>
            <a:pPr marL="199072" lvl="1" indent="-99536" algn="just">
              <a:lnSpc>
                <a:spcPts val="1980"/>
              </a:lnSpc>
              <a:buFont typeface="Arial"/>
              <a:buChar char="•"/>
            </a:pPr>
            <a:r>
              <a:rPr lang="en-US" sz="1650">
                <a:solidFill>
                  <a:srgbClr val="000000"/>
                </a:solidFill>
                <a:latin typeface="Poppins"/>
              </a:rPr>
              <a:t>SKALE has the ability to customize Point provisioning/number of attempts provisioned based on actions taken </a:t>
            </a:r>
          </a:p>
          <a:p>
            <a:pPr marL="884872" lvl="2" indent="-294958" algn="just">
              <a:lnSpc>
                <a:spcPts val="1980"/>
              </a:lnSpc>
              <a:buFont typeface="Arial"/>
              <a:buChar char="⚬"/>
            </a:pPr>
            <a:r>
              <a:rPr lang="en-US" sz="1650">
                <a:solidFill>
                  <a:srgbClr val="000000"/>
                </a:solidFill>
                <a:latin typeface="Poppins"/>
              </a:rPr>
              <a:t>Scan QR </a:t>
            </a:r>
          </a:p>
          <a:p>
            <a:pPr marL="884872" lvl="2" indent="-294958" algn="just">
              <a:lnSpc>
                <a:spcPts val="1980"/>
              </a:lnSpc>
              <a:buFont typeface="Arial"/>
              <a:buChar char="⚬"/>
            </a:pPr>
            <a:r>
              <a:rPr lang="en-US" sz="1650">
                <a:solidFill>
                  <a:srgbClr val="000000"/>
                </a:solidFill>
                <a:latin typeface="Poppins"/>
              </a:rPr>
              <a:t>Refer Friend </a:t>
            </a:r>
          </a:p>
          <a:p>
            <a:pPr marL="884872" lvl="2" indent="-294958" algn="just">
              <a:lnSpc>
                <a:spcPts val="1980"/>
              </a:lnSpc>
              <a:buFont typeface="Arial"/>
              <a:buChar char="⚬"/>
            </a:pPr>
            <a:r>
              <a:rPr lang="en-US" sz="1650">
                <a:solidFill>
                  <a:srgbClr val="000000"/>
                </a:solidFill>
                <a:latin typeface="Poppins"/>
              </a:rPr>
              <a:t>Follow Social Media </a:t>
            </a:r>
          </a:p>
          <a:p>
            <a:pPr marL="884872" lvl="2" indent="-294958" algn="just">
              <a:lnSpc>
                <a:spcPts val="1980"/>
              </a:lnSpc>
              <a:buFont typeface="Arial"/>
              <a:buChar char="⚬"/>
            </a:pPr>
            <a:r>
              <a:rPr lang="en-US" sz="1650">
                <a:solidFill>
                  <a:srgbClr val="000000"/>
                </a:solidFill>
                <a:latin typeface="Poppins"/>
              </a:rPr>
              <a:t>Upload photo</a:t>
            </a:r>
          </a:p>
        </p:txBody>
      </p:sp>
      <p:sp>
        <p:nvSpPr>
          <p:cNvPr id="22" name="TextBox 22"/>
          <p:cNvSpPr txBox="1"/>
          <p:nvPr/>
        </p:nvSpPr>
        <p:spPr>
          <a:xfrm>
            <a:off x="14239548" y="8107351"/>
            <a:ext cx="3762558" cy="1152525"/>
          </a:xfrm>
          <a:prstGeom prst="rect">
            <a:avLst/>
          </a:prstGeom>
        </p:spPr>
        <p:txBody>
          <a:bodyPr lIns="0" tIns="0" rIns="0" bIns="0" rtlCol="0" anchor="t">
            <a:spAutoFit/>
          </a:bodyPr>
          <a:lstStyle/>
          <a:p>
            <a:pPr marL="280512" lvl="1" indent="-140256" algn="l">
              <a:lnSpc>
                <a:spcPts val="1860"/>
              </a:lnSpc>
              <a:buFont typeface="Arial"/>
              <a:buChar char="•"/>
            </a:pPr>
            <a:r>
              <a:rPr lang="en-US" sz="1550">
                <a:solidFill>
                  <a:srgbClr val="000000"/>
                </a:solidFill>
                <a:latin typeface="Poppins"/>
              </a:rPr>
              <a:t>Shopper can redeem their rewards through the rewards marketplace</a:t>
            </a:r>
          </a:p>
          <a:p>
            <a:pPr marL="924749" lvl="2" indent="-308250" algn="l">
              <a:lnSpc>
                <a:spcPts val="1860"/>
              </a:lnSpc>
              <a:buFont typeface="Arial"/>
              <a:buChar char="⚬"/>
            </a:pPr>
            <a:r>
              <a:rPr lang="en-US" sz="1550">
                <a:solidFill>
                  <a:srgbClr val="000000"/>
                </a:solidFill>
                <a:latin typeface="Poppins"/>
              </a:rPr>
              <a:t>Digital Vouchers (in-store)</a:t>
            </a:r>
          </a:p>
          <a:p>
            <a:pPr marL="924749" lvl="2" indent="-308250" algn="l">
              <a:lnSpc>
                <a:spcPts val="1860"/>
              </a:lnSpc>
              <a:buFont typeface="Arial"/>
              <a:buChar char="⚬"/>
            </a:pPr>
            <a:r>
              <a:rPr lang="en-US" sz="1550">
                <a:solidFill>
                  <a:srgbClr val="000000"/>
                </a:solidFill>
                <a:latin typeface="Poppins"/>
              </a:rPr>
              <a:t>eCommerce Promo Code </a:t>
            </a:r>
          </a:p>
          <a:p>
            <a:pPr marL="924749" lvl="2" indent="-308250" algn="l">
              <a:lnSpc>
                <a:spcPts val="1860"/>
              </a:lnSpc>
              <a:buFont typeface="Arial"/>
              <a:buChar char="⚬"/>
            </a:pPr>
            <a:r>
              <a:rPr lang="en-US" sz="1550">
                <a:solidFill>
                  <a:srgbClr val="000000"/>
                </a:solidFill>
                <a:latin typeface="Poppins"/>
              </a:rPr>
              <a:t>Physical Gifts or more </a:t>
            </a:r>
          </a:p>
        </p:txBody>
      </p:sp>
      <p:sp>
        <p:nvSpPr>
          <p:cNvPr id="23" name="TextBox 23"/>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SPIN &amp; WIN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sp>
        <p:nvSpPr>
          <p:cNvPr id="2" name="TextBox 2"/>
          <p:cNvSpPr txBox="1"/>
          <p:nvPr/>
        </p:nvSpPr>
        <p:spPr>
          <a:xfrm>
            <a:off x="5214691" y="575977"/>
            <a:ext cx="7849087" cy="605422"/>
          </a:xfrm>
          <a:prstGeom prst="rect">
            <a:avLst/>
          </a:prstGeom>
        </p:spPr>
        <p:txBody>
          <a:bodyPr wrap="square" lIns="0" tIns="0" rIns="0" bIns="0" rtlCol="0" anchor="t">
            <a:spAutoFit/>
          </a:bodyPr>
          <a:lstStyle/>
          <a:p>
            <a:pPr algn="ctr">
              <a:lnSpc>
                <a:spcPts val="5040"/>
              </a:lnSpc>
            </a:pPr>
            <a:r>
              <a:rPr lang="en-US" sz="3600" spc="144">
                <a:solidFill>
                  <a:srgbClr val="FFFFFF"/>
                </a:solidFill>
                <a:latin typeface="Poppins Bold"/>
              </a:rPr>
              <a:t>HOW TO CREATE A SPIN &amp; WIN​</a:t>
            </a:r>
          </a:p>
        </p:txBody>
      </p:sp>
      <p:grpSp>
        <p:nvGrpSpPr>
          <p:cNvPr id="4" name="Group 4"/>
          <p:cNvGrpSpPr/>
          <p:nvPr/>
        </p:nvGrpSpPr>
        <p:grpSpPr>
          <a:xfrm>
            <a:off x="6685096" y="5449753"/>
            <a:ext cx="4917806" cy="2791169"/>
            <a:chOff x="0" y="-324814"/>
            <a:chExt cx="1583127" cy="898525"/>
          </a:xfrm>
        </p:grpSpPr>
        <p:sp>
          <p:nvSpPr>
            <p:cNvPr id="5" name="Freeform 5"/>
            <p:cNvSpPr/>
            <p:nvPr/>
          </p:nvSpPr>
          <p:spPr>
            <a:xfrm>
              <a:off x="0" y="0"/>
              <a:ext cx="1583127" cy="248897"/>
            </a:xfrm>
            <a:custGeom>
              <a:avLst/>
              <a:gdLst/>
              <a:ahLst/>
              <a:cxnLst/>
              <a:rect l="l" t="t" r="r" b="b"/>
              <a:pathLst>
                <a:path w="1583127" h="248897">
                  <a:moveTo>
                    <a:pt x="124449" y="0"/>
                  </a:moveTo>
                  <a:lnTo>
                    <a:pt x="1458679" y="0"/>
                  </a:lnTo>
                  <a:cubicBezTo>
                    <a:pt x="1527410" y="0"/>
                    <a:pt x="1583127" y="55717"/>
                    <a:pt x="1583127" y="124449"/>
                  </a:cubicBezTo>
                  <a:lnTo>
                    <a:pt x="1583127" y="124449"/>
                  </a:lnTo>
                  <a:cubicBezTo>
                    <a:pt x="1583127" y="193180"/>
                    <a:pt x="1527410" y="248897"/>
                    <a:pt x="1458679" y="248897"/>
                  </a:cubicBezTo>
                  <a:lnTo>
                    <a:pt x="124449" y="248897"/>
                  </a:lnTo>
                  <a:cubicBezTo>
                    <a:pt x="55717" y="248897"/>
                    <a:pt x="0" y="193180"/>
                    <a:pt x="0" y="124449"/>
                  </a:cubicBezTo>
                  <a:lnTo>
                    <a:pt x="0" y="124449"/>
                  </a:lnTo>
                  <a:cubicBezTo>
                    <a:pt x="0" y="55717"/>
                    <a:pt x="55717" y="0"/>
                    <a:pt x="124449" y="0"/>
                  </a:cubicBezTo>
                  <a:close/>
                </a:path>
              </a:pathLst>
            </a:custGeom>
            <a:solidFill>
              <a:srgbClr val="FFFFFF"/>
            </a:solidFill>
          </p:spPr>
        </p:sp>
        <p:sp>
          <p:nvSpPr>
            <p:cNvPr id="6" name="TextBox 6"/>
            <p:cNvSpPr txBox="1"/>
            <p:nvPr/>
          </p:nvSpPr>
          <p:spPr>
            <a:xfrm>
              <a:off x="87622" y="-324814"/>
              <a:ext cx="1404816" cy="898525"/>
            </a:xfrm>
            <a:prstGeom prst="rect">
              <a:avLst/>
            </a:prstGeom>
          </p:spPr>
          <p:txBody>
            <a:bodyPr lIns="50800" tIns="50800" rIns="50800" bIns="50800" rtlCol="0" anchor="ctr"/>
            <a:lstStyle/>
            <a:p>
              <a:pPr algn="ctr">
                <a:lnSpc>
                  <a:spcPts val="3919"/>
                </a:lnSpc>
              </a:pPr>
              <a:r>
                <a:rPr lang="en-US" sz="2799" spc="111">
                  <a:solidFill>
                    <a:srgbClr val="24A9B4"/>
                  </a:solidFill>
                  <a:latin typeface="Poppins Bold"/>
                </a:rPr>
                <a:t>SPIN &amp; WIN FAQS</a:t>
              </a:r>
            </a:p>
          </p:txBody>
        </p:sp>
      </p:grpSp>
      <p:graphicFrame>
        <p:nvGraphicFramePr>
          <p:cNvPr id="7" name="Table 7"/>
          <p:cNvGraphicFramePr>
            <a:graphicFrameLocks noGrp="1"/>
          </p:cNvGraphicFramePr>
          <p:nvPr/>
        </p:nvGraphicFramePr>
        <p:xfrm>
          <a:off x="1019175" y="7402508"/>
          <a:ext cx="16240125" cy="2305051"/>
        </p:xfrm>
        <a:graphic>
          <a:graphicData uri="http://schemas.openxmlformats.org/drawingml/2006/table">
            <a:tbl>
              <a:tblPr/>
              <a:tblGrid>
                <a:gridCol w="6448537">
                  <a:extLst>
                    <a:ext uri="{9D8B030D-6E8A-4147-A177-3AD203B41FA5}">
                      <a16:colId xmlns:a16="http://schemas.microsoft.com/office/drawing/2014/main" val="20000"/>
                    </a:ext>
                  </a:extLst>
                </a:gridCol>
                <a:gridCol w="9791588">
                  <a:extLst>
                    <a:ext uri="{9D8B030D-6E8A-4147-A177-3AD203B41FA5}">
                      <a16:colId xmlns:a16="http://schemas.microsoft.com/office/drawing/2014/main" val="20001"/>
                    </a:ext>
                  </a:extLst>
                </a:gridCol>
              </a:tblGrid>
              <a:tr h="459057">
                <a:tc>
                  <a:txBody>
                    <a:bodyPr/>
                    <a:lstStyle/>
                    <a:p>
                      <a:pPr algn="l">
                        <a:defRPr/>
                      </a:pPr>
                      <a:r>
                        <a:rPr lang="en-US" sz="2000">
                          <a:solidFill>
                            <a:srgbClr val="FFFFFF"/>
                          </a:solidFill>
                          <a:latin typeface="Roboto"/>
                        </a:rPr>
                        <a:t>Can I add more wheel slices in the game?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 Currently, you can use up to six wheel slices. </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459057">
                <a:tc>
                  <a:txBody>
                    <a:bodyPr/>
                    <a:lstStyle/>
                    <a:p>
                      <a:pPr algn="l">
                        <a:defRPr/>
                      </a:pPr>
                      <a:r>
                        <a:rPr lang="en-US" sz="2000">
                          <a:solidFill>
                            <a:srgbClr val="FFFFFF"/>
                          </a:solidFill>
                          <a:latin typeface="Roboto"/>
                        </a:rPr>
                        <a:t>Can I set the number of winners for each day?</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 The game's system is randomized.</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459057">
                <a:tc>
                  <a:txBody>
                    <a:bodyPr/>
                    <a:lstStyle/>
                    <a:p>
                      <a:pPr algn="l">
                        <a:defRPr/>
                      </a:pPr>
                      <a:r>
                        <a:rPr lang="en-US" sz="2000">
                          <a:solidFill>
                            <a:srgbClr val="FFFFFF"/>
                          </a:solidFill>
                          <a:latin typeface="Roboto"/>
                        </a:rPr>
                        <a:t>What are the formats I can upload on each wheel slice?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You can put either an image or a text to show the message or the prize.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27880">
                <a:tc>
                  <a:txBody>
                    <a:bodyPr/>
                    <a:lstStyle/>
                    <a:p>
                      <a:pPr algn="l">
                        <a:defRPr/>
                      </a:pPr>
                      <a:r>
                        <a:rPr lang="en-US" sz="2000">
                          <a:solidFill>
                            <a:srgbClr val="FFFFFF"/>
                          </a:solidFill>
                          <a:latin typeface="Roboto"/>
                        </a:rPr>
                        <a:t>Can automatic check in be enabled?</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Yes, this will give the user instant free points. You can determine the number of points they will win upon check in. </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8" name="Online Media 4" title="How to create a Spin &amp; Win game using SKALE">
            <a:hlinkClick r:id="" action="ppaction://media"/>
            <a:extLst>
              <a:ext uri="{FF2B5EF4-FFF2-40B4-BE49-F238E27FC236}">
                <a16:creationId xmlns:a16="http://schemas.microsoft.com/office/drawing/2014/main" id="{809A8AE2-EBD4-9BA1-7B55-2826118C4680}"/>
              </a:ext>
            </a:extLst>
          </p:cNvPr>
          <p:cNvPicPr>
            <a:picLocks noRot="1" noChangeAspect="1"/>
          </p:cNvPicPr>
          <p:nvPr>
            <a:videoFile r:link="rId1"/>
          </p:nvPr>
        </p:nvPicPr>
        <p:blipFill>
          <a:blip r:embed="rId3"/>
          <a:stretch>
            <a:fillRect/>
          </a:stretch>
        </p:blipFill>
        <p:spPr>
          <a:xfrm>
            <a:off x="5938834" y="1314468"/>
            <a:ext cx="6400800" cy="47626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pic>
        <p:nvPicPr>
          <p:cNvPr id="3" name="Picture 3"/>
          <p:cNvPicPr>
            <a:picLocks noChangeAspect="1"/>
          </p:cNvPicPr>
          <p:nvPr/>
        </p:nvPicPr>
        <p:blipFill>
          <a:blip r:embed="rId3"/>
          <a:srcRect r="262" b="153"/>
          <a:stretch>
            <a:fillRect/>
          </a:stretch>
        </p:blipFill>
        <p:spPr>
          <a:xfrm>
            <a:off x="8659666" y="0"/>
            <a:ext cx="9338231" cy="14024099"/>
          </a:xfrm>
          <a:prstGeom prst="rect">
            <a:avLst/>
          </a:prstGeom>
        </p:spPr>
      </p:pic>
      <p:sp>
        <p:nvSpPr>
          <p:cNvPr id="4" name="TextBox 4"/>
          <p:cNvSpPr txBox="1"/>
          <p:nvPr/>
        </p:nvSpPr>
        <p:spPr>
          <a:xfrm>
            <a:off x="1028700" y="2031567"/>
            <a:ext cx="9282708" cy="3756026"/>
          </a:xfrm>
          <a:prstGeom prst="rect">
            <a:avLst/>
          </a:prstGeom>
        </p:spPr>
        <p:txBody>
          <a:bodyPr lIns="0" tIns="0" rIns="0" bIns="0" rtlCol="0" anchor="t">
            <a:spAutoFit/>
          </a:bodyPr>
          <a:lstStyle/>
          <a:p>
            <a:pPr>
              <a:lnSpc>
                <a:spcPts val="9500"/>
              </a:lnSpc>
            </a:pPr>
            <a:r>
              <a:rPr lang="en-US" sz="9500" spc="-190">
                <a:solidFill>
                  <a:srgbClr val="FFFFFF"/>
                </a:solidFill>
                <a:latin typeface="Poppins Bold"/>
              </a:rPr>
              <a:t>Digital</a:t>
            </a:r>
          </a:p>
          <a:p>
            <a:pPr>
              <a:lnSpc>
                <a:spcPts val="9500"/>
              </a:lnSpc>
            </a:pPr>
            <a:r>
              <a:rPr lang="en-US" sz="9500" spc="-190">
                <a:solidFill>
                  <a:srgbClr val="FFFFFF"/>
                </a:solidFill>
                <a:latin typeface="Poppins Bold"/>
              </a:rPr>
              <a:t>Scratch</a:t>
            </a:r>
          </a:p>
          <a:p>
            <a:pPr algn="l">
              <a:lnSpc>
                <a:spcPts val="9500"/>
              </a:lnSpc>
            </a:pPr>
            <a:r>
              <a:rPr lang="en-US" sz="9500" spc="-190">
                <a:solidFill>
                  <a:srgbClr val="FFFFFF"/>
                </a:solidFill>
                <a:latin typeface="Poppins Bold"/>
              </a:rPr>
              <a:t>Card</a:t>
            </a:r>
          </a:p>
        </p:txBody>
      </p:sp>
      <p:sp>
        <p:nvSpPr>
          <p:cNvPr id="5" name="TextBox 5"/>
          <p:cNvSpPr txBox="1"/>
          <p:nvPr/>
        </p:nvSpPr>
        <p:spPr>
          <a:xfrm>
            <a:off x="1028700" y="6054293"/>
            <a:ext cx="9282708" cy="3638550"/>
          </a:xfrm>
          <a:prstGeom prst="rect">
            <a:avLst/>
          </a:prstGeom>
        </p:spPr>
        <p:txBody>
          <a:bodyPr lIns="0" tIns="0" rIns="0" bIns="0" rtlCol="0" anchor="t">
            <a:spAutoFit/>
          </a:bodyPr>
          <a:lstStyle/>
          <a:p>
            <a:pPr>
              <a:lnSpc>
                <a:spcPts val="2879"/>
              </a:lnSpc>
              <a:spcBef>
                <a:spcPct val="0"/>
              </a:spcBef>
            </a:pPr>
            <a:r>
              <a:rPr lang="en-US" sz="2400">
                <a:solidFill>
                  <a:srgbClr val="FFFFFF"/>
                </a:solidFill>
                <a:latin typeface="Poppins"/>
              </a:rPr>
              <a:t>Reward Shoppers dynamically when they complete the actions that matter to you. For example: </a:t>
            </a:r>
          </a:p>
          <a:p>
            <a:pPr marL="518160" lvl="1" indent="-259080">
              <a:lnSpc>
                <a:spcPts val="2879"/>
              </a:lnSpc>
              <a:buFont typeface="Arial"/>
              <a:buChar char="•"/>
            </a:pPr>
            <a:r>
              <a:rPr lang="en-US" sz="2400">
                <a:solidFill>
                  <a:srgbClr val="FFFFFF"/>
                </a:solidFill>
                <a:latin typeface="Poppins"/>
              </a:rPr>
              <a:t>Upload Receipt </a:t>
            </a:r>
          </a:p>
          <a:p>
            <a:pPr marL="518160" lvl="1" indent="-259080">
              <a:lnSpc>
                <a:spcPts val="2879"/>
              </a:lnSpc>
              <a:buFont typeface="Arial"/>
              <a:buChar char="•"/>
            </a:pPr>
            <a:r>
              <a:rPr lang="en-US" sz="2400">
                <a:solidFill>
                  <a:srgbClr val="FFFFFF"/>
                </a:solidFill>
                <a:latin typeface="Poppins"/>
              </a:rPr>
              <a:t>Scan QR Code In-Store </a:t>
            </a:r>
          </a:p>
          <a:p>
            <a:pPr marL="518160" lvl="1" indent="-259080">
              <a:lnSpc>
                <a:spcPts val="2879"/>
              </a:lnSpc>
              <a:buFont typeface="Arial"/>
              <a:buChar char="•"/>
            </a:pPr>
            <a:r>
              <a:rPr lang="en-US" sz="2400">
                <a:solidFill>
                  <a:srgbClr val="FFFFFF"/>
                </a:solidFill>
                <a:latin typeface="Poppins"/>
              </a:rPr>
              <a:t>Refer a Friend </a:t>
            </a:r>
          </a:p>
          <a:p>
            <a:pPr marL="518160" lvl="1" indent="-259080">
              <a:lnSpc>
                <a:spcPts val="2879"/>
              </a:lnSpc>
              <a:buFont typeface="Arial"/>
              <a:buChar char="•"/>
            </a:pPr>
            <a:r>
              <a:rPr lang="en-US" sz="2400">
                <a:solidFill>
                  <a:srgbClr val="FFFFFF"/>
                </a:solidFill>
                <a:latin typeface="Poppins"/>
              </a:rPr>
              <a:t>Engage with brand</a:t>
            </a:r>
          </a:p>
          <a:p>
            <a:pPr>
              <a:lnSpc>
                <a:spcPts val="2879"/>
              </a:lnSpc>
              <a:spcBef>
                <a:spcPct val="0"/>
              </a:spcBef>
            </a:pPr>
            <a:endParaRPr lang="en-US" sz="2400">
              <a:solidFill>
                <a:srgbClr val="FFFFFF"/>
              </a:solidFill>
              <a:latin typeface="Poppins"/>
            </a:endParaRPr>
          </a:p>
          <a:p>
            <a:pPr>
              <a:lnSpc>
                <a:spcPts val="2879"/>
              </a:lnSpc>
              <a:spcBef>
                <a:spcPct val="0"/>
              </a:spcBef>
            </a:pPr>
            <a:r>
              <a:rPr lang="en-US" sz="2400">
                <a:solidFill>
                  <a:srgbClr val="FFFFFF"/>
                </a:solidFill>
                <a:latin typeface="Poppins"/>
              </a:rPr>
              <a:t>Customize how you reward the shoppers based on the type of action or the customer lifetime value </a:t>
            </a:r>
          </a:p>
          <a:p>
            <a:pPr>
              <a:lnSpc>
                <a:spcPts val="2879"/>
              </a:lnSpc>
              <a:spcBef>
                <a:spcPct val="0"/>
              </a:spcBef>
            </a:pPr>
            <a:endParaRPr lang="en-US" sz="2400">
              <a:solidFill>
                <a:srgbClr val="FFFFFF"/>
              </a:solidFill>
              <a:latin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16245"/>
          <a:stretch>
            <a:fillRect/>
          </a:stretch>
        </p:blipFill>
        <p:spPr>
          <a:xfrm>
            <a:off x="0" y="0"/>
            <a:ext cx="18288000" cy="8774992"/>
          </a:xfrm>
          <a:prstGeom prst="rect">
            <a:avLst/>
          </a:prstGeom>
        </p:spPr>
      </p:pic>
      <p:sp>
        <p:nvSpPr>
          <p:cNvPr id="3" name="TextBox 3"/>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DIGITAL SCRATCH CARD</a:t>
            </a:r>
          </a:p>
        </p:txBody>
      </p:sp>
      <p:sp>
        <p:nvSpPr>
          <p:cNvPr id="4" name="TextBox 4"/>
          <p:cNvSpPr txBox="1"/>
          <p:nvPr/>
        </p:nvSpPr>
        <p:spPr>
          <a:xfrm>
            <a:off x="1313316" y="8972550"/>
            <a:ext cx="4301344" cy="8191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 Shoppers are driven to the platform via Social Media Ads, EDM, or to the organic follower base </a:t>
            </a:r>
          </a:p>
        </p:txBody>
      </p:sp>
      <p:sp>
        <p:nvSpPr>
          <p:cNvPr id="5" name="TextBox 5"/>
          <p:cNvSpPr txBox="1"/>
          <p:nvPr/>
        </p:nvSpPr>
        <p:spPr>
          <a:xfrm>
            <a:off x="7129990" y="8972550"/>
            <a:ext cx="4028019"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Capture First Party Customer Data </a:t>
            </a:r>
          </a:p>
          <a:p>
            <a:pPr algn="ctr">
              <a:lnSpc>
                <a:spcPts val="2160"/>
              </a:lnSpc>
            </a:pPr>
            <a:r>
              <a:rPr lang="en-US" sz="1800">
                <a:solidFill>
                  <a:srgbClr val="000000"/>
                </a:solidFill>
                <a:latin typeface="Poppins"/>
              </a:rPr>
              <a:t>When Shoppers register </a:t>
            </a:r>
          </a:p>
        </p:txBody>
      </p:sp>
      <p:sp>
        <p:nvSpPr>
          <p:cNvPr id="6" name="TextBox 6"/>
          <p:cNvSpPr txBox="1"/>
          <p:nvPr/>
        </p:nvSpPr>
        <p:spPr>
          <a:xfrm>
            <a:off x="12738029" y="8972550"/>
            <a:ext cx="4266410" cy="558358"/>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Shopper is directed to </a:t>
            </a:r>
            <a:r>
              <a:rPr lang="en-US">
                <a:solidFill>
                  <a:srgbClr val="000000"/>
                </a:solidFill>
                <a:latin typeface="Poppins"/>
              </a:rPr>
              <a:t>a Digital Scratch Card platform</a:t>
            </a:r>
            <a:endParaRPr lang="en-US" sz="1800">
              <a:solidFill>
                <a:srgbClr val="000000"/>
              </a:solidFill>
              <a:latin typeface="Poppins"/>
            </a:endParaRPr>
          </a:p>
        </p:txBody>
      </p:sp>
      <p:pic>
        <p:nvPicPr>
          <p:cNvPr id="7" name="Picture 7"/>
          <p:cNvPicPr>
            <a:picLocks noChangeAspect="1"/>
          </p:cNvPicPr>
          <p:nvPr/>
        </p:nvPicPr>
        <p:blipFill>
          <a:blip r:embed="rId3"/>
          <a:srcRect r="312" b="312"/>
          <a:stretch>
            <a:fillRect/>
          </a:stretch>
        </p:blipFill>
        <p:spPr>
          <a:xfrm>
            <a:off x="1313316" y="1356714"/>
            <a:ext cx="4301344" cy="7634886"/>
          </a:xfrm>
          <a:prstGeom prst="rect">
            <a:avLst/>
          </a:prstGeom>
        </p:spPr>
      </p:pic>
      <p:grpSp>
        <p:nvGrpSpPr>
          <p:cNvPr id="9" name="Group 9"/>
          <p:cNvGrpSpPr/>
          <p:nvPr/>
        </p:nvGrpSpPr>
        <p:grpSpPr>
          <a:xfrm>
            <a:off x="6379855" y="962547"/>
            <a:ext cx="5528290" cy="8295753"/>
            <a:chOff x="0" y="0"/>
            <a:chExt cx="7371053" cy="11061004"/>
          </a:xfrm>
        </p:grpSpPr>
        <p:pic>
          <p:nvPicPr>
            <p:cNvPr id="10" name="Picture 10"/>
            <p:cNvPicPr>
              <a:picLocks noChangeAspect="1"/>
            </p:cNvPicPr>
            <p:nvPr/>
          </p:nvPicPr>
          <p:blipFill>
            <a:blip r:embed="rId4"/>
            <a:srcRect r="122" b="92"/>
            <a:stretch>
              <a:fillRect/>
            </a:stretch>
          </p:blipFill>
          <p:spPr>
            <a:xfrm>
              <a:off x="0" y="0"/>
              <a:ext cx="7371053" cy="11061004"/>
            </a:xfrm>
            <a:prstGeom prst="rect">
              <a:avLst/>
            </a:prstGeom>
          </p:spPr>
        </p:pic>
        <p:pic>
          <p:nvPicPr>
            <p:cNvPr id="11" name="Picture 11"/>
            <p:cNvPicPr>
              <a:picLocks noChangeAspect="1"/>
            </p:cNvPicPr>
            <p:nvPr/>
          </p:nvPicPr>
          <p:blipFill>
            <a:blip r:embed="rId5"/>
            <a:srcRect r="507" b="507"/>
            <a:stretch>
              <a:fillRect/>
            </a:stretch>
          </p:blipFill>
          <p:spPr>
            <a:xfrm>
              <a:off x="1439550" y="1038548"/>
              <a:ext cx="4491954" cy="4491954"/>
            </a:xfrm>
            <a:prstGeom prst="rect">
              <a:avLst/>
            </a:prstGeom>
          </p:spPr>
        </p:pic>
      </p:grpSp>
      <p:pic>
        <p:nvPicPr>
          <p:cNvPr id="12" name="Picture 12"/>
          <p:cNvPicPr>
            <a:picLocks noChangeAspect="1"/>
          </p:cNvPicPr>
          <p:nvPr/>
        </p:nvPicPr>
        <p:blipFill>
          <a:blip r:embed="rId6"/>
          <a:srcRect r="297" b="267"/>
          <a:stretch>
            <a:fillRect/>
          </a:stretch>
        </p:blipFill>
        <p:spPr>
          <a:xfrm>
            <a:off x="12071975" y="857163"/>
            <a:ext cx="5598518" cy="84011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39827"/>
          <a:stretch>
            <a:fillRect/>
          </a:stretch>
        </p:blipFill>
        <p:spPr>
          <a:xfrm>
            <a:off x="0" y="0"/>
            <a:ext cx="18288000" cy="6301628"/>
          </a:xfrm>
          <a:prstGeom prst="rect">
            <a:avLst/>
          </a:prstGeom>
        </p:spPr>
      </p:pic>
      <p:sp>
        <p:nvSpPr>
          <p:cNvPr id="4" name="TextBox 4"/>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DIGITAL SCRATCH CARD</a:t>
            </a:r>
          </a:p>
        </p:txBody>
      </p:sp>
      <p:pic>
        <p:nvPicPr>
          <p:cNvPr id="5" name="Picture 5"/>
          <p:cNvPicPr>
            <a:picLocks noChangeAspect="1"/>
          </p:cNvPicPr>
          <p:nvPr/>
        </p:nvPicPr>
        <p:blipFill>
          <a:blip r:embed="rId3"/>
          <a:srcRect r="652" b="35"/>
          <a:stretch>
            <a:fillRect/>
          </a:stretch>
        </p:blipFill>
        <p:spPr>
          <a:xfrm>
            <a:off x="13700853" y="1136039"/>
            <a:ext cx="4759218" cy="7186855"/>
          </a:xfrm>
          <a:prstGeom prst="rect">
            <a:avLst/>
          </a:prstGeom>
        </p:spPr>
      </p:pic>
      <p:grpSp>
        <p:nvGrpSpPr>
          <p:cNvPr id="6" name="Group 6"/>
          <p:cNvGrpSpPr/>
          <p:nvPr/>
        </p:nvGrpSpPr>
        <p:grpSpPr>
          <a:xfrm>
            <a:off x="9499308" y="1135557"/>
            <a:ext cx="4740239" cy="7187337"/>
            <a:chOff x="0" y="0"/>
            <a:chExt cx="6320319" cy="9583116"/>
          </a:xfrm>
        </p:grpSpPr>
        <p:pic>
          <p:nvPicPr>
            <p:cNvPr id="7" name="Picture 7"/>
            <p:cNvPicPr>
              <a:picLocks noChangeAspect="1"/>
            </p:cNvPicPr>
            <p:nvPr/>
          </p:nvPicPr>
          <p:blipFill>
            <a:blip r:embed="rId4"/>
            <a:srcRect r="1114" b="54"/>
            <a:stretch>
              <a:fillRect/>
            </a:stretch>
          </p:blipFill>
          <p:spPr>
            <a:xfrm>
              <a:off x="0" y="0"/>
              <a:ext cx="6320319" cy="9583116"/>
            </a:xfrm>
            <a:prstGeom prst="rect">
              <a:avLst/>
            </a:prstGeom>
          </p:spPr>
        </p:pic>
        <p:pic>
          <p:nvPicPr>
            <p:cNvPr id="8" name="Picture 8"/>
            <p:cNvPicPr>
              <a:picLocks noChangeAspect="1"/>
            </p:cNvPicPr>
            <p:nvPr/>
          </p:nvPicPr>
          <p:blipFill>
            <a:blip r:embed="rId5"/>
            <a:srcRect r="1422" b="615"/>
            <a:stretch>
              <a:fillRect/>
            </a:stretch>
          </p:blipFill>
          <p:spPr>
            <a:xfrm>
              <a:off x="1381985" y="1468157"/>
              <a:ext cx="3556349" cy="3585471"/>
            </a:xfrm>
            <a:prstGeom prst="rect">
              <a:avLst/>
            </a:prstGeom>
          </p:spPr>
        </p:pic>
      </p:grpSp>
      <p:pic>
        <p:nvPicPr>
          <p:cNvPr id="9" name="Picture 9"/>
          <p:cNvPicPr>
            <a:picLocks noChangeAspect="1"/>
          </p:cNvPicPr>
          <p:nvPr/>
        </p:nvPicPr>
        <p:blipFill>
          <a:blip r:embed="rId5"/>
          <a:srcRect r="2486" b="1075"/>
          <a:stretch>
            <a:fillRect/>
          </a:stretch>
        </p:blipFill>
        <p:spPr>
          <a:xfrm>
            <a:off x="15227484" y="1988706"/>
            <a:ext cx="1490752" cy="1512319"/>
          </a:xfrm>
          <a:prstGeom prst="rect">
            <a:avLst/>
          </a:prstGeom>
        </p:spPr>
      </p:pic>
      <p:pic>
        <p:nvPicPr>
          <p:cNvPr id="10" name="Picture 10"/>
          <p:cNvPicPr>
            <a:picLocks noChangeAspect="1"/>
          </p:cNvPicPr>
          <p:nvPr/>
        </p:nvPicPr>
        <p:blipFill>
          <a:blip r:embed="rId6"/>
          <a:srcRect r="1544" b="224"/>
          <a:stretch>
            <a:fillRect/>
          </a:stretch>
        </p:blipFill>
        <p:spPr>
          <a:xfrm>
            <a:off x="-41823" y="1137092"/>
            <a:ext cx="4721628" cy="7184751"/>
          </a:xfrm>
          <a:prstGeom prst="rect">
            <a:avLst/>
          </a:prstGeom>
        </p:spPr>
      </p:pic>
      <p:grpSp>
        <p:nvGrpSpPr>
          <p:cNvPr id="11" name="Group 11"/>
          <p:cNvGrpSpPr/>
          <p:nvPr/>
        </p:nvGrpSpPr>
        <p:grpSpPr>
          <a:xfrm>
            <a:off x="7847058" y="5297552"/>
            <a:ext cx="1329820" cy="301671"/>
            <a:chOff x="0" y="0"/>
            <a:chExt cx="1182063" cy="268152"/>
          </a:xfrm>
        </p:grpSpPr>
        <p:sp>
          <p:nvSpPr>
            <p:cNvPr id="12" name="Freeform 12"/>
            <p:cNvSpPr/>
            <p:nvPr/>
          </p:nvSpPr>
          <p:spPr>
            <a:xfrm>
              <a:off x="8509" y="8509"/>
              <a:ext cx="1165098" cy="251206"/>
            </a:xfrm>
            <a:custGeom>
              <a:avLst/>
              <a:gdLst/>
              <a:ahLst/>
              <a:cxnLst/>
              <a:rect l="l" t="t" r="r" b="b"/>
              <a:pathLst>
                <a:path w="1165098" h="251206">
                  <a:moveTo>
                    <a:pt x="0" y="41783"/>
                  </a:moveTo>
                  <a:cubicBezTo>
                    <a:pt x="0" y="18669"/>
                    <a:pt x="19685" y="0"/>
                    <a:pt x="44069" y="0"/>
                  </a:cubicBezTo>
                  <a:lnTo>
                    <a:pt x="1121029" y="0"/>
                  </a:lnTo>
                  <a:cubicBezTo>
                    <a:pt x="1145413" y="0"/>
                    <a:pt x="1165098" y="18796"/>
                    <a:pt x="1165098" y="41910"/>
                  </a:cubicBezTo>
                  <a:lnTo>
                    <a:pt x="1165098" y="209296"/>
                  </a:lnTo>
                  <a:cubicBezTo>
                    <a:pt x="1165098" y="232410"/>
                    <a:pt x="1145413" y="251206"/>
                    <a:pt x="1121029" y="251206"/>
                  </a:cubicBezTo>
                  <a:lnTo>
                    <a:pt x="44069" y="251206"/>
                  </a:lnTo>
                  <a:cubicBezTo>
                    <a:pt x="19685" y="251206"/>
                    <a:pt x="0" y="232410"/>
                    <a:pt x="0" y="209296"/>
                  </a:cubicBezTo>
                  <a:close/>
                </a:path>
              </a:pathLst>
            </a:custGeom>
            <a:solidFill>
              <a:srgbClr val="FFCB1E"/>
            </a:solidFill>
          </p:spPr>
        </p:sp>
        <p:sp>
          <p:nvSpPr>
            <p:cNvPr id="13" name="Freeform 13"/>
            <p:cNvSpPr/>
            <p:nvPr/>
          </p:nvSpPr>
          <p:spPr>
            <a:xfrm>
              <a:off x="0" y="0"/>
              <a:ext cx="1182116" cy="268097"/>
            </a:xfrm>
            <a:custGeom>
              <a:avLst/>
              <a:gdLst/>
              <a:ahLst/>
              <a:cxnLst/>
              <a:rect l="l" t="t" r="r" b="b"/>
              <a:pathLst>
                <a:path w="1182116" h="268097">
                  <a:moveTo>
                    <a:pt x="0" y="50292"/>
                  </a:moveTo>
                  <a:cubicBezTo>
                    <a:pt x="0" y="22098"/>
                    <a:pt x="23876" y="0"/>
                    <a:pt x="52578" y="0"/>
                  </a:cubicBezTo>
                  <a:lnTo>
                    <a:pt x="1129538" y="0"/>
                  </a:lnTo>
                  <a:lnTo>
                    <a:pt x="1129538" y="8509"/>
                  </a:lnTo>
                  <a:lnTo>
                    <a:pt x="1129538" y="0"/>
                  </a:lnTo>
                  <a:cubicBezTo>
                    <a:pt x="1158113" y="0"/>
                    <a:pt x="1182116" y="22098"/>
                    <a:pt x="1182116" y="50292"/>
                  </a:cubicBezTo>
                  <a:lnTo>
                    <a:pt x="1173607" y="50292"/>
                  </a:lnTo>
                  <a:lnTo>
                    <a:pt x="1182116" y="50292"/>
                  </a:lnTo>
                  <a:lnTo>
                    <a:pt x="1182116" y="217805"/>
                  </a:lnTo>
                  <a:lnTo>
                    <a:pt x="1173607" y="217805"/>
                  </a:lnTo>
                  <a:lnTo>
                    <a:pt x="1182116" y="217805"/>
                  </a:lnTo>
                  <a:cubicBezTo>
                    <a:pt x="1182116" y="245999"/>
                    <a:pt x="1158240" y="268097"/>
                    <a:pt x="1129538" y="268097"/>
                  </a:cubicBezTo>
                  <a:lnTo>
                    <a:pt x="1129538" y="259588"/>
                  </a:lnTo>
                  <a:lnTo>
                    <a:pt x="1129538" y="268097"/>
                  </a:lnTo>
                  <a:lnTo>
                    <a:pt x="52578" y="268097"/>
                  </a:lnTo>
                  <a:lnTo>
                    <a:pt x="52578" y="259588"/>
                  </a:lnTo>
                  <a:lnTo>
                    <a:pt x="52578" y="268097"/>
                  </a:lnTo>
                  <a:cubicBezTo>
                    <a:pt x="23876" y="268097"/>
                    <a:pt x="0" y="245999"/>
                    <a:pt x="0" y="217805"/>
                  </a:cubicBezTo>
                  <a:lnTo>
                    <a:pt x="0" y="50292"/>
                  </a:lnTo>
                  <a:lnTo>
                    <a:pt x="8509" y="50292"/>
                  </a:lnTo>
                  <a:lnTo>
                    <a:pt x="0" y="50292"/>
                  </a:lnTo>
                  <a:moveTo>
                    <a:pt x="16891" y="50292"/>
                  </a:moveTo>
                  <a:lnTo>
                    <a:pt x="16891" y="217805"/>
                  </a:lnTo>
                  <a:lnTo>
                    <a:pt x="8509" y="217805"/>
                  </a:lnTo>
                  <a:lnTo>
                    <a:pt x="17018" y="217805"/>
                  </a:lnTo>
                  <a:cubicBezTo>
                    <a:pt x="17018" y="235839"/>
                    <a:pt x="32512" y="251206"/>
                    <a:pt x="52578" y="251206"/>
                  </a:cubicBezTo>
                  <a:lnTo>
                    <a:pt x="1129538" y="251206"/>
                  </a:lnTo>
                  <a:cubicBezTo>
                    <a:pt x="1149604" y="251206"/>
                    <a:pt x="1165098" y="235839"/>
                    <a:pt x="1165098" y="217805"/>
                  </a:cubicBezTo>
                  <a:lnTo>
                    <a:pt x="1165098" y="50292"/>
                  </a:lnTo>
                  <a:cubicBezTo>
                    <a:pt x="1165098" y="32258"/>
                    <a:pt x="1149604" y="16891"/>
                    <a:pt x="1129538" y="16891"/>
                  </a:cubicBezTo>
                  <a:lnTo>
                    <a:pt x="52578" y="16891"/>
                  </a:lnTo>
                  <a:lnTo>
                    <a:pt x="52578" y="8509"/>
                  </a:lnTo>
                  <a:lnTo>
                    <a:pt x="52578" y="17018"/>
                  </a:lnTo>
                  <a:cubicBezTo>
                    <a:pt x="32512" y="17018"/>
                    <a:pt x="17018" y="32385"/>
                    <a:pt x="17018" y="50419"/>
                  </a:cubicBezTo>
                  <a:close/>
                </a:path>
              </a:pathLst>
            </a:custGeom>
            <a:solidFill>
              <a:srgbClr val="2F528F"/>
            </a:solidFill>
          </p:spPr>
        </p:sp>
        <p:sp>
          <p:nvSpPr>
            <p:cNvPr id="14" name="TextBox 14"/>
            <p:cNvSpPr txBox="1"/>
            <p:nvPr/>
          </p:nvSpPr>
          <p:spPr>
            <a:xfrm>
              <a:off x="0" y="0"/>
              <a:ext cx="1182063" cy="268152"/>
            </a:xfrm>
            <a:prstGeom prst="rect">
              <a:avLst/>
            </a:prstGeom>
          </p:spPr>
          <p:txBody>
            <a:bodyPr lIns="76200" tIns="76200" rIns="76200" bIns="76200" rtlCol="0" anchor="ctr"/>
            <a:lstStyle/>
            <a:p>
              <a:pPr algn="ctr">
                <a:lnSpc>
                  <a:spcPts val="1260"/>
                </a:lnSpc>
              </a:pPr>
              <a:r>
                <a:rPr lang="en-US" sz="1050" spc="15">
                  <a:solidFill>
                    <a:srgbClr val="000000"/>
                  </a:solidFill>
                  <a:latin typeface="Montserrat"/>
                </a:rPr>
                <a:t>Upload Receipt</a:t>
              </a:r>
            </a:p>
          </p:txBody>
        </p:sp>
      </p:grpSp>
      <p:grpSp>
        <p:nvGrpSpPr>
          <p:cNvPr id="15" name="Group 15"/>
          <p:cNvGrpSpPr/>
          <p:nvPr/>
        </p:nvGrpSpPr>
        <p:grpSpPr>
          <a:xfrm>
            <a:off x="4141111" y="1137092"/>
            <a:ext cx="5956445" cy="7185802"/>
            <a:chOff x="0" y="0"/>
            <a:chExt cx="7941926" cy="9581070"/>
          </a:xfrm>
        </p:grpSpPr>
        <p:pic>
          <p:nvPicPr>
            <p:cNvPr id="16" name="Picture 16"/>
            <p:cNvPicPr>
              <a:picLocks noChangeAspect="1"/>
            </p:cNvPicPr>
            <p:nvPr/>
          </p:nvPicPr>
          <p:blipFill>
            <a:blip r:embed="rId7"/>
            <a:srcRect r="99" b="850"/>
            <a:stretch>
              <a:fillRect/>
            </a:stretch>
          </p:blipFill>
          <p:spPr>
            <a:xfrm>
              <a:off x="0" y="0"/>
              <a:ext cx="6432496" cy="9581070"/>
            </a:xfrm>
            <a:prstGeom prst="rect">
              <a:avLst/>
            </a:prstGeom>
          </p:spPr>
        </p:pic>
        <p:pic>
          <p:nvPicPr>
            <p:cNvPr id="17" name="Picture 17"/>
            <p:cNvPicPr>
              <a:picLocks noChangeAspect="1"/>
            </p:cNvPicPr>
            <p:nvPr/>
          </p:nvPicPr>
          <p:blipFill>
            <a:blip r:embed="rId5"/>
            <a:srcRect r="2258" b="844"/>
            <a:stretch>
              <a:fillRect/>
            </a:stretch>
          </p:blipFill>
          <p:spPr>
            <a:xfrm>
              <a:off x="2080314" y="887574"/>
              <a:ext cx="2476424" cy="2512250"/>
            </a:xfrm>
            <a:prstGeom prst="rect">
              <a:avLst/>
            </a:prstGeom>
          </p:spPr>
        </p:pic>
        <p:pic>
          <p:nvPicPr>
            <p:cNvPr id="18" name="Picture 18"/>
            <p:cNvPicPr>
              <a:picLocks noChangeAspect="1"/>
            </p:cNvPicPr>
            <p:nvPr/>
          </p:nvPicPr>
          <p:blipFill>
            <a:blip r:embed="rId8"/>
            <a:srcRect r="372" b="372"/>
            <a:stretch>
              <a:fillRect/>
            </a:stretch>
          </p:blipFill>
          <p:spPr>
            <a:xfrm>
              <a:off x="3159224" y="2265272"/>
              <a:ext cx="4782702" cy="7195404"/>
            </a:xfrm>
            <a:prstGeom prst="rect">
              <a:avLst/>
            </a:prstGeom>
          </p:spPr>
        </p:pic>
        <p:pic>
          <p:nvPicPr>
            <p:cNvPr id="19" name="Picture 19"/>
            <p:cNvPicPr>
              <a:picLocks noChangeAspect="1"/>
            </p:cNvPicPr>
            <p:nvPr/>
          </p:nvPicPr>
          <p:blipFill>
            <a:blip r:embed="rId5"/>
            <a:srcRect r="2486" b="1075"/>
            <a:stretch>
              <a:fillRect/>
            </a:stretch>
          </p:blipFill>
          <p:spPr>
            <a:xfrm>
              <a:off x="4556738" y="2971666"/>
              <a:ext cx="1987670" cy="2016426"/>
            </a:xfrm>
            <a:prstGeom prst="rect">
              <a:avLst/>
            </a:prstGeom>
          </p:spPr>
        </p:pic>
      </p:grpSp>
      <p:sp>
        <p:nvSpPr>
          <p:cNvPr id="20" name="TextBox 20"/>
          <p:cNvSpPr txBox="1"/>
          <p:nvPr/>
        </p:nvSpPr>
        <p:spPr>
          <a:xfrm>
            <a:off x="374592" y="8053385"/>
            <a:ext cx="3728419" cy="1352550"/>
          </a:xfrm>
          <a:prstGeom prst="rect">
            <a:avLst/>
          </a:prstGeom>
        </p:spPr>
        <p:txBody>
          <a:bodyPr lIns="0" tIns="0" rIns="0" bIns="0" rtlCol="0" anchor="t">
            <a:spAutoFit/>
          </a:bodyPr>
          <a:lstStyle/>
          <a:p>
            <a:pPr marL="217170" lvl="1" indent="-108585" algn="just">
              <a:lnSpc>
                <a:spcPts val="2160"/>
              </a:lnSpc>
              <a:buFont typeface="Arial"/>
              <a:buChar char="•"/>
            </a:pPr>
            <a:r>
              <a:rPr lang="en-US" sz="1800">
                <a:solidFill>
                  <a:srgbClr val="000000"/>
                </a:solidFill>
                <a:latin typeface="Poppins"/>
              </a:rPr>
              <a:t>The user allowed one attempt daily to scratch</a:t>
            </a:r>
          </a:p>
          <a:p>
            <a:pPr marL="217170" lvl="1" indent="-108585" algn="just">
              <a:lnSpc>
                <a:spcPts val="2160"/>
              </a:lnSpc>
              <a:buFont typeface="Arial"/>
              <a:buChar char="•"/>
            </a:pPr>
            <a:r>
              <a:rPr lang="en-US" sz="1800">
                <a:solidFill>
                  <a:srgbClr val="000000"/>
                </a:solidFill>
                <a:latin typeface="Poppins"/>
              </a:rPr>
              <a:t> upon Registering (to allow for Instant Gratification and Engagement) </a:t>
            </a:r>
          </a:p>
        </p:txBody>
      </p:sp>
      <p:sp>
        <p:nvSpPr>
          <p:cNvPr id="21" name="TextBox 21"/>
          <p:cNvSpPr txBox="1"/>
          <p:nvPr/>
        </p:nvSpPr>
        <p:spPr>
          <a:xfrm>
            <a:off x="5073131" y="8053385"/>
            <a:ext cx="4103748" cy="1085850"/>
          </a:xfrm>
          <a:prstGeom prst="rect">
            <a:avLst/>
          </a:prstGeom>
        </p:spPr>
        <p:txBody>
          <a:bodyPr lIns="0" tIns="0" rIns="0" bIns="0" rtlCol="0" anchor="t">
            <a:spAutoFit/>
          </a:bodyPr>
          <a:lstStyle/>
          <a:p>
            <a:pPr marL="217170" lvl="1" indent="-108585" algn="just">
              <a:lnSpc>
                <a:spcPts val="2160"/>
              </a:lnSpc>
              <a:buFont typeface="Arial"/>
              <a:buChar char="•"/>
            </a:pPr>
            <a:r>
              <a:rPr lang="en-US" sz="1800">
                <a:solidFill>
                  <a:srgbClr val="000000"/>
                </a:solidFill>
                <a:latin typeface="Poppins"/>
              </a:rPr>
              <a:t>User prompted Scan QR or upload receipt upon making a purchase to unlock additional points</a:t>
            </a:r>
          </a:p>
        </p:txBody>
      </p:sp>
      <p:sp>
        <p:nvSpPr>
          <p:cNvPr id="22" name="TextBox 22"/>
          <p:cNvSpPr txBox="1"/>
          <p:nvPr/>
        </p:nvSpPr>
        <p:spPr>
          <a:xfrm>
            <a:off x="9858016" y="8062910"/>
            <a:ext cx="4022824" cy="1990725"/>
          </a:xfrm>
          <a:prstGeom prst="rect">
            <a:avLst/>
          </a:prstGeom>
        </p:spPr>
        <p:txBody>
          <a:bodyPr lIns="0" tIns="0" rIns="0" bIns="0" rtlCol="0" anchor="t">
            <a:spAutoFit/>
          </a:bodyPr>
          <a:lstStyle/>
          <a:p>
            <a:pPr marL="199072" lvl="1" indent="-99536" algn="just">
              <a:lnSpc>
                <a:spcPts val="1980"/>
              </a:lnSpc>
              <a:buFont typeface="Arial"/>
              <a:buChar char="•"/>
            </a:pPr>
            <a:r>
              <a:rPr lang="en-US" sz="1650">
                <a:solidFill>
                  <a:srgbClr val="000000"/>
                </a:solidFill>
                <a:latin typeface="Poppins"/>
              </a:rPr>
              <a:t>SKALE has the ability to customize Point provisioning/number of attempts provisioned based on actions taken </a:t>
            </a:r>
          </a:p>
          <a:p>
            <a:pPr marL="884872" lvl="2" indent="-294958" algn="just">
              <a:lnSpc>
                <a:spcPts val="1980"/>
              </a:lnSpc>
              <a:buFont typeface="Arial"/>
              <a:buChar char="⚬"/>
            </a:pPr>
            <a:r>
              <a:rPr lang="en-US" sz="1650">
                <a:solidFill>
                  <a:srgbClr val="000000"/>
                </a:solidFill>
                <a:latin typeface="Poppins"/>
              </a:rPr>
              <a:t>Scan QR </a:t>
            </a:r>
          </a:p>
          <a:p>
            <a:pPr marL="884872" lvl="2" indent="-294958" algn="just">
              <a:lnSpc>
                <a:spcPts val="1980"/>
              </a:lnSpc>
              <a:buFont typeface="Arial"/>
              <a:buChar char="⚬"/>
            </a:pPr>
            <a:r>
              <a:rPr lang="en-US" sz="1650">
                <a:solidFill>
                  <a:srgbClr val="000000"/>
                </a:solidFill>
                <a:latin typeface="Poppins"/>
              </a:rPr>
              <a:t>Refer Friend </a:t>
            </a:r>
          </a:p>
          <a:p>
            <a:pPr marL="884872" lvl="2" indent="-294958" algn="just">
              <a:lnSpc>
                <a:spcPts val="1980"/>
              </a:lnSpc>
              <a:buFont typeface="Arial"/>
              <a:buChar char="⚬"/>
            </a:pPr>
            <a:r>
              <a:rPr lang="en-US" sz="1650">
                <a:solidFill>
                  <a:srgbClr val="000000"/>
                </a:solidFill>
                <a:latin typeface="Poppins"/>
              </a:rPr>
              <a:t>Follow Social Media </a:t>
            </a:r>
          </a:p>
          <a:p>
            <a:pPr marL="884872" lvl="2" indent="-294958" algn="just">
              <a:lnSpc>
                <a:spcPts val="1980"/>
              </a:lnSpc>
              <a:buFont typeface="Arial"/>
              <a:buChar char="⚬"/>
            </a:pPr>
            <a:r>
              <a:rPr lang="en-US" sz="1650">
                <a:solidFill>
                  <a:srgbClr val="000000"/>
                </a:solidFill>
                <a:latin typeface="Poppins"/>
              </a:rPr>
              <a:t>Upload photo</a:t>
            </a:r>
          </a:p>
        </p:txBody>
      </p:sp>
      <p:sp>
        <p:nvSpPr>
          <p:cNvPr id="23" name="TextBox 23"/>
          <p:cNvSpPr txBox="1"/>
          <p:nvPr/>
        </p:nvSpPr>
        <p:spPr>
          <a:xfrm>
            <a:off x="14374193" y="8062910"/>
            <a:ext cx="3412539" cy="752475"/>
          </a:xfrm>
          <a:prstGeom prst="rect">
            <a:avLst/>
          </a:prstGeom>
        </p:spPr>
        <p:txBody>
          <a:bodyPr lIns="0" tIns="0" rIns="0" bIns="0" rtlCol="0" anchor="t">
            <a:spAutoFit/>
          </a:bodyPr>
          <a:lstStyle/>
          <a:p>
            <a:pPr marL="199072" lvl="1" indent="-99536" algn="just">
              <a:lnSpc>
                <a:spcPts val="1980"/>
              </a:lnSpc>
              <a:buFont typeface="Arial"/>
              <a:buChar char="•"/>
            </a:pPr>
            <a:r>
              <a:rPr lang="en-US" sz="1650">
                <a:solidFill>
                  <a:srgbClr val="000000"/>
                </a:solidFill>
                <a:latin typeface="Poppins"/>
              </a:rPr>
              <a:t>Shopper can redeem their rewards through the rewards marketplace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sp>
        <p:nvSpPr>
          <p:cNvPr id="2" name="TextBox 2"/>
          <p:cNvSpPr txBox="1"/>
          <p:nvPr/>
        </p:nvSpPr>
        <p:spPr>
          <a:xfrm>
            <a:off x="3638792" y="463012"/>
            <a:ext cx="11010413" cy="605422"/>
          </a:xfrm>
          <a:prstGeom prst="rect">
            <a:avLst/>
          </a:prstGeom>
        </p:spPr>
        <p:txBody>
          <a:bodyPr wrap="square" lIns="0" tIns="0" rIns="0" bIns="0" rtlCol="0" anchor="t">
            <a:spAutoFit/>
          </a:bodyPr>
          <a:lstStyle/>
          <a:p>
            <a:pPr algn="ctr">
              <a:lnSpc>
                <a:spcPts val="5040"/>
              </a:lnSpc>
            </a:pPr>
            <a:r>
              <a:rPr lang="en-US" sz="3600" spc="144">
                <a:solidFill>
                  <a:srgbClr val="FFFFFF"/>
                </a:solidFill>
                <a:latin typeface="Poppins Bold"/>
              </a:rPr>
              <a:t>HOW TO CREATE A DIGITAL SCRATCH CARD​</a:t>
            </a:r>
          </a:p>
        </p:txBody>
      </p:sp>
      <p:graphicFrame>
        <p:nvGraphicFramePr>
          <p:cNvPr id="4" name="Table 4"/>
          <p:cNvGraphicFramePr>
            <a:graphicFrameLocks noGrp="1"/>
          </p:cNvGraphicFramePr>
          <p:nvPr>
            <p:extLst>
              <p:ext uri="{D42A27DB-BD31-4B8C-83A1-F6EECF244321}">
                <p14:modId xmlns:p14="http://schemas.microsoft.com/office/powerpoint/2010/main" val="2682383207"/>
              </p:ext>
            </p:extLst>
          </p:nvPr>
        </p:nvGraphicFramePr>
        <p:xfrm>
          <a:off x="1028700" y="6351009"/>
          <a:ext cx="16235363" cy="3609555"/>
        </p:xfrm>
        <a:graphic>
          <a:graphicData uri="http://schemas.openxmlformats.org/drawingml/2006/table">
            <a:tbl>
              <a:tblPr/>
              <a:tblGrid>
                <a:gridCol w="6436676">
                  <a:extLst>
                    <a:ext uri="{9D8B030D-6E8A-4147-A177-3AD203B41FA5}">
                      <a16:colId xmlns:a16="http://schemas.microsoft.com/office/drawing/2014/main" val="20000"/>
                    </a:ext>
                  </a:extLst>
                </a:gridCol>
                <a:gridCol w="9798687">
                  <a:extLst>
                    <a:ext uri="{9D8B030D-6E8A-4147-A177-3AD203B41FA5}">
                      <a16:colId xmlns:a16="http://schemas.microsoft.com/office/drawing/2014/main" val="20001"/>
                    </a:ext>
                  </a:extLst>
                </a:gridCol>
              </a:tblGrid>
              <a:tr h="1858221">
                <a:tc>
                  <a:txBody>
                    <a:bodyPr/>
                    <a:lstStyle/>
                    <a:p>
                      <a:pPr algn="l">
                        <a:defRPr/>
                      </a:pPr>
                      <a:r>
                        <a:rPr lang="en-US" sz="1900">
                          <a:solidFill>
                            <a:schemeClr val="bg1"/>
                          </a:solidFill>
                          <a:latin typeface="Roboto" panose="02000000000000000000" pitchFamily="2" charset="0"/>
                          <a:ea typeface="Roboto" panose="02000000000000000000" pitchFamily="2" charset="0"/>
                        </a:rPr>
                        <a:t>Can I award items rather than points?</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tc>
                  <a:txBody>
                    <a:bodyPr/>
                    <a:lstStyle/>
                    <a:p>
                      <a:pPr algn="l">
                        <a:defRPr/>
                      </a:pPr>
                      <a:r>
                        <a:rPr lang="en-US" sz="1900">
                          <a:solidFill>
                            <a:schemeClr val="bg1"/>
                          </a:solidFill>
                          <a:latin typeface="Roboto" panose="02000000000000000000" pitchFamily="2" charset="0"/>
                          <a:ea typeface="Roboto" panose="02000000000000000000" pitchFamily="2" charset="0"/>
                        </a:rPr>
                        <a:t>No. You can only reward points in the Digital Scratch Card game. </a:t>
                      </a:r>
                    </a:p>
                    <a:p>
                      <a:endParaRPr lang="en-US" sz="1900">
                        <a:solidFill>
                          <a:schemeClr val="bg1"/>
                        </a:solidFill>
                        <a:latin typeface="Roboto" panose="02000000000000000000" pitchFamily="2" charset="0"/>
                        <a:ea typeface="Roboto" panose="02000000000000000000" pitchFamily="2" charset="0"/>
                      </a:endParaRPr>
                    </a:p>
                    <a:p>
                      <a:r>
                        <a:rPr lang="en-US" sz="1900">
                          <a:solidFill>
                            <a:schemeClr val="bg1"/>
                          </a:solidFill>
                          <a:latin typeface="Roboto" panose="02000000000000000000" pitchFamily="2" charset="0"/>
                          <a:ea typeface="Roboto" panose="02000000000000000000" pitchFamily="2" charset="0"/>
                        </a:rPr>
                        <a:t>However, you can include an image of the reward in the winning message so the user knows what item he or she can redeem with the points won.</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583778">
                <a:tc>
                  <a:txBody>
                    <a:bodyPr/>
                    <a:lstStyle/>
                    <a:p>
                      <a:pPr algn="l">
                        <a:defRPr/>
                      </a:pPr>
                      <a:r>
                        <a:rPr lang="en-US" sz="1900">
                          <a:solidFill>
                            <a:schemeClr val="bg1"/>
                          </a:solidFill>
                          <a:latin typeface="Roboto" panose="02000000000000000000" pitchFamily="2" charset="0"/>
                          <a:ea typeface="Roboto" panose="02000000000000000000" pitchFamily="2" charset="0"/>
                        </a:rPr>
                        <a:t>Can I upload videos or images on the scratch card? </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tc>
                  <a:txBody>
                    <a:bodyPr/>
                    <a:lstStyle/>
                    <a:p>
                      <a:pPr algn="l">
                        <a:defRPr/>
                      </a:pPr>
                      <a:r>
                        <a:rPr lang="en-US" sz="1900">
                          <a:solidFill>
                            <a:schemeClr val="bg1"/>
                          </a:solidFill>
                          <a:latin typeface="Roboto" panose="02000000000000000000" pitchFamily="2" charset="0"/>
                          <a:ea typeface="Roboto" panose="02000000000000000000" pitchFamily="2" charset="0"/>
                        </a:rPr>
                        <a:t>No. You can only display an image and text.</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583778">
                <a:tc>
                  <a:txBody>
                    <a:bodyPr/>
                    <a:lstStyle/>
                    <a:p>
                      <a:pPr algn="l">
                        <a:defRPr/>
                      </a:pPr>
                      <a:r>
                        <a:rPr lang="en-US" sz="1900">
                          <a:solidFill>
                            <a:schemeClr val="bg1"/>
                          </a:solidFill>
                          <a:latin typeface="Roboto" panose="02000000000000000000" pitchFamily="2" charset="0"/>
                          <a:ea typeface="Roboto" panose="02000000000000000000" pitchFamily="2" charset="0"/>
                        </a:rPr>
                        <a:t>Can I set the number of winners for each day?</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tc>
                  <a:txBody>
                    <a:bodyPr/>
                    <a:lstStyle/>
                    <a:p>
                      <a:pPr algn="l">
                        <a:defRPr/>
                      </a:pPr>
                      <a:r>
                        <a:rPr lang="en-US" sz="1900">
                          <a:solidFill>
                            <a:schemeClr val="bg1"/>
                          </a:solidFill>
                          <a:latin typeface="Roboto" panose="02000000000000000000" pitchFamily="2" charset="0"/>
                          <a:ea typeface="Roboto" panose="02000000000000000000" pitchFamily="2" charset="0"/>
                        </a:rPr>
                        <a:t>No. The game's system is randomized.</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583778">
                <a:tc>
                  <a:txBody>
                    <a:bodyPr/>
                    <a:lstStyle/>
                    <a:p>
                      <a:pPr algn="l">
                        <a:defRPr/>
                      </a:pPr>
                      <a:r>
                        <a:rPr lang="en-US" sz="1900">
                          <a:solidFill>
                            <a:schemeClr val="bg1"/>
                          </a:solidFill>
                          <a:latin typeface="Roboto" panose="02000000000000000000" pitchFamily="2" charset="0"/>
                          <a:ea typeface="Roboto" panose="02000000000000000000" pitchFamily="2" charset="0"/>
                        </a:rPr>
                        <a:t>Can I change the font of the text?</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tc>
                  <a:txBody>
                    <a:bodyPr/>
                    <a:lstStyle/>
                    <a:p>
                      <a:pPr algn="l">
                        <a:defRPr/>
                      </a:pPr>
                      <a:r>
                        <a:rPr lang="en-US" sz="1900">
                          <a:solidFill>
                            <a:schemeClr val="bg1"/>
                          </a:solidFill>
                          <a:latin typeface="Roboto" panose="02000000000000000000" pitchFamily="2" charset="0"/>
                          <a:ea typeface="Roboto" panose="02000000000000000000" pitchFamily="2" charset="0"/>
                        </a:rPr>
                        <a:t>No. You can only change the text color. </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5" name="Group 5"/>
          <p:cNvGrpSpPr/>
          <p:nvPr/>
        </p:nvGrpSpPr>
        <p:grpSpPr>
          <a:xfrm>
            <a:off x="5848091" y="4134501"/>
            <a:ext cx="6591818" cy="2791169"/>
            <a:chOff x="0" y="-324814"/>
            <a:chExt cx="2122020" cy="898525"/>
          </a:xfrm>
        </p:grpSpPr>
        <p:sp>
          <p:nvSpPr>
            <p:cNvPr id="6" name="Freeform 6"/>
            <p:cNvSpPr/>
            <p:nvPr/>
          </p:nvSpPr>
          <p:spPr>
            <a:xfrm>
              <a:off x="0" y="0"/>
              <a:ext cx="2122020" cy="248897"/>
            </a:xfrm>
            <a:custGeom>
              <a:avLst/>
              <a:gdLst/>
              <a:ahLst/>
              <a:cxnLst/>
              <a:rect l="l" t="t" r="r" b="b"/>
              <a:pathLst>
                <a:path w="2122020" h="248897">
                  <a:moveTo>
                    <a:pt x="110401" y="0"/>
                  </a:moveTo>
                  <a:lnTo>
                    <a:pt x="2011619" y="0"/>
                  </a:lnTo>
                  <a:cubicBezTo>
                    <a:pt x="2072592" y="0"/>
                    <a:pt x="2122020" y="49428"/>
                    <a:pt x="2122020" y="110401"/>
                  </a:cubicBezTo>
                  <a:lnTo>
                    <a:pt x="2122020" y="138496"/>
                  </a:lnTo>
                  <a:cubicBezTo>
                    <a:pt x="2122020" y="199469"/>
                    <a:pt x="2072592" y="248897"/>
                    <a:pt x="2011619" y="248897"/>
                  </a:cubicBezTo>
                  <a:lnTo>
                    <a:pt x="110401" y="248897"/>
                  </a:lnTo>
                  <a:cubicBezTo>
                    <a:pt x="81121" y="248897"/>
                    <a:pt x="53040" y="237266"/>
                    <a:pt x="32336" y="216561"/>
                  </a:cubicBezTo>
                  <a:cubicBezTo>
                    <a:pt x="11631" y="195857"/>
                    <a:pt x="0" y="167777"/>
                    <a:pt x="0" y="138496"/>
                  </a:cubicBezTo>
                  <a:lnTo>
                    <a:pt x="0" y="110401"/>
                  </a:lnTo>
                  <a:cubicBezTo>
                    <a:pt x="0" y="81121"/>
                    <a:pt x="11631" y="53040"/>
                    <a:pt x="32336" y="32336"/>
                  </a:cubicBezTo>
                  <a:cubicBezTo>
                    <a:pt x="53040" y="11631"/>
                    <a:pt x="81121" y="0"/>
                    <a:pt x="110401" y="0"/>
                  </a:cubicBezTo>
                  <a:close/>
                </a:path>
              </a:pathLst>
            </a:custGeom>
            <a:solidFill>
              <a:srgbClr val="FFFFFF"/>
            </a:solidFill>
          </p:spPr>
        </p:sp>
        <p:sp>
          <p:nvSpPr>
            <p:cNvPr id="7" name="TextBox 7"/>
            <p:cNvSpPr txBox="1"/>
            <p:nvPr/>
          </p:nvSpPr>
          <p:spPr>
            <a:xfrm>
              <a:off x="88963" y="-324814"/>
              <a:ext cx="1944093" cy="898525"/>
            </a:xfrm>
            <a:prstGeom prst="rect">
              <a:avLst/>
            </a:prstGeom>
          </p:spPr>
          <p:txBody>
            <a:bodyPr lIns="50800" tIns="50800" rIns="50800" bIns="50800" rtlCol="0" anchor="ctr"/>
            <a:lstStyle/>
            <a:p>
              <a:pPr algn="ctr">
                <a:lnSpc>
                  <a:spcPts val="3919"/>
                </a:lnSpc>
              </a:pPr>
              <a:r>
                <a:rPr lang="en-US" sz="2799" spc="111">
                  <a:solidFill>
                    <a:srgbClr val="24A9B4"/>
                  </a:solidFill>
                  <a:latin typeface="Poppins Bold"/>
                </a:rPr>
                <a:t>DIGITAL SCRATCH CARD FAQS</a:t>
              </a:r>
            </a:p>
          </p:txBody>
        </p:sp>
      </p:grpSp>
      <p:pic>
        <p:nvPicPr>
          <p:cNvPr id="8" name="Online Media 7" title="How to create a Digital Scratch Card using SKALE">
            <a:hlinkClick r:id="" action="ppaction://media"/>
            <a:extLst>
              <a:ext uri="{FF2B5EF4-FFF2-40B4-BE49-F238E27FC236}">
                <a16:creationId xmlns:a16="http://schemas.microsoft.com/office/drawing/2014/main" id="{3A8451B8-90CA-FB47-8B0B-5C9EBDA5CF9B}"/>
              </a:ext>
            </a:extLst>
          </p:cNvPr>
          <p:cNvPicPr>
            <a:picLocks noRot="1" noChangeAspect="1"/>
          </p:cNvPicPr>
          <p:nvPr>
            <a:videoFile r:link="rId1"/>
          </p:nvPr>
        </p:nvPicPr>
        <p:blipFill>
          <a:blip r:embed="rId3"/>
          <a:stretch>
            <a:fillRect/>
          </a:stretch>
        </p:blipFill>
        <p:spPr>
          <a:xfrm>
            <a:off x="6485404" y="1099607"/>
            <a:ext cx="5317188" cy="385137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sp>
        <p:nvSpPr>
          <p:cNvPr id="3" name="TextBox 3"/>
          <p:cNvSpPr txBox="1"/>
          <p:nvPr/>
        </p:nvSpPr>
        <p:spPr>
          <a:xfrm>
            <a:off x="1532237" y="2916237"/>
            <a:ext cx="9282708" cy="4559301"/>
          </a:xfrm>
          <a:prstGeom prst="rect">
            <a:avLst/>
          </a:prstGeom>
        </p:spPr>
        <p:txBody>
          <a:bodyPr lIns="0" tIns="0" rIns="0" bIns="0" rtlCol="0" anchor="t">
            <a:spAutoFit/>
          </a:bodyPr>
          <a:lstStyle/>
          <a:p>
            <a:pPr algn="l">
              <a:lnSpc>
                <a:spcPts val="11500"/>
              </a:lnSpc>
            </a:pPr>
            <a:r>
              <a:rPr lang="en-US" sz="11500" spc="-230">
                <a:solidFill>
                  <a:srgbClr val="FFFFFF"/>
                </a:solidFill>
                <a:latin typeface="Poppins Bold"/>
              </a:rPr>
              <a:t>Daily Riddles/ Quizzes</a:t>
            </a:r>
          </a:p>
        </p:txBody>
      </p:sp>
      <p:pic>
        <p:nvPicPr>
          <p:cNvPr id="4" name="Picture 4"/>
          <p:cNvPicPr>
            <a:picLocks noChangeAspect="1"/>
          </p:cNvPicPr>
          <p:nvPr/>
        </p:nvPicPr>
        <p:blipFill>
          <a:blip r:embed="rId3"/>
          <a:srcRect r="90" b="219"/>
          <a:stretch>
            <a:fillRect/>
          </a:stretch>
        </p:blipFill>
        <p:spPr>
          <a:xfrm>
            <a:off x="9737400" y="1028700"/>
            <a:ext cx="7216872" cy="96100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970048" y="473303"/>
            <a:ext cx="5279664" cy="9286773"/>
          </a:xfrm>
          <a:prstGeom prst="rect">
            <a:avLst/>
          </a:prstGeom>
        </p:spPr>
        <p:txBody>
          <a:bodyPr lIns="0" tIns="0" rIns="0" bIns="0" rtlCol="0" anchor="t">
            <a:spAutoFit/>
          </a:bodyPr>
          <a:lstStyle/>
          <a:p>
            <a:pPr>
              <a:lnSpc>
                <a:spcPts val="5130"/>
              </a:lnSpc>
            </a:pPr>
            <a:r>
              <a:rPr lang="en-US" sz="2400">
                <a:solidFill>
                  <a:srgbClr val="000000"/>
                </a:solidFill>
                <a:latin typeface="Poppins"/>
              </a:rPr>
              <a:t>Why Partner with SKALE?</a:t>
            </a:r>
            <a:endParaRPr lang="en-US" sz="2400">
              <a:solidFill>
                <a:srgbClr val="000000"/>
              </a:solidFill>
              <a:latin typeface="Poppins"/>
              <a:cs typeface="Poppins"/>
            </a:endParaRPr>
          </a:p>
          <a:p>
            <a:pPr>
              <a:lnSpc>
                <a:spcPts val="5130"/>
              </a:lnSpc>
            </a:pPr>
            <a:r>
              <a:rPr lang="en-US" sz="2400">
                <a:solidFill>
                  <a:srgbClr val="000000"/>
                </a:solidFill>
                <a:latin typeface="Poppins"/>
              </a:rPr>
              <a:t>SKALE’s Suite of Micro-Apps </a:t>
            </a:r>
            <a:endParaRPr lang="en-US" sz="2400">
              <a:solidFill>
                <a:srgbClr val="000000"/>
              </a:solidFill>
              <a:latin typeface="Poppins"/>
              <a:cs typeface="Poppins"/>
            </a:endParaRPr>
          </a:p>
          <a:p>
            <a:pPr>
              <a:lnSpc>
                <a:spcPts val="5130"/>
              </a:lnSpc>
            </a:pPr>
            <a:r>
              <a:rPr lang="en-US" sz="2400">
                <a:solidFill>
                  <a:srgbClr val="000000"/>
                </a:solidFill>
                <a:latin typeface="Poppins"/>
              </a:rPr>
              <a:t>Challenges </a:t>
            </a:r>
            <a:endParaRPr lang="en-US" sz="2400">
              <a:solidFill>
                <a:srgbClr val="000000"/>
              </a:solidFill>
              <a:latin typeface="Poppins"/>
              <a:cs typeface="Poppins"/>
            </a:endParaRPr>
          </a:p>
          <a:p>
            <a:pPr>
              <a:lnSpc>
                <a:spcPct val="150000"/>
              </a:lnSpc>
            </a:pPr>
            <a:r>
              <a:rPr lang="en-US" sz="2400">
                <a:solidFill>
                  <a:srgbClr val="000000"/>
                </a:solidFill>
                <a:latin typeface="Poppins"/>
              </a:rPr>
              <a:t>Standard Package of Games</a:t>
            </a:r>
            <a:endParaRPr lang="en-US" sz="2400">
              <a:solidFill>
                <a:srgbClr val="000000"/>
              </a:solidFill>
              <a:latin typeface="Poppins"/>
              <a:cs typeface="Poppins"/>
            </a:endParaRPr>
          </a:p>
          <a:p>
            <a:pPr>
              <a:lnSpc>
                <a:spcPct val="150000"/>
              </a:lnSpc>
            </a:pPr>
            <a:r>
              <a:rPr lang="en-US" sz="2400">
                <a:solidFill>
                  <a:srgbClr val="000000"/>
                </a:solidFill>
                <a:latin typeface="Poppins"/>
              </a:rPr>
              <a:t>     Spin &amp; Win</a:t>
            </a:r>
            <a:endParaRPr lang="en-US" sz="2400">
              <a:solidFill>
                <a:srgbClr val="000000"/>
              </a:solidFill>
              <a:latin typeface="Poppins"/>
              <a:cs typeface="Poppins"/>
            </a:endParaRPr>
          </a:p>
          <a:p>
            <a:pPr>
              <a:lnSpc>
                <a:spcPct val="150000"/>
              </a:lnSpc>
            </a:pPr>
            <a:r>
              <a:rPr lang="en-US" sz="2400">
                <a:solidFill>
                  <a:srgbClr val="000000"/>
                </a:solidFill>
                <a:latin typeface="Poppins"/>
              </a:rPr>
              <a:t>     Digital Scratch Card</a:t>
            </a:r>
            <a:endParaRPr lang="en-US" sz="2400">
              <a:solidFill>
                <a:srgbClr val="000000"/>
              </a:solidFill>
              <a:latin typeface="Poppins"/>
              <a:cs typeface="Poppins"/>
            </a:endParaRPr>
          </a:p>
          <a:p>
            <a:pPr>
              <a:lnSpc>
                <a:spcPct val="150000"/>
              </a:lnSpc>
            </a:pPr>
            <a:r>
              <a:rPr lang="en-US" sz="2400">
                <a:solidFill>
                  <a:srgbClr val="000000"/>
                </a:solidFill>
                <a:latin typeface="Poppins"/>
              </a:rPr>
              <a:t>     Daily Riddles/Quizzes</a:t>
            </a:r>
            <a:endParaRPr lang="en-US" sz="2400">
              <a:solidFill>
                <a:srgbClr val="000000"/>
              </a:solidFill>
              <a:latin typeface="Poppins"/>
              <a:cs typeface="Poppins"/>
            </a:endParaRPr>
          </a:p>
          <a:p>
            <a:pPr>
              <a:lnSpc>
                <a:spcPct val="150000"/>
              </a:lnSpc>
            </a:pPr>
            <a:r>
              <a:rPr lang="en-US" sz="2400">
                <a:solidFill>
                  <a:srgbClr val="000000"/>
                </a:solidFill>
                <a:latin typeface="Poppins"/>
              </a:rPr>
              <a:t>Advanced Packages of Games</a:t>
            </a:r>
            <a:endParaRPr lang="en-US" sz="2400">
              <a:solidFill>
                <a:srgbClr val="000000"/>
              </a:solidFill>
              <a:latin typeface="Poppins"/>
              <a:cs typeface="Poppins"/>
            </a:endParaRPr>
          </a:p>
          <a:p>
            <a:pPr>
              <a:lnSpc>
                <a:spcPct val="150000"/>
              </a:lnSpc>
            </a:pPr>
            <a:r>
              <a:rPr lang="en-US" sz="2400">
                <a:solidFill>
                  <a:srgbClr val="000000"/>
                </a:solidFill>
                <a:latin typeface="Poppins"/>
              </a:rPr>
              <a:t>     Digital Stamp Card</a:t>
            </a:r>
            <a:endParaRPr lang="en-US" sz="2400">
              <a:solidFill>
                <a:srgbClr val="000000"/>
              </a:solidFill>
              <a:latin typeface="Poppins"/>
              <a:cs typeface="Poppins"/>
            </a:endParaRPr>
          </a:p>
          <a:p>
            <a:pPr>
              <a:lnSpc>
                <a:spcPct val="150000"/>
              </a:lnSpc>
            </a:pPr>
            <a:r>
              <a:rPr lang="en-US" sz="2400">
                <a:solidFill>
                  <a:srgbClr val="000000"/>
                </a:solidFill>
                <a:latin typeface="Poppins"/>
                <a:cs typeface="Poppins"/>
              </a:rPr>
              <a:t>     Digital Soccer</a:t>
            </a:r>
          </a:p>
          <a:p>
            <a:pPr>
              <a:lnSpc>
                <a:spcPct val="150000"/>
              </a:lnSpc>
            </a:pPr>
            <a:r>
              <a:rPr lang="en-US" sz="2400">
                <a:solidFill>
                  <a:srgbClr val="000000"/>
                </a:solidFill>
                <a:latin typeface="Poppins"/>
                <a:cs typeface="Poppins"/>
              </a:rPr>
              <a:t>     Rock, Paper Scissors</a:t>
            </a:r>
          </a:p>
          <a:p>
            <a:pPr>
              <a:lnSpc>
                <a:spcPct val="150000"/>
              </a:lnSpc>
            </a:pPr>
            <a:r>
              <a:rPr lang="en-US" sz="2400">
                <a:solidFill>
                  <a:srgbClr val="000000"/>
                </a:solidFill>
                <a:latin typeface="Poppins"/>
                <a:cs typeface="Poppins"/>
              </a:rPr>
              <a:t>     Tap to Win</a:t>
            </a:r>
          </a:p>
          <a:p>
            <a:pPr>
              <a:lnSpc>
                <a:spcPct val="150000"/>
              </a:lnSpc>
            </a:pPr>
            <a:r>
              <a:rPr lang="en-US" sz="2400">
                <a:solidFill>
                  <a:srgbClr val="000000"/>
                </a:solidFill>
                <a:latin typeface="Poppins"/>
              </a:rPr>
              <a:t>     Augmented Reality</a:t>
            </a:r>
            <a:endParaRPr lang="en-US" sz="2400">
              <a:solidFill>
                <a:srgbClr val="000000"/>
              </a:solidFill>
              <a:latin typeface="Poppins"/>
              <a:cs typeface="Poppins"/>
            </a:endParaRPr>
          </a:p>
          <a:p>
            <a:pPr>
              <a:lnSpc>
                <a:spcPct val="150000"/>
              </a:lnSpc>
            </a:pPr>
            <a:r>
              <a:rPr lang="en-US" sz="2400">
                <a:solidFill>
                  <a:srgbClr val="000000"/>
                </a:solidFill>
                <a:latin typeface="Poppins"/>
              </a:rPr>
              <a:t>     Metaverse </a:t>
            </a:r>
            <a:endParaRPr lang="en-US" sz="2400">
              <a:solidFill>
                <a:srgbClr val="000000"/>
              </a:solidFill>
              <a:latin typeface="Poppins"/>
              <a:cs typeface="Poppins"/>
            </a:endParaRPr>
          </a:p>
          <a:p>
            <a:pPr>
              <a:lnSpc>
                <a:spcPts val="5130"/>
              </a:lnSpc>
            </a:pPr>
            <a:r>
              <a:rPr lang="en-US" sz="2400">
                <a:solidFill>
                  <a:srgbClr val="000000"/>
                </a:solidFill>
                <a:latin typeface="Poppins"/>
              </a:rPr>
              <a:t>Gamification FAQs</a:t>
            </a:r>
            <a:endParaRPr lang="en-US" sz="2400">
              <a:solidFill>
                <a:srgbClr val="000000"/>
              </a:solidFill>
              <a:latin typeface="Poppins"/>
              <a:cs typeface="Poppins"/>
            </a:endParaRPr>
          </a:p>
          <a:p>
            <a:pPr>
              <a:lnSpc>
                <a:spcPts val="5130"/>
              </a:lnSpc>
            </a:pPr>
            <a:r>
              <a:rPr lang="en-US" sz="2400">
                <a:solidFill>
                  <a:srgbClr val="000000"/>
                </a:solidFill>
                <a:latin typeface="Poppins"/>
              </a:rPr>
              <a:t>Contact Us</a:t>
            </a:r>
            <a:endParaRPr lang="en-US" sz="2400">
              <a:solidFill>
                <a:srgbClr val="000000"/>
              </a:solidFill>
              <a:latin typeface="Poppins"/>
              <a:cs typeface="Poppins"/>
            </a:endParaRPr>
          </a:p>
        </p:txBody>
      </p:sp>
      <p:grpSp>
        <p:nvGrpSpPr>
          <p:cNvPr id="4" name="Group 4"/>
          <p:cNvGrpSpPr/>
          <p:nvPr/>
        </p:nvGrpSpPr>
        <p:grpSpPr>
          <a:xfrm>
            <a:off x="0" y="-31936"/>
            <a:ext cx="2594394" cy="10287000"/>
            <a:chOff x="0" y="0"/>
            <a:chExt cx="683297" cy="2709333"/>
          </a:xfrm>
        </p:grpSpPr>
        <p:sp>
          <p:nvSpPr>
            <p:cNvPr id="5" name="Freeform 5"/>
            <p:cNvSpPr/>
            <p:nvPr/>
          </p:nvSpPr>
          <p:spPr>
            <a:xfrm>
              <a:off x="0" y="0"/>
              <a:ext cx="683297" cy="2709333"/>
            </a:xfrm>
            <a:custGeom>
              <a:avLst/>
              <a:gdLst/>
              <a:ahLst/>
              <a:cxnLst/>
              <a:rect l="l" t="t" r="r" b="b"/>
              <a:pathLst>
                <a:path w="683297" h="2709333">
                  <a:moveTo>
                    <a:pt x="0" y="0"/>
                  </a:moveTo>
                  <a:lnTo>
                    <a:pt x="683297" y="0"/>
                  </a:lnTo>
                  <a:lnTo>
                    <a:pt x="683297" y="2709333"/>
                  </a:lnTo>
                  <a:lnTo>
                    <a:pt x="0" y="2709333"/>
                  </a:lnTo>
                  <a:close/>
                </a:path>
              </a:pathLst>
            </a:custGeom>
            <a:solidFill>
              <a:srgbClr val="24A9B4"/>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7" name="Group 7"/>
          <p:cNvGrpSpPr/>
          <p:nvPr/>
        </p:nvGrpSpPr>
        <p:grpSpPr>
          <a:xfrm>
            <a:off x="198177" y="-529632"/>
            <a:ext cx="3944724" cy="2791169"/>
            <a:chOff x="-26076" y="-325734"/>
            <a:chExt cx="1269875" cy="898525"/>
          </a:xfrm>
        </p:grpSpPr>
        <p:sp>
          <p:nvSpPr>
            <p:cNvPr id="8" name="Freeform 8"/>
            <p:cNvSpPr/>
            <p:nvPr/>
          </p:nvSpPr>
          <p:spPr>
            <a:xfrm>
              <a:off x="0" y="0"/>
              <a:ext cx="1217724" cy="248897"/>
            </a:xfrm>
            <a:custGeom>
              <a:avLst/>
              <a:gdLst/>
              <a:ahLst/>
              <a:cxnLst/>
              <a:rect l="l" t="t" r="r" b="b"/>
              <a:pathLst>
                <a:path w="1217724" h="248897">
                  <a:moveTo>
                    <a:pt x="124449" y="0"/>
                  </a:moveTo>
                  <a:lnTo>
                    <a:pt x="1093275" y="0"/>
                  </a:lnTo>
                  <a:cubicBezTo>
                    <a:pt x="1126281" y="0"/>
                    <a:pt x="1157935" y="13112"/>
                    <a:pt x="1181274" y="36450"/>
                  </a:cubicBezTo>
                  <a:cubicBezTo>
                    <a:pt x="1204612" y="59789"/>
                    <a:pt x="1217724" y="91443"/>
                    <a:pt x="1217724" y="124449"/>
                  </a:cubicBezTo>
                  <a:lnTo>
                    <a:pt x="1217724" y="124449"/>
                  </a:lnTo>
                  <a:cubicBezTo>
                    <a:pt x="1217724" y="193180"/>
                    <a:pt x="1162006" y="248897"/>
                    <a:pt x="1093275" y="248897"/>
                  </a:cubicBezTo>
                  <a:lnTo>
                    <a:pt x="124449" y="248897"/>
                  </a:lnTo>
                  <a:cubicBezTo>
                    <a:pt x="55717" y="248897"/>
                    <a:pt x="0" y="193180"/>
                    <a:pt x="0" y="124449"/>
                  </a:cubicBezTo>
                  <a:lnTo>
                    <a:pt x="0" y="124449"/>
                  </a:lnTo>
                  <a:cubicBezTo>
                    <a:pt x="0" y="55717"/>
                    <a:pt x="55717" y="0"/>
                    <a:pt x="124449" y="0"/>
                  </a:cubicBezTo>
                  <a:close/>
                </a:path>
              </a:pathLst>
            </a:custGeom>
            <a:solidFill>
              <a:srgbClr val="FF4D67"/>
            </a:solidFill>
          </p:spPr>
        </p:sp>
        <p:sp>
          <p:nvSpPr>
            <p:cNvPr id="9" name="TextBox 9"/>
            <p:cNvSpPr txBox="1"/>
            <p:nvPr/>
          </p:nvSpPr>
          <p:spPr>
            <a:xfrm>
              <a:off x="-26076" y="-325734"/>
              <a:ext cx="1269875" cy="898525"/>
            </a:xfrm>
            <a:prstGeom prst="rect">
              <a:avLst/>
            </a:prstGeom>
          </p:spPr>
          <p:txBody>
            <a:bodyPr lIns="50800" tIns="50800" rIns="50800" bIns="50800" rtlCol="0" anchor="ctr"/>
            <a:lstStyle/>
            <a:p>
              <a:pPr algn="ctr">
                <a:lnSpc>
                  <a:spcPts val="3919"/>
                </a:lnSpc>
              </a:pPr>
              <a:r>
                <a:rPr lang="en-US" sz="2799" spc="111">
                  <a:solidFill>
                    <a:srgbClr val="FFFFFF"/>
                  </a:solidFill>
                  <a:latin typeface="Poppins Bold"/>
                </a:rPr>
                <a:t>WHAT'S INSIDE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16245"/>
          <a:stretch>
            <a:fillRect/>
          </a:stretch>
        </p:blipFill>
        <p:spPr>
          <a:xfrm>
            <a:off x="0" y="0"/>
            <a:ext cx="18288000" cy="8774992"/>
          </a:xfrm>
          <a:prstGeom prst="rect">
            <a:avLst/>
          </a:prstGeom>
        </p:spPr>
      </p:pic>
      <p:grpSp>
        <p:nvGrpSpPr>
          <p:cNvPr id="3" name="Group 3"/>
          <p:cNvGrpSpPr/>
          <p:nvPr/>
        </p:nvGrpSpPr>
        <p:grpSpPr>
          <a:xfrm>
            <a:off x="6379855" y="962547"/>
            <a:ext cx="5528290" cy="8295753"/>
            <a:chOff x="0" y="0"/>
            <a:chExt cx="7371053" cy="11061004"/>
          </a:xfrm>
        </p:grpSpPr>
        <p:pic>
          <p:nvPicPr>
            <p:cNvPr id="4" name="Picture 4"/>
            <p:cNvPicPr>
              <a:picLocks noChangeAspect="1"/>
            </p:cNvPicPr>
            <p:nvPr/>
          </p:nvPicPr>
          <p:blipFill>
            <a:blip r:embed="rId3"/>
            <a:srcRect r="122" b="92"/>
            <a:stretch>
              <a:fillRect/>
            </a:stretch>
          </p:blipFill>
          <p:spPr>
            <a:xfrm>
              <a:off x="0" y="0"/>
              <a:ext cx="7371053" cy="11061004"/>
            </a:xfrm>
            <a:prstGeom prst="rect">
              <a:avLst/>
            </a:prstGeom>
          </p:spPr>
        </p:pic>
        <p:pic>
          <p:nvPicPr>
            <p:cNvPr id="5" name="Picture 5"/>
            <p:cNvPicPr>
              <a:picLocks noChangeAspect="1"/>
            </p:cNvPicPr>
            <p:nvPr/>
          </p:nvPicPr>
          <p:blipFill>
            <a:blip r:embed="rId4"/>
            <a:srcRect r="300" b="300"/>
            <a:stretch>
              <a:fillRect/>
            </a:stretch>
          </p:blipFill>
          <p:spPr>
            <a:xfrm>
              <a:off x="1465910" y="1091268"/>
              <a:ext cx="4439234" cy="4439234"/>
            </a:xfrm>
            <a:prstGeom prst="rect">
              <a:avLst/>
            </a:prstGeom>
          </p:spPr>
        </p:pic>
      </p:grpSp>
      <p:sp>
        <p:nvSpPr>
          <p:cNvPr id="6" name="TextBox 6"/>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DAILY RIDDLE</a:t>
            </a:r>
          </a:p>
        </p:txBody>
      </p:sp>
      <p:sp>
        <p:nvSpPr>
          <p:cNvPr id="7" name="TextBox 7"/>
          <p:cNvSpPr txBox="1"/>
          <p:nvPr/>
        </p:nvSpPr>
        <p:spPr>
          <a:xfrm>
            <a:off x="1313316" y="8972550"/>
            <a:ext cx="4301344" cy="8191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 Shoppers are driven to the platform via Social Media Ads, EDM, or to the organic follower base </a:t>
            </a:r>
          </a:p>
        </p:txBody>
      </p:sp>
      <p:sp>
        <p:nvSpPr>
          <p:cNvPr id="8" name="TextBox 8"/>
          <p:cNvSpPr txBox="1"/>
          <p:nvPr/>
        </p:nvSpPr>
        <p:spPr>
          <a:xfrm>
            <a:off x="6845894" y="8972550"/>
            <a:ext cx="4028019"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Capture First Party Customer Data </a:t>
            </a:r>
          </a:p>
          <a:p>
            <a:pPr algn="ctr">
              <a:lnSpc>
                <a:spcPts val="2160"/>
              </a:lnSpc>
            </a:pPr>
            <a:r>
              <a:rPr lang="en-US" sz="1800">
                <a:solidFill>
                  <a:srgbClr val="000000"/>
                </a:solidFill>
                <a:latin typeface="Poppins"/>
              </a:rPr>
              <a:t>When Shoppers register </a:t>
            </a:r>
          </a:p>
        </p:txBody>
      </p:sp>
      <p:sp>
        <p:nvSpPr>
          <p:cNvPr id="9" name="TextBox 9"/>
          <p:cNvSpPr txBox="1"/>
          <p:nvPr/>
        </p:nvSpPr>
        <p:spPr>
          <a:xfrm>
            <a:off x="12580907" y="8941893"/>
            <a:ext cx="4266410"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Shopper is directed to Daily Riddle gamification module</a:t>
            </a:r>
          </a:p>
        </p:txBody>
      </p:sp>
      <p:pic>
        <p:nvPicPr>
          <p:cNvPr id="10" name="Picture 10"/>
          <p:cNvPicPr>
            <a:picLocks noChangeAspect="1"/>
          </p:cNvPicPr>
          <p:nvPr/>
        </p:nvPicPr>
        <p:blipFill>
          <a:blip r:embed="rId5"/>
          <a:srcRect r="312" b="312"/>
          <a:stretch>
            <a:fillRect/>
          </a:stretch>
        </p:blipFill>
        <p:spPr>
          <a:xfrm>
            <a:off x="1313316" y="1356714"/>
            <a:ext cx="4301344" cy="7634886"/>
          </a:xfrm>
          <a:prstGeom prst="rect">
            <a:avLst/>
          </a:prstGeom>
        </p:spPr>
      </p:pic>
      <p:pic>
        <p:nvPicPr>
          <p:cNvPr id="11" name="Picture 11"/>
          <p:cNvPicPr>
            <a:picLocks noChangeAspect="1"/>
          </p:cNvPicPr>
          <p:nvPr/>
        </p:nvPicPr>
        <p:blipFill>
          <a:blip r:embed="rId6"/>
          <a:srcRect r="201" b="452"/>
          <a:stretch>
            <a:fillRect/>
          </a:stretch>
        </p:blipFill>
        <p:spPr>
          <a:xfrm>
            <a:off x="12318642" y="2403170"/>
            <a:ext cx="4790940" cy="637182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39827"/>
          <a:stretch>
            <a:fillRect/>
          </a:stretch>
        </p:blipFill>
        <p:spPr>
          <a:xfrm>
            <a:off x="0" y="0"/>
            <a:ext cx="18288000" cy="6301628"/>
          </a:xfrm>
          <a:prstGeom prst="rect">
            <a:avLst/>
          </a:prstGeom>
        </p:spPr>
      </p:pic>
      <p:grpSp>
        <p:nvGrpSpPr>
          <p:cNvPr id="3" name="Group 3"/>
          <p:cNvGrpSpPr/>
          <p:nvPr/>
        </p:nvGrpSpPr>
        <p:grpSpPr>
          <a:xfrm>
            <a:off x="788151" y="1451399"/>
            <a:ext cx="6536527" cy="7305341"/>
            <a:chOff x="0" y="0"/>
            <a:chExt cx="8715369" cy="9740455"/>
          </a:xfrm>
        </p:grpSpPr>
        <p:pic>
          <p:nvPicPr>
            <p:cNvPr id="4" name="Picture 4"/>
            <p:cNvPicPr>
              <a:picLocks noChangeAspect="1"/>
            </p:cNvPicPr>
            <p:nvPr/>
          </p:nvPicPr>
          <p:blipFill>
            <a:blip r:embed="rId3"/>
            <a:srcRect r="99" b="850"/>
            <a:stretch>
              <a:fillRect/>
            </a:stretch>
          </p:blipFill>
          <p:spPr>
            <a:xfrm>
              <a:off x="0" y="0"/>
              <a:ext cx="6539503" cy="9740455"/>
            </a:xfrm>
            <a:prstGeom prst="rect">
              <a:avLst/>
            </a:prstGeom>
          </p:spPr>
        </p:pic>
        <p:pic>
          <p:nvPicPr>
            <p:cNvPr id="5" name="Picture 5"/>
            <p:cNvPicPr>
              <a:picLocks noChangeAspect="1"/>
            </p:cNvPicPr>
            <p:nvPr/>
          </p:nvPicPr>
          <p:blipFill>
            <a:blip r:embed="rId4"/>
            <a:srcRect r="372" b="372"/>
            <a:stretch>
              <a:fillRect/>
            </a:stretch>
          </p:blipFill>
          <p:spPr>
            <a:xfrm>
              <a:off x="3853105" y="2203452"/>
              <a:ext cx="4862264" cy="7315102"/>
            </a:xfrm>
            <a:prstGeom prst="rect">
              <a:avLst/>
            </a:prstGeom>
          </p:spPr>
        </p:pic>
        <p:grpSp>
          <p:nvGrpSpPr>
            <p:cNvPr id="6" name="Group 6"/>
            <p:cNvGrpSpPr/>
            <p:nvPr/>
          </p:nvGrpSpPr>
          <p:grpSpPr>
            <a:xfrm>
              <a:off x="5427357" y="5510253"/>
              <a:ext cx="1802590" cy="408919"/>
              <a:chOff x="0" y="0"/>
              <a:chExt cx="1773094" cy="402228"/>
            </a:xfrm>
          </p:grpSpPr>
          <p:sp>
            <p:nvSpPr>
              <p:cNvPr id="7" name="Freeform 7"/>
              <p:cNvSpPr/>
              <p:nvPr/>
            </p:nvSpPr>
            <p:spPr>
              <a:xfrm>
                <a:off x="12700" y="12700"/>
                <a:ext cx="1747647" cy="376936"/>
              </a:xfrm>
              <a:custGeom>
                <a:avLst/>
                <a:gdLst/>
                <a:ahLst/>
                <a:cxnLst/>
                <a:rect l="l" t="t" r="r" b="b"/>
                <a:pathLst>
                  <a:path w="1747647" h="376936">
                    <a:moveTo>
                      <a:pt x="0" y="62865"/>
                    </a:moveTo>
                    <a:cubicBezTo>
                      <a:pt x="0" y="28067"/>
                      <a:pt x="29591" y="0"/>
                      <a:pt x="66040" y="0"/>
                    </a:cubicBezTo>
                    <a:lnTo>
                      <a:pt x="1681607" y="0"/>
                    </a:lnTo>
                    <a:cubicBezTo>
                      <a:pt x="1718056" y="0"/>
                      <a:pt x="1747647" y="28067"/>
                      <a:pt x="1747647" y="62865"/>
                    </a:cubicBezTo>
                    <a:lnTo>
                      <a:pt x="1747647" y="314071"/>
                    </a:lnTo>
                    <a:cubicBezTo>
                      <a:pt x="1747647" y="348742"/>
                      <a:pt x="1718056" y="376936"/>
                      <a:pt x="1681607" y="376936"/>
                    </a:cubicBezTo>
                    <a:lnTo>
                      <a:pt x="66040" y="376936"/>
                    </a:lnTo>
                    <a:cubicBezTo>
                      <a:pt x="29591" y="376936"/>
                      <a:pt x="0" y="348869"/>
                      <a:pt x="0" y="314071"/>
                    </a:cubicBezTo>
                    <a:close/>
                  </a:path>
                </a:pathLst>
              </a:custGeom>
              <a:solidFill>
                <a:srgbClr val="FFCB1E"/>
              </a:solidFill>
            </p:spPr>
          </p:sp>
          <p:sp>
            <p:nvSpPr>
              <p:cNvPr id="8" name="Freeform 8"/>
              <p:cNvSpPr/>
              <p:nvPr/>
            </p:nvSpPr>
            <p:spPr>
              <a:xfrm>
                <a:off x="0" y="0"/>
                <a:ext cx="1773047" cy="402336"/>
              </a:xfrm>
              <a:custGeom>
                <a:avLst/>
                <a:gdLst/>
                <a:ahLst/>
                <a:cxnLst/>
                <a:rect l="l" t="t" r="r" b="b"/>
                <a:pathLst>
                  <a:path w="1773047" h="402336">
                    <a:moveTo>
                      <a:pt x="0" y="75565"/>
                    </a:moveTo>
                    <a:cubicBezTo>
                      <a:pt x="0" y="33147"/>
                      <a:pt x="35941" y="0"/>
                      <a:pt x="78740" y="0"/>
                    </a:cubicBezTo>
                    <a:lnTo>
                      <a:pt x="1694307" y="0"/>
                    </a:lnTo>
                    <a:lnTo>
                      <a:pt x="1694307" y="12700"/>
                    </a:lnTo>
                    <a:lnTo>
                      <a:pt x="1694307" y="0"/>
                    </a:lnTo>
                    <a:cubicBezTo>
                      <a:pt x="1737233" y="0"/>
                      <a:pt x="1773047" y="33147"/>
                      <a:pt x="1773047" y="75565"/>
                    </a:cubicBezTo>
                    <a:lnTo>
                      <a:pt x="1760347" y="75565"/>
                    </a:lnTo>
                    <a:lnTo>
                      <a:pt x="1773047" y="75565"/>
                    </a:lnTo>
                    <a:lnTo>
                      <a:pt x="1773047" y="326771"/>
                    </a:lnTo>
                    <a:lnTo>
                      <a:pt x="1760347" y="326771"/>
                    </a:lnTo>
                    <a:lnTo>
                      <a:pt x="1773047" y="326771"/>
                    </a:lnTo>
                    <a:cubicBezTo>
                      <a:pt x="1773047" y="369062"/>
                      <a:pt x="1737106" y="402336"/>
                      <a:pt x="1694307" y="402336"/>
                    </a:cubicBezTo>
                    <a:lnTo>
                      <a:pt x="1694307" y="389636"/>
                    </a:lnTo>
                    <a:lnTo>
                      <a:pt x="1694307" y="402336"/>
                    </a:lnTo>
                    <a:lnTo>
                      <a:pt x="78740" y="402336"/>
                    </a:lnTo>
                    <a:lnTo>
                      <a:pt x="78740" y="389636"/>
                    </a:lnTo>
                    <a:lnTo>
                      <a:pt x="78740" y="402336"/>
                    </a:lnTo>
                    <a:cubicBezTo>
                      <a:pt x="35814" y="402336"/>
                      <a:pt x="0" y="369189"/>
                      <a:pt x="0" y="326771"/>
                    </a:cubicBezTo>
                    <a:lnTo>
                      <a:pt x="0" y="75565"/>
                    </a:lnTo>
                    <a:lnTo>
                      <a:pt x="12700" y="75565"/>
                    </a:lnTo>
                    <a:lnTo>
                      <a:pt x="0" y="75565"/>
                    </a:lnTo>
                    <a:moveTo>
                      <a:pt x="25400" y="75565"/>
                    </a:moveTo>
                    <a:lnTo>
                      <a:pt x="25400" y="326771"/>
                    </a:lnTo>
                    <a:lnTo>
                      <a:pt x="12700" y="326771"/>
                    </a:lnTo>
                    <a:lnTo>
                      <a:pt x="25400" y="326771"/>
                    </a:lnTo>
                    <a:cubicBezTo>
                      <a:pt x="25400" y="353822"/>
                      <a:pt x="48641" y="376936"/>
                      <a:pt x="78740" y="376936"/>
                    </a:cubicBezTo>
                    <a:lnTo>
                      <a:pt x="1694307" y="376936"/>
                    </a:lnTo>
                    <a:cubicBezTo>
                      <a:pt x="1724406" y="376936"/>
                      <a:pt x="1747647" y="353949"/>
                      <a:pt x="1747647" y="326771"/>
                    </a:cubicBezTo>
                    <a:lnTo>
                      <a:pt x="1747647" y="75565"/>
                    </a:lnTo>
                    <a:cubicBezTo>
                      <a:pt x="1747647" y="48514"/>
                      <a:pt x="1724406" y="25400"/>
                      <a:pt x="1694307" y="25400"/>
                    </a:cubicBezTo>
                    <a:lnTo>
                      <a:pt x="78740" y="25400"/>
                    </a:lnTo>
                    <a:lnTo>
                      <a:pt x="78740" y="12700"/>
                    </a:lnTo>
                    <a:lnTo>
                      <a:pt x="78740" y="25400"/>
                    </a:lnTo>
                    <a:cubicBezTo>
                      <a:pt x="48641" y="25400"/>
                      <a:pt x="25400" y="48387"/>
                      <a:pt x="25400" y="75565"/>
                    </a:cubicBezTo>
                    <a:close/>
                  </a:path>
                </a:pathLst>
              </a:custGeom>
              <a:solidFill>
                <a:srgbClr val="2F528F"/>
              </a:solidFill>
            </p:spPr>
          </p:sp>
          <p:sp>
            <p:nvSpPr>
              <p:cNvPr id="9" name="TextBox 9"/>
              <p:cNvSpPr txBox="1"/>
              <p:nvPr/>
            </p:nvSpPr>
            <p:spPr>
              <a:xfrm>
                <a:off x="0" y="0"/>
                <a:ext cx="1773094" cy="402228"/>
              </a:xfrm>
              <a:prstGeom prst="rect">
                <a:avLst/>
              </a:prstGeom>
            </p:spPr>
            <p:txBody>
              <a:bodyPr lIns="50800" tIns="50800" rIns="50800" bIns="50800" rtlCol="0" anchor="ctr"/>
              <a:lstStyle/>
              <a:p>
                <a:pPr algn="ctr">
                  <a:lnSpc>
                    <a:spcPts val="1259"/>
                  </a:lnSpc>
                </a:pPr>
                <a:r>
                  <a:rPr lang="en-US" sz="1049" spc="15">
                    <a:solidFill>
                      <a:srgbClr val="000000"/>
                    </a:solidFill>
                    <a:latin typeface="Montserrat"/>
                  </a:rPr>
                  <a:t>Upload Receipt</a:t>
                </a:r>
              </a:p>
            </p:txBody>
          </p:sp>
        </p:grpSp>
        <p:pic>
          <p:nvPicPr>
            <p:cNvPr id="10" name="Picture 10"/>
            <p:cNvPicPr>
              <a:picLocks noChangeAspect="1"/>
            </p:cNvPicPr>
            <p:nvPr/>
          </p:nvPicPr>
          <p:blipFill>
            <a:blip r:embed="rId5"/>
            <a:srcRect r="393" b="393"/>
            <a:stretch>
              <a:fillRect/>
            </a:stretch>
          </p:blipFill>
          <p:spPr>
            <a:xfrm>
              <a:off x="1759269" y="808085"/>
              <a:ext cx="2790731" cy="2790731"/>
            </a:xfrm>
            <a:prstGeom prst="rect">
              <a:avLst/>
            </a:prstGeom>
          </p:spPr>
        </p:pic>
        <p:pic>
          <p:nvPicPr>
            <p:cNvPr id="11" name="Picture 11"/>
            <p:cNvPicPr>
              <a:picLocks noChangeAspect="1"/>
            </p:cNvPicPr>
            <p:nvPr/>
          </p:nvPicPr>
          <p:blipFill>
            <a:blip r:embed="rId5"/>
            <a:srcRect r="279" b="279"/>
            <a:stretch>
              <a:fillRect/>
            </a:stretch>
          </p:blipFill>
          <p:spPr>
            <a:xfrm>
              <a:off x="5353750" y="2993367"/>
              <a:ext cx="1776768" cy="1776768"/>
            </a:xfrm>
            <a:prstGeom prst="rect">
              <a:avLst/>
            </a:prstGeom>
          </p:spPr>
        </p:pic>
      </p:grpSp>
      <p:sp>
        <p:nvSpPr>
          <p:cNvPr id="12" name="TextBox 12"/>
          <p:cNvSpPr txBox="1"/>
          <p:nvPr/>
        </p:nvSpPr>
        <p:spPr>
          <a:xfrm>
            <a:off x="2331691" y="8505825"/>
            <a:ext cx="4195188" cy="752475"/>
          </a:xfrm>
          <a:prstGeom prst="rect">
            <a:avLst/>
          </a:prstGeom>
        </p:spPr>
        <p:txBody>
          <a:bodyPr lIns="0" tIns="0" rIns="0" bIns="0" rtlCol="0" anchor="t">
            <a:spAutoFit/>
          </a:bodyPr>
          <a:lstStyle/>
          <a:p>
            <a:pPr marL="298609" lvl="1" indent="-149304" algn="l">
              <a:lnSpc>
                <a:spcPts val="1980"/>
              </a:lnSpc>
              <a:buFont typeface="Arial"/>
              <a:buChar char="•"/>
            </a:pPr>
            <a:r>
              <a:rPr lang="en-US" sz="1650">
                <a:solidFill>
                  <a:srgbClr val="000000"/>
                </a:solidFill>
                <a:latin typeface="Poppins"/>
              </a:rPr>
              <a:t>User prompted Scan QR or upload receipt upon making a purchase to unlock additional points</a:t>
            </a:r>
          </a:p>
        </p:txBody>
      </p:sp>
      <p:sp>
        <p:nvSpPr>
          <p:cNvPr id="13" name="TextBox 13"/>
          <p:cNvSpPr txBox="1"/>
          <p:nvPr/>
        </p:nvSpPr>
        <p:spPr>
          <a:xfrm>
            <a:off x="8095113" y="1250587"/>
            <a:ext cx="3288105" cy="523875"/>
          </a:xfrm>
          <a:prstGeom prst="rect">
            <a:avLst/>
          </a:prstGeom>
        </p:spPr>
        <p:txBody>
          <a:bodyPr lIns="0" tIns="0" rIns="0" bIns="0" rtlCol="0" anchor="t">
            <a:spAutoFit/>
          </a:bodyPr>
          <a:lstStyle/>
          <a:p>
            <a:pPr algn="ctr">
              <a:lnSpc>
                <a:spcPts val="2099"/>
              </a:lnSpc>
            </a:pPr>
            <a:r>
              <a:rPr lang="en-US" sz="1749" spc="25">
                <a:solidFill>
                  <a:srgbClr val="FFFFFF"/>
                </a:solidFill>
                <a:latin typeface="Poppins"/>
              </a:rPr>
              <a:t>Shopper is rewarded with</a:t>
            </a:r>
          </a:p>
          <a:p>
            <a:pPr algn="ctr">
              <a:lnSpc>
                <a:spcPts val="2099"/>
              </a:lnSpc>
            </a:pPr>
            <a:r>
              <a:rPr lang="en-US" sz="1749" spc="25">
                <a:solidFill>
                  <a:srgbClr val="FFFFFF"/>
                </a:solidFill>
                <a:latin typeface="Poppins"/>
              </a:rPr>
              <a:t>Points for each attempt.</a:t>
            </a:r>
          </a:p>
        </p:txBody>
      </p:sp>
      <p:sp>
        <p:nvSpPr>
          <p:cNvPr id="14" name="TextBox 14"/>
          <p:cNvSpPr txBox="1"/>
          <p:nvPr/>
        </p:nvSpPr>
        <p:spPr>
          <a:xfrm>
            <a:off x="7892526" y="8482013"/>
            <a:ext cx="4258825" cy="1543050"/>
          </a:xfrm>
          <a:prstGeom prst="rect">
            <a:avLst/>
          </a:prstGeom>
        </p:spPr>
        <p:txBody>
          <a:bodyPr lIns="0" tIns="0" rIns="0" bIns="0" rtlCol="0" anchor="t">
            <a:spAutoFit/>
          </a:bodyPr>
          <a:lstStyle/>
          <a:p>
            <a:pPr marL="262415" lvl="1" indent="-131207" algn="l">
              <a:lnSpc>
                <a:spcPts val="1740"/>
              </a:lnSpc>
              <a:buFont typeface="Arial"/>
              <a:buChar char="•"/>
            </a:pPr>
            <a:r>
              <a:rPr lang="en-US" sz="1450">
                <a:solidFill>
                  <a:srgbClr val="000000"/>
                </a:solidFill>
                <a:latin typeface="Poppins"/>
              </a:rPr>
              <a:t>SKALE has ability to customize Point provisioning / number of attempts provisioned based on actions taken </a:t>
            </a:r>
          </a:p>
          <a:p>
            <a:pPr marL="865089" lvl="2" indent="-288363" algn="l">
              <a:lnSpc>
                <a:spcPts val="1740"/>
              </a:lnSpc>
              <a:buFont typeface="Arial"/>
              <a:buChar char="⚬"/>
            </a:pPr>
            <a:r>
              <a:rPr lang="en-US" sz="1450">
                <a:solidFill>
                  <a:srgbClr val="000000"/>
                </a:solidFill>
                <a:latin typeface="Poppins"/>
              </a:rPr>
              <a:t>Scan QR </a:t>
            </a:r>
          </a:p>
          <a:p>
            <a:pPr marL="865089" lvl="2" indent="-288363" algn="l">
              <a:lnSpc>
                <a:spcPts val="1740"/>
              </a:lnSpc>
              <a:buFont typeface="Arial"/>
              <a:buChar char="⚬"/>
            </a:pPr>
            <a:r>
              <a:rPr lang="en-US" sz="1450">
                <a:solidFill>
                  <a:srgbClr val="000000"/>
                </a:solidFill>
                <a:latin typeface="Poppins"/>
              </a:rPr>
              <a:t>Refer Friend </a:t>
            </a:r>
          </a:p>
          <a:p>
            <a:pPr marL="865089" lvl="2" indent="-288363" algn="l">
              <a:lnSpc>
                <a:spcPts val="1740"/>
              </a:lnSpc>
              <a:buFont typeface="Arial"/>
              <a:buChar char="⚬"/>
            </a:pPr>
            <a:r>
              <a:rPr lang="en-US" sz="1450">
                <a:solidFill>
                  <a:srgbClr val="000000"/>
                </a:solidFill>
                <a:latin typeface="Poppins"/>
              </a:rPr>
              <a:t>Follow Social Media </a:t>
            </a:r>
          </a:p>
          <a:p>
            <a:pPr marL="865089" lvl="2" indent="-288363" algn="l">
              <a:lnSpc>
                <a:spcPts val="1740"/>
              </a:lnSpc>
              <a:buFont typeface="Arial"/>
              <a:buChar char="⚬"/>
            </a:pPr>
            <a:r>
              <a:rPr lang="en-US" sz="1450">
                <a:solidFill>
                  <a:srgbClr val="000000"/>
                </a:solidFill>
                <a:latin typeface="Poppins"/>
              </a:rPr>
              <a:t>Upload photo</a:t>
            </a:r>
          </a:p>
        </p:txBody>
      </p:sp>
      <p:grpSp>
        <p:nvGrpSpPr>
          <p:cNvPr id="15" name="Group 15"/>
          <p:cNvGrpSpPr/>
          <p:nvPr/>
        </p:nvGrpSpPr>
        <p:grpSpPr>
          <a:xfrm>
            <a:off x="12404439" y="1504315"/>
            <a:ext cx="4854861" cy="7331285"/>
            <a:chOff x="0" y="0"/>
            <a:chExt cx="6473149" cy="9775047"/>
          </a:xfrm>
        </p:grpSpPr>
        <p:pic>
          <p:nvPicPr>
            <p:cNvPr id="16" name="Picture 16"/>
            <p:cNvPicPr>
              <a:picLocks noChangeAspect="1"/>
            </p:cNvPicPr>
            <p:nvPr/>
          </p:nvPicPr>
          <p:blipFill>
            <a:blip r:embed="rId6"/>
            <a:srcRect r="856" b="240"/>
            <a:stretch>
              <a:fillRect/>
            </a:stretch>
          </p:blipFill>
          <p:spPr>
            <a:xfrm>
              <a:off x="0" y="0"/>
              <a:ext cx="6473149" cy="9775047"/>
            </a:xfrm>
            <a:prstGeom prst="rect">
              <a:avLst/>
            </a:prstGeom>
          </p:spPr>
        </p:pic>
        <p:pic>
          <p:nvPicPr>
            <p:cNvPr id="17" name="Picture 17"/>
            <p:cNvPicPr>
              <a:picLocks noChangeAspect="1"/>
            </p:cNvPicPr>
            <p:nvPr/>
          </p:nvPicPr>
          <p:blipFill>
            <a:blip r:embed="rId5"/>
            <a:srcRect r="527" b="527"/>
            <a:stretch>
              <a:fillRect/>
            </a:stretch>
          </p:blipFill>
          <p:spPr>
            <a:xfrm>
              <a:off x="2120330" y="863389"/>
              <a:ext cx="2265050" cy="2265050"/>
            </a:xfrm>
            <a:prstGeom prst="rect">
              <a:avLst/>
            </a:prstGeom>
          </p:spPr>
        </p:pic>
      </p:grpSp>
      <p:sp>
        <p:nvSpPr>
          <p:cNvPr id="18" name="TextBox 18"/>
          <p:cNvSpPr txBox="1"/>
          <p:nvPr/>
        </p:nvSpPr>
        <p:spPr>
          <a:xfrm>
            <a:off x="12950590" y="8505825"/>
            <a:ext cx="3762558" cy="752475"/>
          </a:xfrm>
          <a:prstGeom prst="rect">
            <a:avLst/>
          </a:prstGeom>
        </p:spPr>
        <p:txBody>
          <a:bodyPr lIns="0" tIns="0" rIns="0" bIns="0" rtlCol="0" anchor="t">
            <a:spAutoFit/>
          </a:bodyPr>
          <a:lstStyle/>
          <a:p>
            <a:pPr marL="298609" lvl="1" indent="-149304" algn="l">
              <a:lnSpc>
                <a:spcPts val="1980"/>
              </a:lnSpc>
              <a:buFont typeface="Arial"/>
              <a:buChar char="•"/>
            </a:pPr>
            <a:r>
              <a:rPr lang="en-US" sz="1650">
                <a:solidFill>
                  <a:srgbClr val="000000"/>
                </a:solidFill>
                <a:latin typeface="Poppins"/>
              </a:rPr>
              <a:t>Shopper can redeem their rewards through the rewards marketplace</a:t>
            </a:r>
          </a:p>
        </p:txBody>
      </p:sp>
      <p:grpSp>
        <p:nvGrpSpPr>
          <p:cNvPr id="19" name="Group 19"/>
          <p:cNvGrpSpPr/>
          <p:nvPr/>
        </p:nvGrpSpPr>
        <p:grpSpPr>
          <a:xfrm>
            <a:off x="7326979" y="1517287"/>
            <a:ext cx="4824372" cy="7239453"/>
            <a:chOff x="0" y="0"/>
            <a:chExt cx="6432496" cy="9652604"/>
          </a:xfrm>
        </p:grpSpPr>
        <p:pic>
          <p:nvPicPr>
            <p:cNvPr id="20" name="Picture 20"/>
            <p:cNvPicPr>
              <a:picLocks noChangeAspect="1"/>
            </p:cNvPicPr>
            <p:nvPr/>
          </p:nvPicPr>
          <p:blipFill>
            <a:blip r:embed="rId7"/>
            <a:srcRect r="296" b="266"/>
            <a:stretch>
              <a:fillRect/>
            </a:stretch>
          </p:blipFill>
          <p:spPr>
            <a:xfrm>
              <a:off x="0" y="0"/>
              <a:ext cx="6432496" cy="9652604"/>
            </a:xfrm>
            <a:prstGeom prst="rect">
              <a:avLst/>
            </a:prstGeom>
          </p:spPr>
        </p:pic>
        <p:pic>
          <p:nvPicPr>
            <p:cNvPr id="21" name="Picture 21"/>
            <p:cNvPicPr>
              <a:picLocks noChangeAspect="1"/>
            </p:cNvPicPr>
            <p:nvPr/>
          </p:nvPicPr>
          <p:blipFill>
            <a:blip r:embed="rId5"/>
            <a:srcRect r="850" b="850"/>
            <a:stretch>
              <a:fillRect/>
            </a:stretch>
          </p:blipFill>
          <p:spPr>
            <a:xfrm>
              <a:off x="1904484" y="1889296"/>
              <a:ext cx="2745066" cy="2745066"/>
            </a:xfrm>
            <a:prstGeom prst="rect">
              <a:avLst/>
            </a:prstGeom>
          </p:spPr>
        </p:pic>
      </p:grpSp>
      <p:sp>
        <p:nvSpPr>
          <p:cNvPr id="22" name="TextBox 22"/>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DAILY RIDDLE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sp>
        <p:nvSpPr>
          <p:cNvPr id="2" name="TextBox 2"/>
          <p:cNvSpPr txBox="1"/>
          <p:nvPr/>
        </p:nvSpPr>
        <p:spPr>
          <a:xfrm>
            <a:off x="1866496" y="497586"/>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HOW TO CREATE A DAILY RIDDLE</a:t>
            </a:r>
          </a:p>
        </p:txBody>
      </p:sp>
      <p:grpSp>
        <p:nvGrpSpPr>
          <p:cNvPr id="4" name="Group 4"/>
          <p:cNvGrpSpPr/>
          <p:nvPr/>
        </p:nvGrpSpPr>
        <p:grpSpPr>
          <a:xfrm>
            <a:off x="5362088" y="4994868"/>
            <a:ext cx="7563823" cy="2791169"/>
            <a:chOff x="0" y="-324814"/>
            <a:chExt cx="2434925" cy="898525"/>
          </a:xfrm>
        </p:grpSpPr>
        <p:sp>
          <p:nvSpPr>
            <p:cNvPr id="5" name="Freeform 5"/>
            <p:cNvSpPr/>
            <p:nvPr/>
          </p:nvSpPr>
          <p:spPr>
            <a:xfrm>
              <a:off x="0" y="0"/>
              <a:ext cx="2434925" cy="248897"/>
            </a:xfrm>
            <a:custGeom>
              <a:avLst/>
              <a:gdLst/>
              <a:ahLst/>
              <a:cxnLst/>
              <a:rect l="l" t="t" r="r" b="b"/>
              <a:pathLst>
                <a:path w="2434925" h="248897">
                  <a:moveTo>
                    <a:pt x="96213" y="0"/>
                  </a:moveTo>
                  <a:lnTo>
                    <a:pt x="2338712" y="0"/>
                  </a:lnTo>
                  <a:cubicBezTo>
                    <a:pt x="2391849" y="0"/>
                    <a:pt x="2434925" y="43076"/>
                    <a:pt x="2434925" y="96213"/>
                  </a:cubicBezTo>
                  <a:lnTo>
                    <a:pt x="2434925" y="152684"/>
                  </a:lnTo>
                  <a:cubicBezTo>
                    <a:pt x="2434925" y="205821"/>
                    <a:pt x="2391849" y="248897"/>
                    <a:pt x="2338712" y="248897"/>
                  </a:cubicBezTo>
                  <a:lnTo>
                    <a:pt x="96213" y="248897"/>
                  </a:lnTo>
                  <a:cubicBezTo>
                    <a:pt x="70696" y="248897"/>
                    <a:pt x="46224" y="238760"/>
                    <a:pt x="28180" y="220717"/>
                  </a:cubicBezTo>
                  <a:cubicBezTo>
                    <a:pt x="10137" y="202673"/>
                    <a:pt x="0" y="178201"/>
                    <a:pt x="0" y="152684"/>
                  </a:cubicBezTo>
                  <a:lnTo>
                    <a:pt x="0" y="96213"/>
                  </a:lnTo>
                  <a:cubicBezTo>
                    <a:pt x="0" y="70696"/>
                    <a:pt x="10137" y="46224"/>
                    <a:pt x="28180" y="28180"/>
                  </a:cubicBezTo>
                  <a:cubicBezTo>
                    <a:pt x="46224" y="10137"/>
                    <a:pt x="70696" y="0"/>
                    <a:pt x="96213" y="0"/>
                  </a:cubicBezTo>
                  <a:close/>
                </a:path>
              </a:pathLst>
            </a:custGeom>
            <a:solidFill>
              <a:srgbClr val="FFFFFF"/>
            </a:solidFill>
          </p:spPr>
        </p:sp>
        <p:sp>
          <p:nvSpPr>
            <p:cNvPr id="6" name="TextBox 6"/>
            <p:cNvSpPr txBox="1"/>
            <p:nvPr/>
          </p:nvSpPr>
          <p:spPr>
            <a:xfrm>
              <a:off x="118129" y="-324814"/>
              <a:ext cx="2198666" cy="898525"/>
            </a:xfrm>
            <a:prstGeom prst="rect">
              <a:avLst/>
            </a:prstGeom>
          </p:spPr>
          <p:txBody>
            <a:bodyPr lIns="50800" tIns="50800" rIns="50800" bIns="50800" rtlCol="0" anchor="ctr"/>
            <a:lstStyle/>
            <a:p>
              <a:pPr algn="ctr">
                <a:lnSpc>
                  <a:spcPts val="3919"/>
                </a:lnSpc>
              </a:pPr>
              <a:r>
                <a:rPr lang="en-US" sz="2799" spc="111">
                  <a:solidFill>
                    <a:srgbClr val="24A9B4"/>
                  </a:solidFill>
                  <a:latin typeface="Poppins Bold"/>
                </a:rPr>
                <a:t>DIGITAL QUIZ/ DAILY RIDDLES FAQS</a:t>
              </a:r>
            </a:p>
          </p:txBody>
        </p:sp>
      </p:grpSp>
      <p:graphicFrame>
        <p:nvGraphicFramePr>
          <p:cNvPr id="7" name="Table 7"/>
          <p:cNvGraphicFramePr>
            <a:graphicFrameLocks noGrp="1"/>
          </p:cNvGraphicFramePr>
          <p:nvPr/>
        </p:nvGraphicFramePr>
        <p:xfrm>
          <a:off x="1028700" y="7077665"/>
          <a:ext cx="16230600" cy="2859325"/>
        </p:xfrm>
        <a:graphic>
          <a:graphicData uri="http://schemas.openxmlformats.org/drawingml/2006/table">
            <a:tbl>
              <a:tblPr/>
              <a:tblGrid>
                <a:gridCol w="6320795">
                  <a:extLst>
                    <a:ext uri="{9D8B030D-6E8A-4147-A177-3AD203B41FA5}">
                      <a16:colId xmlns:a16="http://schemas.microsoft.com/office/drawing/2014/main" val="20000"/>
                    </a:ext>
                  </a:extLst>
                </a:gridCol>
                <a:gridCol w="9909805">
                  <a:extLst>
                    <a:ext uri="{9D8B030D-6E8A-4147-A177-3AD203B41FA5}">
                      <a16:colId xmlns:a16="http://schemas.microsoft.com/office/drawing/2014/main" val="20001"/>
                    </a:ext>
                  </a:extLst>
                </a:gridCol>
              </a:tblGrid>
              <a:tr h="461088">
                <a:tc>
                  <a:txBody>
                    <a:bodyPr/>
                    <a:lstStyle/>
                    <a:p>
                      <a:pPr algn="l">
                        <a:defRPr/>
                      </a:pPr>
                      <a:r>
                        <a:rPr lang="en-US" sz="2000">
                          <a:solidFill>
                            <a:srgbClr val="FFFFFF"/>
                          </a:solidFill>
                          <a:latin typeface="Roboto"/>
                        </a:rPr>
                        <a:t>Is there a limit to the number of questions I can ask?</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None.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461088">
                <a:tc>
                  <a:txBody>
                    <a:bodyPr/>
                    <a:lstStyle/>
                    <a:p>
                      <a:pPr algn="l">
                        <a:defRPr/>
                      </a:pPr>
                      <a:r>
                        <a:rPr lang="en-US" sz="2000">
                          <a:solidFill>
                            <a:srgbClr val="FFFFFF"/>
                          </a:solidFill>
                          <a:latin typeface="Roboto"/>
                        </a:rPr>
                        <a:t>Do I always need to set an order of questions?</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 You can randomize the order of questions across all your users.</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775021">
                <a:tc>
                  <a:txBody>
                    <a:bodyPr/>
                    <a:lstStyle/>
                    <a:p>
                      <a:pPr algn="l">
                        <a:defRPr/>
                      </a:pPr>
                      <a:r>
                        <a:rPr lang="en-US" sz="2000">
                          <a:solidFill>
                            <a:srgbClr val="FFFFFF"/>
                          </a:solidFill>
                          <a:latin typeface="Roboto"/>
                        </a:rPr>
                        <a:t>Is there a limit to the number of answers I can provide for each question?</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Yes. You can create 2-5 options for each question.</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461088">
                <a:tc>
                  <a:txBody>
                    <a:bodyPr/>
                    <a:lstStyle/>
                    <a:p>
                      <a:pPr algn="l">
                        <a:defRPr/>
                      </a:pPr>
                      <a:r>
                        <a:rPr lang="en-US" sz="2000">
                          <a:solidFill>
                            <a:srgbClr val="FFFFFF"/>
                          </a:solidFill>
                          <a:latin typeface="Roboto"/>
                        </a:rPr>
                        <a:t>Are there any other quiz types besides multiple choice?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 Currently, SKALE's riddles only support the multiple-choice format.</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461088">
                <a:tc>
                  <a:txBody>
                    <a:bodyPr/>
                    <a:lstStyle/>
                    <a:p>
                      <a:pPr algn="l">
                        <a:defRPr/>
                      </a:pPr>
                      <a:r>
                        <a:rPr lang="en-US" sz="2000">
                          <a:solidFill>
                            <a:srgbClr val="FFFFFF"/>
                          </a:solidFill>
                          <a:latin typeface="Roboto"/>
                        </a:rPr>
                        <a:t>Can I use formats other than text in the options?</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8" name="Online Media 4" title="How to create a Digital Quiz/Riddle using SKALE">
            <a:hlinkClick r:id="" action="ppaction://media"/>
            <a:extLst>
              <a:ext uri="{FF2B5EF4-FFF2-40B4-BE49-F238E27FC236}">
                <a16:creationId xmlns:a16="http://schemas.microsoft.com/office/drawing/2014/main" id="{3644AC10-DABE-5223-A94F-1BCA0F991F84}"/>
              </a:ext>
            </a:extLst>
          </p:cNvPr>
          <p:cNvPicPr>
            <a:picLocks noRot="1" noChangeAspect="1"/>
          </p:cNvPicPr>
          <p:nvPr>
            <a:videoFile r:link="rId1"/>
          </p:nvPr>
        </p:nvPicPr>
        <p:blipFill>
          <a:blip r:embed="rId3"/>
          <a:stretch>
            <a:fillRect/>
          </a:stretch>
        </p:blipFill>
        <p:spPr>
          <a:xfrm>
            <a:off x="5865072" y="1027555"/>
            <a:ext cx="6557851" cy="46756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0"/>
            <a:ext cx="18288000" cy="10286998"/>
            <a:chOff x="0" y="0"/>
            <a:chExt cx="24384000" cy="13715998"/>
          </a:xfrm>
        </p:grpSpPr>
        <p:sp>
          <p:nvSpPr>
            <p:cNvPr id="9" name="Freeform 9"/>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sp>
      </p:grpSp>
      <p:pic>
        <p:nvPicPr>
          <p:cNvPr id="10" name="Picture 10"/>
          <p:cNvPicPr>
            <a:picLocks noChangeAspect="1"/>
          </p:cNvPicPr>
          <p:nvPr/>
        </p:nvPicPr>
        <p:blipFill>
          <a:blip r:embed="rId2"/>
          <a:srcRect t="15419" r="-1" b="-1"/>
          <a:stretch>
            <a:fillRect/>
          </a:stretch>
        </p:blipFill>
        <p:spPr>
          <a:xfrm>
            <a:off x="30" y="1"/>
            <a:ext cx="18287970" cy="10286998"/>
          </a:xfrm>
          <a:prstGeom prst="rect">
            <a:avLst/>
          </a:prstGeom>
        </p:spPr>
      </p:pic>
      <p:sp>
        <p:nvSpPr>
          <p:cNvPr id="11" name="TextBox 11"/>
          <p:cNvSpPr txBox="1"/>
          <p:nvPr/>
        </p:nvSpPr>
        <p:spPr>
          <a:xfrm>
            <a:off x="2377462" y="3109151"/>
            <a:ext cx="13533120" cy="2575560"/>
          </a:xfrm>
          <a:prstGeom prst="rect">
            <a:avLst/>
          </a:prstGeom>
        </p:spPr>
        <p:txBody>
          <a:bodyPr lIns="0" tIns="0" rIns="0" bIns="0" rtlCol="0" anchor="t">
            <a:spAutoFit/>
          </a:bodyPr>
          <a:lstStyle/>
          <a:p>
            <a:pPr algn="ctr">
              <a:lnSpc>
                <a:spcPts val="9720"/>
              </a:lnSpc>
            </a:pPr>
            <a:r>
              <a:rPr lang="en-US" sz="9000">
                <a:solidFill>
                  <a:srgbClr val="FFFFFF"/>
                </a:solidFill>
                <a:latin typeface="Poppins Bold"/>
              </a:rPr>
              <a:t>Advanced Package of Games</a:t>
            </a:r>
          </a:p>
        </p:txBody>
      </p:sp>
      <p:sp>
        <p:nvSpPr>
          <p:cNvPr id="12" name="TextBox 12"/>
          <p:cNvSpPr txBox="1"/>
          <p:nvPr/>
        </p:nvSpPr>
        <p:spPr>
          <a:xfrm>
            <a:off x="2377447" y="5694236"/>
            <a:ext cx="13533120" cy="1502664"/>
          </a:xfrm>
          <a:prstGeom prst="rect">
            <a:avLst/>
          </a:prstGeom>
        </p:spPr>
        <p:txBody>
          <a:bodyPr lIns="0" tIns="0" rIns="0" bIns="0" rtlCol="0" anchor="t">
            <a:spAutoFit/>
          </a:bodyPr>
          <a:lstStyle/>
          <a:p>
            <a:pPr algn="ctr">
              <a:lnSpc>
                <a:spcPts val="3888"/>
              </a:lnSpc>
            </a:pPr>
            <a:r>
              <a:rPr lang="en-US" sz="3600">
                <a:solidFill>
                  <a:srgbClr val="FFFFFF"/>
                </a:solidFill>
                <a:latin typeface="Poppins"/>
              </a:rPr>
              <a:t>Standard package games plus Digital Stamp Card, Augmented Reality, Metaverse and Customized Gamification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sp>
        <p:nvSpPr>
          <p:cNvPr id="3" name="TextBox 3"/>
          <p:cNvSpPr txBox="1"/>
          <p:nvPr/>
        </p:nvSpPr>
        <p:spPr>
          <a:xfrm>
            <a:off x="1028700" y="1881131"/>
            <a:ext cx="9282708" cy="2701928"/>
          </a:xfrm>
          <a:prstGeom prst="rect">
            <a:avLst/>
          </a:prstGeom>
        </p:spPr>
        <p:txBody>
          <a:bodyPr lIns="0" tIns="0" rIns="0" bIns="0" rtlCol="0" anchor="t">
            <a:spAutoFit/>
          </a:bodyPr>
          <a:lstStyle/>
          <a:p>
            <a:pPr algn="l">
              <a:lnSpc>
                <a:spcPts val="10000"/>
              </a:lnSpc>
            </a:pPr>
            <a:r>
              <a:rPr lang="en-US" sz="10000" spc="-200">
                <a:solidFill>
                  <a:srgbClr val="FFFFFF"/>
                </a:solidFill>
                <a:latin typeface="Poppins Bold"/>
              </a:rPr>
              <a:t>Digital Stamp Cards</a:t>
            </a:r>
          </a:p>
        </p:txBody>
      </p:sp>
      <p:pic>
        <p:nvPicPr>
          <p:cNvPr id="4" name="Picture 4"/>
          <p:cNvPicPr>
            <a:picLocks noChangeAspect="1"/>
          </p:cNvPicPr>
          <p:nvPr/>
        </p:nvPicPr>
        <p:blipFill>
          <a:blip r:embed="rId3"/>
          <a:srcRect r="221" b="293"/>
          <a:stretch>
            <a:fillRect/>
          </a:stretch>
        </p:blipFill>
        <p:spPr>
          <a:xfrm>
            <a:off x="11445415" y="783461"/>
            <a:ext cx="5607860" cy="11948529"/>
          </a:xfrm>
          <a:prstGeom prst="rect">
            <a:avLst/>
          </a:prstGeom>
        </p:spPr>
      </p:pic>
      <p:sp>
        <p:nvSpPr>
          <p:cNvPr id="5" name="TextBox 5"/>
          <p:cNvSpPr txBox="1"/>
          <p:nvPr/>
        </p:nvSpPr>
        <p:spPr>
          <a:xfrm>
            <a:off x="1028700" y="4716409"/>
            <a:ext cx="9728953" cy="4810125"/>
          </a:xfrm>
          <a:prstGeom prst="rect">
            <a:avLst/>
          </a:prstGeom>
        </p:spPr>
        <p:txBody>
          <a:bodyPr lIns="0" tIns="0" rIns="0" bIns="0" rtlCol="0" anchor="t">
            <a:spAutoFit/>
          </a:bodyPr>
          <a:lstStyle/>
          <a:p>
            <a:pPr algn="just">
              <a:lnSpc>
                <a:spcPts val="2760"/>
              </a:lnSpc>
              <a:spcBef>
                <a:spcPct val="0"/>
              </a:spcBef>
            </a:pPr>
            <a:r>
              <a:rPr lang="en-US" sz="2300">
                <a:solidFill>
                  <a:srgbClr val="FFFFFF"/>
                </a:solidFill>
                <a:latin typeface="Poppins"/>
              </a:rPr>
              <a:t>Digital stamp cards, like their physical counterparts, can be an effective tool for driving repeat purchases and customer loyalty.</a:t>
            </a:r>
          </a:p>
          <a:p>
            <a:pPr algn="just">
              <a:lnSpc>
                <a:spcPts val="2760"/>
              </a:lnSpc>
              <a:spcBef>
                <a:spcPct val="0"/>
              </a:spcBef>
            </a:pPr>
            <a:endParaRPr lang="en-US" sz="2300">
              <a:solidFill>
                <a:srgbClr val="FFFFFF"/>
              </a:solidFill>
              <a:latin typeface="Poppins"/>
            </a:endParaRPr>
          </a:p>
          <a:p>
            <a:pPr algn="just">
              <a:lnSpc>
                <a:spcPts val="2760"/>
              </a:lnSpc>
              <a:spcBef>
                <a:spcPct val="0"/>
              </a:spcBef>
            </a:pPr>
            <a:r>
              <a:rPr lang="en-US" sz="2300">
                <a:solidFill>
                  <a:srgbClr val="FFFFFF"/>
                </a:solidFill>
                <a:latin typeface="Poppins"/>
              </a:rPr>
              <a:t>Every time a customer uploads a receipt or completes a desired action, he or she can earn a virtual stamp that can be redeemed for exciting prizes.</a:t>
            </a:r>
          </a:p>
          <a:p>
            <a:pPr algn="just">
              <a:lnSpc>
                <a:spcPts val="2760"/>
              </a:lnSpc>
              <a:spcBef>
                <a:spcPct val="0"/>
              </a:spcBef>
            </a:pPr>
            <a:endParaRPr lang="en-US" sz="2300">
              <a:solidFill>
                <a:srgbClr val="FFFFFF"/>
              </a:solidFill>
              <a:latin typeface="Poppins"/>
            </a:endParaRPr>
          </a:p>
          <a:p>
            <a:pPr algn="just">
              <a:lnSpc>
                <a:spcPts val="2760"/>
              </a:lnSpc>
              <a:spcBef>
                <a:spcPct val="0"/>
              </a:spcBef>
            </a:pPr>
            <a:r>
              <a:rPr lang="en-US" sz="2300">
                <a:solidFill>
                  <a:srgbClr val="FFFFFF"/>
                </a:solidFill>
                <a:latin typeface="Poppins"/>
              </a:rPr>
              <a:t>Our platform enables you to collect first-party data, provide a stamp for every in-store purchase, and deliver personalized incentives.</a:t>
            </a:r>
          </a:p>
          <a:p>
            <a:pPr algn="just">
              <a:lnSpc>
                <a:spcPts val="2760"/>
              </a:lnSpc>
              <a:spcBef>
                <a:spcPct val="0"/>
              </a:spcBef>
            </a:pPr>
            <a:endParaRPr lang="en-US" sz="2300">
              <a:solidFill>
                <a:srgbClr val="FFFFFF"/>
              </a:solidFill>
              <a:latin typeface="Poppins"/>
            </a:endParaRPr>
          </a:p>
          <a:p>
            <a:pPr algn="just">
              <a:lnSpc>
                <a:spcPts val="2760"/>
              </a:lnSpc>
              <a:spcBef>
                <a:spcPct val="0"/>
              </a:spcBef>
            </a:pPr>
            <a:r>
              <a:rPr lang="en-US" sz="2300">
                <a:solidFill>
                  <a:srgbClr val="FFFFFF"/>
                </a:solidFill>
                <a:latin typeface="Poppins"/>
              </a:rPr>
              <a:t>You can customize the design, set stamp conditions, and select from a variety of reward programs, including point-based, discount-based, and direct rewards.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TextBox 5"/>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pic>
        <p:nvPicPr>
          <p:cNvPr id="6" name="Picture 6"/>
          <p:cNvPicPr>
            <a:picLocks noChangeAspect="1"/>
          </p:cNvPicPr>
          <p:nvPr/>
        </p:nvPicPr>
        <p:blipFill>
          <a:blip r:embed="rId2"/>
          <a:srcRect l="960" t="90" r="43936" b="1829"/>
          <a:stretch>
            <a:fillRect/>
          </a:stretch>
        </p:blipFill>
        <p:spPr>
          <a:xfrm>
            <a:off x="-9525" y="0"/>
            <a:ext cx="10274578" cy="10287000"/>
          </a:xfrm>
          <a:prstGeom prst="rect">
            <a:avLst/>
          </a:prstGeom>
        </p:spPr>
      </p:pic>
      <p:sp>
        <p:nvSpPr>
          <p:cNvPr id="7" name="TextBox 7"/>
          <p:cNvSpPr txBox="1"/>
          <p:nvPr/>
        </p:nvSpPr>
        <p:spPr>
          <a:xfrm>
            <a:off x="1028700" y="1346982"/>
            <a:ext cx="7991926" cy="1016889"/>
          </a:xfrm>
          <a:prstGeom prst="rect">
            <a:avLst/>
          </a:prstGeom>
        </p:spPr>
        <p:txBody>
          <a:bodyPr lIns="0" tIns="0" rIns="0" bIns="0" rtlCol="0" anchor="t">
            <a:spAutoFit/>
          </a:bodyPr>
          <a:lstStyle/>
          <a:p>
            <a:pPr algn="l">
              <a:lnSpc>
                <a:spcPts val="3888"/>
              </a:lnSpc>
            </a:pPr>
            <a:r>
              <a:rPr lang="en-US" sz="3600" spc="53">
                <a:solidFill>
                  <a:srgbClr val="FFFFFF"/>
                </a:solidFill>
                <a:latin typeface="Poppins Bold"/>
              </a:rPr>
              <a:t>Benefits of Digital Stamp Card Apps Over Physical Stamp Cards</a:t>
            </a:r>
          </a:p>
        </p:txBody>
      </p:sp>
      <p:grpSp>
        <p:nvGrpSpPr>
          <p:cNvPr id="8" name="Group 8"/>
          <p:cNvGrpSpPr/>
          <p:nvPr/>
        </p:nvGrpSpPr>
        <p:grpSpPr>
          <a:xfrm>
            <a:off x="1028700" y="2965351"/>
            <a:ext cx="8115300" cy="5829300"/>
            <a:chOff x="0" y="0"/>
            <a:chExt cx="10820400" cy="7772400"/>
          </a:xfrm>
        </p:grpSpPr>
        <p:grpSp>
          <p:nvGrpSpPr>
            <p:cNvPr id="9" name="Group 9"/>
            <p:cNvGrpSpPr/>
            <p:nvPr/>
          </p:nvGrpSpPr>
          <p:grpSpPr>
            <a:xfrm>
              <a:off x="4" y="175777"/>
              <a:ext cx="843146" cy="881934"/>
              <a:chOff x="0" y="0"/>
              <a:chExt cx="843146" cy="881934"/>
            </a:xfrm>
          </p:grpSpPr>
          <p:sp>
            <p:nvSpPr>
              <p:cNvPr id="10" name="Freeform 10"/>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1" name="TextBox 11"/>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1</a:t>
                </a:r>
              </a:p>
            </p:txBody>
          </p:sp>
        </p:grpSp>
        <p:sp>
          <p:nvSpPr>
            <p:cNvPr id="12" name="TextBox 12"/>
            <p:cNvSpPr txBox="1"/>
            <p:nvPr/>
          </p:nvSpPr>
          <p:spPr>
            <a:xfrm>
              <a:off x="1268544" y="-9525"/>
              <a:ext cx="9551856" cy="7781925"/>
            </a:xfrm>
            <a:prstGeom prst="rect">
              <a:avLst/>
            </a:prstGeom>
          </p:spPr>
          <p:txBody>
            <a:bodyPr lIns="0" tIns="0" rIns="0" bIns="0" rtlCol="0" anchor="t">
              <a:spAutoFit/>
            </a:bodyPr>
            <a:lstStyle/>
            <a:p>
              <a:pPr algn="just">
                <a:lnSpc>
                  <a:spcPts val="2760"/>
                </a:lnSpc>
              </a:pPr>
              <a:r>
                <a:rPr lang="en-US" sz="2300" spc="32">
                  <a:solidFill>
                    <a:srgbClr val="FFFFFF"/>
                  </a:solidFill>
                  <a:latin typeface="Poppins"/>
                </a:rPr>
                <a:t>Customers are no longer required to carry physical cards. They also do not need a new one if they misplace their stamp card. </a:t>
              </a:r>
            </a:p>
            <a:p>
              <a:pPr algn="just">
                <a:lnSpc>
                  <a:spcPts val="2760"/>
                </a:lnSpc>
              </a:pPr>
              <a:endParaRPr lang="en-US" sz="2300" spc="32">
                <a:solidFill>
                  <a:srgbClr val="FFFFFF"/>
                </a:solidFill>
                <a:latin typeface="Poppins"/>
              </a:endParaRPr>
            </a:p>
            <a:p>
              <a:pPr algn="just">
                <a:lnSpc>
                  <a:spcPts val="2760"/>
                </a:lnSpc>
              </a:pPr>
              <a:r>
                <a:rPr lang="en-US" sz="2300" spc="32">
                  <a:solidFill>
                    <a:srgbClr val="FFFFFF"/>
                  </a:solidFill>
                  <a:latin typeface="Poppins"/>
                </a:rPr>
                <a:t>Customers can access it by going to the stamp card platform or scanning a QR code.</a:t>
              </a:r>
            </a:p>
            <a:p>
              <a:pPr algn="just">
                <a:lnSpc>
                  <a:spcPts val="2760"/>
                </a:lnSpc>
              </a:pPr>
              <a:endParaRPr lang="en-US" sz="2300" spc="32">
                <a:solidFill>
                  <a:srgbClr val="FFFFFF"/>
                </a:solidFill>
                <a:latin typeface="Poppins"/>
              </a:endParaRPr>
            </a:p>
            <a:p>
              <a:pPr algn="just">
                <a:lnSpc>
                  <a:spcPts val="2760"/>
                </a:lnSpc>
              </a:pPr>
              <a:r>
                <a:rPr lang="en-US" sz="2300" spc="32">
                  <a:solidFill>
                    <a:srgbClr val="FFFFFF"/>
                  </a:solidFill>
                  <a:latin typeface="Poppins"/>
                </a:rPr>
                <a:t>Businesses no longer need to worry about running out of stamps or cards to distribute. </a:t>
              </a:r>
            </a:p>
            <a:p>
              <a:pPr algn="just">
                <a:lnSpc>
                  <a:spcPts val="2760"/>
                </a:lnSpc>
              </a:pPr>
              <a:endParaRPr lang="en-US" sz="2300" spc="32">
                <a:solidFill>
                  <a:srgbClr val="FFFFFF"/>
                </a:solidFill>
                <a:latin typeface="Poppins"/>
              </a:endParaRPr>
            </a:p>
            <a:p>
              <a:pPr algn="just">
                <a:lnSpc>
                  <a:spcPts val="2760"/>
                </a:lnSpc>
              </a:pPr>
              <a:r>
                <a:rPr lang="en-US" sz="2300" spc="32">
                  <a:solidFill>
                    <a:srgbClr val="FFFFFF"/>
                  </a:solidFill>
                  <a:latin typeface="Poppins"/>
                </a:rPr>
                <a:t>There will be no costs associated with printing stamps and cards before the campaign's launch.</a:t>
              </a:r>
            </a:p>
            <a:p>
              <a:pPr algn="just">
                <a:lnSpc>
                  <a:spcPts val="2760"/>
                </a:lnSpc>
              </a:pPr>
              <a:endParaRPr lang="en-US" sz="2300" spc="32">
                <a:solidFill>
                  <a:srgbClr val="FFFFFF"/>
                </a:solidFill>
                <a:latin typeface="Poppins"/>
              </a:endParaRPr>
            </a:p>
            <a:p>
              <a:pPr algn="just">
                <a:lnSpc>
                  <a:spcPts val="2760"/>
                </a:lnSpc>
              </a:pPr>
              <a:r>
                <a:rPr lang="en-US" sz="2300" spc="34">
                  <a:solidFill>
                    <a:srgbClr val="FFFFFF"/>
                  </a:solidFill>
                  <a:latin typeface="Poppins"/>
                </a:rPr>
                <a:t>Instead of having an employee manually stamp the card, the user can claim it virtually in real-time.</a:t>
              </a:r>
            </a:p>
          </p:txBody>
        </p:sp>
        <p:grpSp>
          <p:nvGrpSpPr>
            <p:cNvPr id="13" name="Group 13"/>
            <p:cNvGrpSpPr/>
            <p:nvPr/>
          </p:nvGrpSpPr>
          <p:grpSpPr>
            <a:xfrm>
              <a:off x="4" y="1731554"/>
              <a:ext cx="843146" cy="881934"/>
              <a:chOff x="0" y="0"/>
              <a:chExt cx="843146" cy="881934"/>
            </a:xfrm>
          </p:grpSpPr>
          <p:sp>
            <p:nvSpPr>
              <p:cNvPr id="14" name="Freeform 14"/>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5" name="TextBox 15"/>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grpSp>
          <p:nvGrpSpPr>
            <p:cNvPr id="16" name="Group 16"/>
            <p:cNvGrpSpPr/>
            <p:nvPr/>
          </p:nvGrpSpPr>
          <p:grpSpPr>
            <a:xfrm>
              <a:off x="4" y="3159588"/>
              <a:ext cx="843146" cy="881934"/>
              <a:chOff x="0" y="0"/>
              <a:chExt cx="843146" cy="881934"/>
            </a:xfrm>
          </p:grpSpPr>
          <p:sp>
            <p:nvSpPr>
              <p:cNvPr id="17" name="Freeform 17"/>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8" name="TextBox 18"/>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3</a:t>
                </a:r>
              </a:p>
            </p:txBody>
          </p:sp>
        </p:grpSp>
        <p:grpSp>
          <p:nvGrpSpPr>
            <p:cNvPr id="19" name="Group 19"/>
            <p:cNvGrpSpPr/>
            <p:nvPr/>
          </p:nvGrpSpPr>
          <p:grpSpPr>
            <a:xfrm>
              <a:off x="0" y="4911472"/>
              <a:ext cx="843146" cy="881934"/>
              <a:chOff x="0" y="0"/>
              <a:chExt cx="843146" cy="881934"/>
            </a:xfrm>
          </p:grpSpPr>
          <p:sp>
            <p:nvSpPr>
              <p:cNvPr id="20" name="Freeform 20"/>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1" name="TextBox 21"/>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grpSp>
          <p:nvGrpSpPr>
            <p:cNvPr id="22" name="Group 22"/>
            <p:cNvGrpSpPr/>
            <p:nvPr/>
          </p:nvGrpSpPr>
          <p:grpSpPr>
            <a:xfrm>
              <a:off x="4" y="6663356"/>
              <a:ext cx="843146" cy="881934"/>
              <a:chOff x="0" y="0"/>
              <a:chExt cx="843146" cy="881934"/>
            </a:xfrm>
          </p:grpSpPr>
          <p:sp>
            <p:nvSpPr>
              <p:cNvPr id="23" name="Freeform 23"/>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4" name="TextBox 24"/>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5</a:t>
                </a:r>
              </a:p>
            </p:txBody>
          </p:sp>
        </p:grpSp>
      </p:grpSp>
      <p:sp>
        <p:nvSpPr>
          <p:cNvPr id="26" name="TextBox 26"/>
          <p:cNvSpPr txBox="1"/>
          <p:nvPr/>
        </p:nvSpPr>
        <p:spPr>
          <a:xfrm>
            <a:off x="11997708" y="2936776"/>
            <a:ext cx="3758510" cy="410369"/>
          </a:xfrm>
          <a:prstGeom prst="rect">
            <a:avLst/>
          </a:prstGeom>
        </p:spPr>
        <p:txBody>
          <a:bodyPr lIns="0" tIns="0" rIns="0" bIns="0" rtlCol="0" anchor="t">
            <a:spAutoFit/>
          </a:bodyPr>
          <a:lstStyle/>
          <a:p>
            <a:pPr algn="ctr">
              <a:lnSpc>
                <a:spcPts val="3240"/>
              </a:lnSpc>
            </a:pPr>
            <a:r>
              <a:rPr lang="en-US" sz="2700" u="sng">
                <a:solidFill>
                  <a:srgbClr val="2F8299"/>
                </a:solidFill>
                <a:latin typeface="Poppins Bold"/>
                <a:hlinkClick r:id="rId3"/>
              </a:rPr>
              <a:t>START DEMO NOW</a:t>
            </a:r>
            <a:endParaRPr lang="en-US" sz="2700" u="sng">
              <a:solidFill>
                <a:srgbClr val="2F8299"/>
              </a:solidFill>
              <a:latin typeface="Poppins Bold"/>
            </a:endParaRPr>
          </a:p>
        </p:txBody>
      </p:sp>
      <p:sp>
        <p:nvSpPr>
          <p:cNvPr id="27" name="TextBox 27"/>
          <p:cNvSpPr txBox="1"/>
          <p:nvPr/>
        </p:nvSpPr>
        <p:spPr>
          <a:xfrm>
            <a:off x="11166934" y="1366032"/>
            <a:ext cx="5420056" cy="1434465"/>
          </a:xfrm>
          <a:prstGeom prst="rect">
            <a:avLst/>
          </a:prstGeom>
        </p:spPr>
        <p:txBody>
          <a:bodyPr lIns="0" tIns="0" rIns="0" bIns="0" rtlCol="0" anchor="t">
            <a:spAutoFit/>
          </a:bodyPr>
          <a:lstStyle/>
          <a:p>
            <a:pPr algn="ctr">
              <a:lnSpc>
                <a:spcPts val="3600"/>
              </a:lnSpc>
            </a:pPr>
            <a:r>
              <a:rPr lang="en-US" sz="3600">
                <a:solidFill>
                  <a:srgbClr val="2B2B2B"/>
                </a:solidFill>
                <a:latin typeface="Poppins"/>
              </a:rPr>
              <a:t>Experience SKALE’s</a:t>
            </a:r>
            <a:r>
              <a:rPr lang="en-US" sz="3600">
                <a:solidFill>
                  <a:srgbClr val="FF4D67"/>
                </a:solidFill>
                <a:latin typeface="Poppins Bold"/>
              </a:rPr>
              <a:t> Digital Stamp Card Demo</a:t>
            </a:r>
          </a:p>
        </p:txBody>
      </p:sp>
      <p:pic>
        <p:nvPicPr>
          <p:cNvPr id="28" name="Picture 28"/>
          <p:cNvPicPr>
            <a:picLocks noChangeAspect="1"/>
          </p:cNvPicPr>
          <p:nvPr/>
        </p:nvPicPr>
        <p:blipFill>
          <a:blip r:embed="rId4"/>
          <a:srcRect r="58" b="174"/>
          <a:stretch>
            <a:fillRect/>
          </a:stretch>
        </p:blipFill>
        <p:spPr>
          <a:xfrm>
            <a:off x="11103813" y="3536851"/>
            <a:ext cx="5483178" cy="549689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2" r="1754"/>
          <a:stretch>
            <a:fillRect/>
          </a:stretch>
        </p:blipFill>
        <p:spPr>
          <a:xfrm>
            <a:off x="0" y="0"/>
            <a:ext cx="18288000" cy="10287000"/>
          </a:xfrm>
          <a:prstGeom prst="rect">
            <a:avLst/>
          </a:prstGeom>
        </p:spPr>
      </p:pic>
      <p:grpSp>
        <p:nvGrpSpPr>
          <p:cNvPr id="3" name="Group 3"/>
          <p:cNvGrpSpPr/>
          <p:nvPr/>
        </p:nvGrpSpPr>
        <p:grpSpPr>
          <a:xfrm>
            <a:off x="-9525" y="-9525"/>
            <a:ext cx="257175" cy="257175"/>
            <a:chOff x="0" y="0"/>
            <a:chExt cx="342900" cy="342900"/>
          </a:xfrm>
        </p:grpSpPr>
        <p:sp>
          <p:nvSpPr>
            <p:cNvPr id="4" name="Freeform 4"/>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5" name="Freeform 5"/>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6" name="AutoShape 6"/>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7" name="TextBox 7"/>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8" name="TextBox 8"/>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sp>
        <p:nvSpPr>
          <p:cNvPr id="9" name="TextBox 9"/>
          <p:cNvSpPr txBox="1"/>
          <p:nvPr/>
        </p:nvSpPr>
        <p:spPr>
          <a:xfrm>
            <a:off x="13007340" y="9570720"/>
            <a:ext cx="3931920" cy="465773"/>
          </a:xfrm>
          <a:prstGeom prst="rect">
            <a:avLst/>
          </a:prstGeom>
        </p:spPr>
        <p:txBody>
          <a:bodyPr lIns="0" tIns="0" rIns="0" bIns="0" rtlCol="0" anchor="t">
            <a:spAutoFit/>
          </a:bodyPr>
          <a:lstStyle/>
          <a:p>
            <a:pPr algn="r">
              <a:lnSpc>
                <a:spcPts val="2160"/>
              </a:lnSpc>
            </a:pPr>
            <a:r>
              <a:rPr lang="en-US" sz="1800">
                <a:solidFill>
                  <a:srgbClr val="2B2B2B"/>
                </a:solidFill>
                <a:latin typeface="Lato Light"/>
              </a:rPr>
              <a:t>5</a:t>
            </a:r>
          </a:p>
        </p:txBody>
      </p:sp>
      <p:pic>
        <p:nvPicPr>
          <p:cNvPr id="10" name="Picture 10"/>
          <p:cNvPicPr>
            <a:picLocks noChangeAspect="1"/>
          </p:cNvPicPr>
          <p:nvPr/>
        </p:nvPicPr>
        <p:blipFill>
          <a:blip r:embed="rId3"/>
          <a:srcRect l="5302" r="5348" b="64383"/>
          <a:stretch>
            <a:fillRect/>
          </a:stretch>
        </p:blipFill>
        <p:spPr>
          <a:xfrm>
            <a:off x="0" y="6181826"/>
            <a:ext cx="18308170" cy="4105173"/>
          </a:xfrm>
          <a:prstGeom prst="rect">
            <a:avLst/>
          </a:prstGeom>
        </p:spPr>
      </p:pic>
      <p:grpSp>
        <p:nvGrpSpPr>
          <p:cNvPr id="16" name="Group 16"/>
          <p:cNvGrpSpPr/>
          <p:nvPr/>
        </p:nvGrpSpPr>
        <p:grpSpPr>
          <a:xfrm>
            <a:off x="388357" y="151537"/>
            <a:ext cx="10855872" cy="1754326"/>
            <a:chOff x="0" y="0"/>
            <a:chExt cx="14474496" cy="2339102"/>
          </a:xfrm>
        </p:grpSpPr>
        <p:sp>
          <p:nvSpPr>
            <p:cNvPr id="17" name="Freeform 17"/>
            <p:cNvSpPr/>
            <p:nvPr/>
          </p:nvSpPr>
          <p:spPr>
            <a:xfrm>
              <a:off x="0" y="0"/>
              <a:ext cx="14474444" cy="2339086"/>
            </a:xfrm>
            <a:custGeom>
              <a:avLst/>
              <a:gdLst/>
              <a:ahLst/>
              <a:cxnLst/>
              <a:rect l="l" t="t" r="r" b="b"/>
              <a:pathLst>
                <a:path w="14474444" h="2339086">
                  <a:moveTo>
                    <a:pt x="0" y="0"/>
                  </a:moveTo>
                  <a:lnTo>
                    <a:pt x="14474444" y="0"/>
                  </a:lnTo>
                  <a:lnTo>
                    <a:pt x="14474444" y="2339086"/>
                  </a:lnTo>
                  <a:lnTo>
                    <a:pt x="0" y="2339086"/>
                  </a:lnTo>
                  <a:close/>
                </a:path>
              </a:pathLst>
            </a:custGeom>
            <a:solidFill>
              <a:srgbClr val="24A9B4">
                <a:alpha val="81961"/>
              </a:srgbClr>
            </a:solidFill>
          </p:spPr>
        </p:sp>
        <p:sp>
          <p:nvSpPr>
            <p:cNvPr id="18" name="TextBox 18"/>
            <p:cNvSpPr txBox="1"/>
            <p:nvPr/>
          </p:nvSpPr>
          <p:spPr>
            <a:xfrm>
              <a:off x="0" y="-28575"/>
              <a:ext cx="14474496" cy="2367677"/>
            </a:xfrm>
            <a:prstGeom prst="rect">
              <a:avLst/>
            </a:prstGeom>
          </p:spPr>
          <p:txBody>
            <a:bodyPr lIns="50800" tIns="50800" rIns="50800" bIns="50800" rtlCol="0" anchor="t"/>
            <a:lstStyle/>
            <a:p>
              <a:pPr algn="l">
                <a:lnSpc>
                  <a:spcPts val="3600"/>
                </a:lnSpc>
              </a:pPr>
              <a:r>
                <a:rPr lang="en-US" sz="3000" spc="44">
                  <a:solidFill>
                    <a:srgbClr val="FFFFFF"/>
                  </a:solidFill>
                  <a:latin typeface="Poppins Bold"/>
                </a:rPr>
                <a:t>SKALE Collaborates with the Largest Mall Group in Malaysia &amp; Asia to Drive Fully Trackable Tenant Sales with Zero Integration During COVID </a:t>
              </a:r>
            </a:p>
          </p:txBody>
        </p:sp>
      </p:grpSp>
      <p:sp>
        <p:nvSpPr>
          <p:cNvPr id="19" name="TextBox 19"/>
          <p:cNvSpPr txBox="1"/>
          <p:nvPr/>
        </p:nvSpPr>
        <p:spPr>
          <a:xfrm>
            <a:off x="443956" y="7184284"/>
            <a:ext cx="10124352" cy="2609850"/>
          </a:xfrm>
          <a:prstGeom prst="rect">
            <a:avLst/>
          </a:prstGeom>
        </p:spPr>
        <p:txBody>
          <a:bodyPr lIns="0" tIns="0" rIns="0" bIns="0" rtlCol="0" anchor="t">
            <a:spAutoFit/>
          </a:bodyPr>
          <a:lstStyle/>
          <a:p>
            <a:pPr algn="just">
              <a:lnSpc>
                <a:spcPts val="2879"/>
              </a:lnSpc>
            </a:pPr>
            <a:r>
              <a:rPr lang="en-US" sz="2400" spc="33">
                <a:solidFill>
                  <a:srgbClr val="FFFFFF"/>
                </a:solidFill>
                <a:latin typeface="Poppins Bold"/>
              </a:rPr>
              <a:t>SKALE’s Collaboration with CapitaLand: </a:t>
            </a:r>
          </a:p>
          <a:p>
            <a:pPr algn="just">
              <a:lnSpc>
                <a:spcPts val="2879"/>
              </a:lnSpc>
            </a:pPr>
            <a:endParaRPr lang="en-US" sz="2400" spc="33">
              <a:solidFill>
                <a:srgbClr val="FFFFFF"/>
              </a:solidFill>
              <a:latin typeface="Poppins Bold"/>
            </a:endParaRPr>
          </a:p>
          <a:p>
            <a:pPr marL="325755" lvl="1" indent="-162878" algn="just">
              <a:lnSpc>
                <a:spcPts val="2160"/>
              </a:lnSpc>
              <a:buFont typeface="Arial"/>
              <a:buChar char="•"/>
            </a:pPr>
            <a:r>
              <a:rPr lang="en-US" sz="1800" spc="26">
                <a:solidFill>
                  <a:srgbClr val="FFFFFF"/>
                </a:solidFill>
                <a:latin typeface="Poppins"/>
              </a:rPr>
              <a:t>Leverage on Geo-Fencing Multi-Channel Ads to Drive Most Actionable Shoppers to any of its 7 Shopping Malls across Malaysia </a:t>
            </a:r>
          </a:p>
          <a:p>
            <a:pPr marL="325755" lvl="1" indent="-162878" algn="just">
              <a:lnSpc>
                <a:spcPts val="2160"/>
              </a:lnSpc>
              <a:buFont typeface="Arial"/>
              <a:buChar char="•"/>
            </a:pPr>
            <a:r>
              <a:rPr lang="en-US" sz="1800" spc="26">
                <a:solidFill>
                  <a:srgbClr val="FFFFFF"/>
                </a:solidFill>
                <a:latin typeface="Poppins"/>
              </a:rPr>
              <a:t>Capture First Party Customer Data (Email, Mobile, Shopper Preference) with Every Participation in SKALE’s Gamified Stamp Card </a:t>
            </a:r>
          </a:p>
          <a:p>
            <a:pPr marL="325755" lvl="1" indent="-162878" algn="just">
              <a:lnSpc>
                <a:spcPts val="2160"/>
              </a:lnSpc>
              <a:buFont typeface="Arial"/>
              <a:buChar char="•"/>
            </a:pPr>
            <a:r>
              <a:rPr lang="en-US" sz="1800" spc="26">
                <a:solidFill>
                  <a:srgbClr val="FFFFFF"/>
                </a:solidFill>
                <a:latin typeface="Poppins"/>
              </a:rPr>
              <a:t>Real Time Tracking of Tenant Sales Conversion with Unique Pincodes </a:t>
            </a:r>
          </a:p>
          <a:p>
            <a:pPr marL="325755" lvl="1" indent="-162878" algn="just">
              <a:lnSpc>
                <a:spcPts val="2160"/>
              </a:lnSpc>
              <a:buFont typeface="Arial"/>
              <a:buChar char="•"/>
            </a:pPr>
            <a:r>
              <a:rPr lang="en-US" sz="1800" spc="26">
                <a:solidFill>
                  <a:srgbClr val="FFFFFF"/>
                </a:solidFill>
                <a:latin typeface="Poppins"/>
              </a:rPr>
              <a:t>Automated Segmentation of Customer Data to Uplift Shopper Loyalty, Basket Size Increase and Sales </a:t>
            </a:r>
          </a:p>
        </p:txBody>
      </p:sp>
      <p:grpSp>
        <p:nvGrpSpPr>
          <p:cNvPr id="20" name="Group 20"/>
          <p:cNvGrpSpPr/>
          <p:nvPr/>
        </p:nvGrpSpPr>
        <p:grpSpPr>
          <a:xfrm>
            <a:off x="11671816" y="963501"/>
            <a:ext cx="6291428" cy="8729490"/>
            <a:chOff x="0" y="0"/>
            <a:chExt cx="8388570" cy="11639320"/>
          </a:xfrm>
        </p:grpSpPr>
        <p:pic>
          <p:nvPicPr>
            <p:cNvPr id="21" name="Picture 21"/>
            <p:cNvPicPr>
              <a:picLocks noChangeAspect="1"/>
            </p:cNvPicPr>
            <p:nvPr/>
          </p:nvPicPr>
          <p:blipFill>
            <a:blip r:embed="rId4"/>
            <a:srcRect r="369" b="238"/>
            <a:stretch>
              <a:fillRect/>
            </a:stretch>
          </p:blipFill>
          <p:spPr>
            <a:xfrm>
              <a:off x="0" y="0"/>
              <a:ext cx="4985296" cy="10524512"/>
            </a:xfrm>
            <a:prstGeom prst="rect">
              <a:avLst/>
            </a:prstGeom>
          </p:spPr>
        </p:pic>
        <p:pic>
          <p:nvPicPr>
            <p:cNvPr id="22" name="Picture 22"/>
            <p:cNvPicPr>
              <a:picLocks noChangeAspect="1"/>
            </p:cNvPicPr>
            <p:nvPr/>
          </p:nvPicPr>
          <p:blipFill>
            <a:blip r:embed="rId5"/>
            <a:srcRect r="379" b="101"/>
            <a:stretch>
              <a:fillRect/>
            </a:stretch>
          </p:blipFill>
          <p:spPr>
            <a:xfrm>
              <a:off x="3965748" y="2276212"/>
              <a:ext cx="4422822" cy="9363108"/>
            </a:xfrm>
            <a:prstGeom prst="rect">
              <a:avLst/>
            </a:prstGeom>
          </p:spPr>
        </p:pic>
        <p:pic>
          <p:nvPicPr>
            <p:cNvPr id="23" name="Picture 23"/>
            <p:cNvPicPr>
              <a:picLocks noChangeAspect="1"/>
            </p:cNvPicPr>
            <p:nvPr/>
          </p:nvPicPr>
          <p:blipFill>
            <a:blip r:embed="rId6"/>
            <a:srcRect r="540" b="387"/>
            <a:stretch>
              <a:fillRect/>
            </a:stretch>
          </p:blipFill>
          <p:spPr>
            <a:xfrm>
              <a:off x="4396138" y="3622282"/>
              <a:ext cx="3562040" cy="6902231"/>
            </a:xfrm>
            <a:prstGeom prst="rect">
              <a:avLst/>
            </a:prstGeom>
          </p:spPr>
        </p:pic>
      </p:grpSp>
      <p:grpSp>
        <p:nvGrpSpPr>
          <p:cNvPr id="24" name="Group 24"/>
          <p:cNvGrpSpPr/>
          <p:nvPr/>
        </p:nvGrpSpPr>
        <p:grpSpPr>
          <a:xfrm>
            <a:off x="11820010" y="8089184"/>
            <a:ext cx="4934071" cy="1306949"/>
            <a:chOff x="0" y="-19049"/>
            <a:chExt cx="6578761" cy="1742599"/>
          </a:xfrm>
        </p:grpSpPr>
        <p:sp>
          <p:nvSpPr>
            <p:cNvPr id="25" name="Freeform 25"/>
            <p:cNvSpPr/>
            <p:nvPr/>
          </p:nvSpPr>
          <p:spPr>
            <a:xfrm>
              <a:off x="0" y="0"/>
              <a:ext cx="6578761" cy="1723517"/>
            </a:xfrm>
            <a:custGeom>
              <a:avLst/>
              <a:gdLst/>
              <a:ahLst/>
              <a:cxnLst/>
              <a:rect l="l" t="t" r="r" b="b"/>
              <a:pathLst>
                <a:path w="6578761" h="1723517">
                  <a:moveTo>
                    <a:pt x="0" y="0"/>
                  </a:moveTo>
                  <a:lnTo>
                    <a:pt x="6578761" y="0"/>
                  </a:lnTo>
                  <a:lnTo>
                    <a:pt x="6578761" y="1723517"/>
                  </a:lnTo>
                  <a:lnTo>
                    <a:pt x="0" y="1723517"/>
                  </a:lnTo>
                  <a:close/>
                </a:path>
              </a:pathLst>
            </a:custGeom>
            <a:solidFill>
              <a:srgbClr val="FF4D67"/>
            </a:solidFill>
          </p:spPr>
        </p:sp>
        <p:sp>
          <p:nvSpPr>
            <p:cNvPr id="26" name="TextBox 26"/>
            <p:cNvSpPr txBox="1"/>
            <p:nvPr/>
          </p:nvSpPr>
          <p:spPr>
            <a:xfrm>
              <a:off x="0" y="-19049"/>
              <a:ext cx="6456639" cy="1742599"/>
            </a:xfrm>
            <a:prstGeom prst="rect">
              <a:avLst/>
            </a:prstGeom>
          </p:spPr>
          <p:txBody>
            <a:bodyPr lIns="50800" tIns="50800" rIns="50800" bIns="50800" rtlCol="0" anchor="t"/>
            <a:lstStyle/>
            <a:p>
              <a:pPr algn="ctr">
                <a:lnSpc>
                  <a:spcPts val="1800"/>
                </a:lnSpc>
              </a:pPr>
              <a:endParaRPr lang="en-US" sz="1500" spc="22">
                <a:solidFill>
                  <a:srgbClr val="FFFFFF"/>
                </a:solidFill>
                <a:latin typeface="Poppins"/>
              </a:endParaRPr>
            </a:p>
            <a:p>
              <a:pPr algn="ctr">
                <a:lnSpc>
                  <a:spcPts val="1800"/>
                </a:lnSpc>
              </a:pPr>
              <a:r>
                <a:rPr lang="en-US" sz="1500" spc="22">
                  <a:solidFill>
                    <a:srgbClr val="FFFFFF"/>
                  </a:solidFill>
                  <a:latin typeface="Poppins"/>
                </a:rPr>
                <a:t>CAPITASTAR MSR: Thanks for visiting </a:t>
              </a:r>
              <a:r>
                <a:rPr lang="en-US" sz="1500" spc="22" err="1">
                  <a:solidFill>
                    <a:srgbClr val="FFFFFF"/>
                  </a:solidFill>
                  <a:latin typeface="Poppins"/>
                </a:rPr>
                <a:t>Queensbay</a:t>
              </a:r>
              <a:r>
                <a:rPr lang="en-US" sz="1500" spc="22">
                  <a:solidFill>
                    <a:srgbClr val="FFFFFF"/>
                  </a:solidFill>
                  <a:latin typeface="Poppins"/>
                </a:rPr>
                <a:t> Mall today! Here are 3 other store promotions we think you will enjoy and see you next time. </a:t>
              </a:r>
            </a:p>
            <a:p>
              <a:pPr algn="ctr">
                <a:lnSpc>
                  <a:spcPts val="1800"/>
                </a:lnSpc>
              </a:pPr>
              <a:r>
                <a:rPr lang="en-US" sz="1500" u="sng" spc="22">
                  <a:solidFill>
                    <a:srgbClr val="FFFFFF"/>
                  </a:solidFill>
                  <a:latin typeface="Poppins"/>
                </a:rPr>
                <a:t>https://capitastar.com.my/digitalvoucher/dskja</a:t>
              </a:r>
              <a:r>
                <a:rPr lang="en-US" sz="1500" spc="22">
                  <a:solidFill>
                    <a:srgbClr val="FFFFFF"/>
                  </a:solidFill>
                  <a:latin typeface="Poppins"/>
                </a:rPr>
                <a:t> </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237BC447-A6CC-BA80-15D0-C56B033F0F84}"/>
              </a:ext>
            </a:extLst>
          </p:cNvPr>
          <p:cNvPicPr>
            <a:picLocks noChangeAspect="1"/>
          </p:cNvPicPr>
          <p:nvPr/>
        </p:nvPicPr>
        <p:blipFill>
          <a:blip r:embed="rId2"/>
          <a:srcRect b="10000"/>
          <a:stretch>
            <a:fillRect/>
          </a:stretch>
        </p:blipFill>
        <p:spPr>
          <a:xfrm>
            <a:off x="0" y="1"/>
            <a:ext cx="18288000" cy="10293470"/>
          </a:xfrm>
          <a:prstGeom prst="rect">
            <a:avLst/>
          </a:prstGeom>
        </p:spPr>
      </p:pic>
      <p:sp>
        <p:nvSpPr>
          <p:cNvPr id="2" name="Slide Number Placeholder 1">
            <a:extLst>
              <a:ext uri="{FF2B5EF4-FFF2-40B4-BE49-F238E27FC236}">
                <a16:creationId xmlns:a16="http://schemas.microsoft.com/office/drawing/2014/main" id="{94214FEE-BE6A-3E44-B9CC-36C35D1C6B78}"/>
              </a:ext>
            </a:extLst>
          </p:cNvPr>
          <p:cNvSpPr>
            <a:spLocks noGrp="1"/>
          </p:cNvSpPr>
          <p:nvPr>
            <p:ph type="sldNum" sz="quarter" idx="12"/>
          </p:nvPr>
        </p:nvSpPr>
        <p:spPr>
          <a:xfrm>
            <a:off x="12915900" y="9534526"/>
            <a:ext cx="4114800" cy="547688"/>
          </a:xfrm>
          <a:prstGeom prst="rect">
            <a:avLst/>
          </a:prstGeom>
        </p:spPr>
        <p:txBody>
          <a:bodyPr/>
          <a:lstStyle>
            <a:defPPr>
              <a:defRPr lang="en-US"/>
            </a:defPPr>
            <a:lvl1pPr marL="0" algn="r"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defRPr/>
            </a:pPr>
            <a:fld id="{A1A37AD3-83B5-4E0C-97C8-36BB008C344F}" type="slidenum">
              <a:rPr lang="en-SG">
                <a:solidFill>
                  <a:srgbClr val="2B2B2B"/>
                </a:solidFill>
                <a:latin typeface="Lato Light"/>
              </a:rPr>
              <a:pPr>
                <a:defRPr/>
              </a:pPr>
              <a:t>27</a:t>
            </a:fld>
            <a:endParaRPr lang="en-SG">
              <a:solidFill>
                <a:srgbClr val="2B2B2B"/>
              </a:solidFill>
              <a:latin typeface="Lato Light"/>
            </a:endParaRPr>
          </a:p>
        </p:txBody>
      </p:sp>
      <p:sp>
        <p:nvSpPr>
          <p:cNvPr id="7" name="TextBox 3">
            <a:extLst>
              <a:ext uri="{FF2B5EF4-FFF2-40B4-BE49-F238E27FC236}">
                <a16:creationId xmlns:a16="http://schemas.microsoft.com/office/drawing/2014/main" id="{93DE24FC-65C1-AA98-F45E-1CDC775C455D}"/>
              </a:ext>
            </a:extLst>
          </p:cNvPr>
          <p:cNvSpPr txBox="1"/>
          <p:nvPr/>
        </p:nvSpPr>
        <p:spPr>
          <a:xfrm>
            <a:off x="1028700" y="2994569"/>
            <a:ext cx="9282708" cy="3009478"/>
          </a:xfrm>
          <a:prstGeom prst="rect">
            <a:avLst/>
          </a:prstGeom>
        </p:spPr>
        <p:txBody>
          <a:bodyPr lIns="0" tIns="0" rIns="0" bIns="0" rtlCol="0" anchor="t">
            <a:spAutoFit/>
          </a:bodyPr>
          <a:lstStyle/>
          <a:p>
            <a:pPr>
              <a:lnSpc>
                <a:spcPts val="11501"/>
              </a:lnSpc>
            </a:pPr>
            <a:r>
              <a:rPr lang="en-US" sz="11475" spc="-230">
                <a:solidFill>
                  <a:srgbClr val="FFFFFF"/>
                </a:solidFill>
                <a:latin typeface="Poppins Bold"/>
              </a:rPr>
              <a:t>Digital Soccer</a:t>
            </a:r>
            <a:endParaRPr lang="en-US" sz="2700"/>
          </a:p>
        </p:txBody>
      </p:sp>
      <p:grpSp>
        <p:nvGrpSpPr>
          <p:cNvPr id="12" name="Group 8">
            <a:extLst>
              <a:ext uri="{FF2B5EF4-FFF2-40B4-BE49-F238E27FC236}">
                <a16:creationId xmlns:a16="http://schemas.microsoft.com/office/drawing/2014/main" id="{31D87AE4-C26E-DAA2-A443-7B41EC94AC52}"/>
              </a:ext>
            </a:extLst>
          </p:cNvPr>
          <p:cNvGrpSpPr/>
          <p:nvPr/>
        </p:nvGrpSpPr>
        <p:grpSpPr>
          <a:xfrm>
            <a:off x="1028700" y="5076379"/>
            <a:ext cx="5144892" cy="2791166"/>
            <a:chOff x="0" y="-322159"/>
            <a:chExt cx="1656229" cy="898525"/>
          </a:xfrm>
        </p:grpSpPr>
        <p:sp>
          <p:nvSpPr>
            <p:cNvPr id="9" name="Freeform 9">
              <a:extLst>
                <a:ext uri="{FF2B5EF4-FFF2-40B4-BE49-F238E27FC236}">
                  <a16:creationId xmlns:a16="http://schemas.microsoft.com/office/drawing/2014/main" id="{E6B3AD5C-AC32-5F56-058A-C9A8039DEB6D}"/>
                </a:ext>
              </a:extLst>
            </p:cNvPr>
            <p:cNvSpPr/>
            <p:nvPr/>
          </p:nvSpPr>
          <p:spPr>
            <a:xfrm>
              <a:off x="0" y="0"/>
              <a:ext cx="1656229" cy="260166"/>
            </a:xfrm>
            <a:custGeom>
              <a:avLst/>
              <a:gdLst/>
              <a:ahLst/>
              <a:cxnLst/>
              <a:rect l="l" t="t" r="r" b="b"/>
              <a:pathLst>
                <a:path w="1656229" h="260166">
                  <a:moveTo>
                    <a:pt x="130083" y="0"/>
                  </a:moveTo>
                  <a:lnTo>
                    <a:pt x="1526146" y="0"/>
                  </a:lnTo>
                  <a:cubicBezTo>
                    <a:pt x="1560647" y="0"/>
                    <a:pt x="1593734" y="13705"/>
                    <a:pt x="1618129" y="38100"/>
                  </a:cubicBezTo>
                  <a:cubicBezTo>
                    <a:pt x="1642524" y="62496"/>
                    <a:pt x="1656229" y="95583"/>
                    <a:pt x="1656229" y="130083"/>
                  </a:cubicBezTo>
                  <a:lnTo>
                    <a:pt x="1656229" y="130083"/>
                  </a:lnTo>
                  <a:cubicBezTo>
                    <a:pt x="1656229" y="164583"/>
                    <a:pt x="1642524" y="197670"/>
                    <a:pt x="1618129" y="222065"/>
                  </a:cubicBezTo>
                  <a:cubicBezTo>
                    <a:pt x="1593734" y="246461"/>
                    <a:pt x="1560647" y="260166"/>
                    <a:pt x="1526146" y="260166"/>
                  </a:cubicBezTo>
                  <a:lnTo>
                    <a:pt x="130083" y="260166"/>
                  </a:lnTo>
                  <a:cubicBezTo>
                    <a:pt x="95583" y="260166"/>
                    <a:pt x="62496" y="246461"/>
                    <a:pt x="38100" y="222065"/>
                  </a:cubicBezTo>
                  <a:cubicBezTo>
                    <a:pt x="13705" y="197670"/>
                    <a:pt x="0" y="164583"/>
                    <a:pt x="0" y="130083"/>
                  </a:cubicBezTo>
                  <a:lnTo>
                    <a:pt x="0" y="130083"/>
                  </a:lnTo>
                  <a:cubicBezTo>
                    <a:pt x="0" y="95583"/>
                    <a:pt x="13705" y="62496"/>
                    <a:pt x="38100" y="38100"/>
                  </a:cubicBezTo>
                  <a:cubicBezTo>
                    <a:pt x="62496" y="13705"/>
                    <a:pt x="95583" y="0"/>
                    <a:pt x="130083" y="0"/>
                  </a:cubicBezTo>
                  <a:close/>
                </a:path>
              </a:pathLst>
            </a:custGeom>
            <a:solidFill>
              <a:srgbClr val="FFFFFF"/>
            </a:solidFill>
          </p:spPr>
        </p:sp>
        <p:sp>
          <p:nvSpPr>
            <p:cNvPr id="10" name="TextBox 10">
              <a:extLst>
                <a:ext uri="{FF2B5EF4-FFF2-40B4-BE49-F238E27FC236}">
                  <a16:creationId xmlns:a16="http://schemas.microsoft.com/office/drawing/2014/main" id="{196E9485-0D68-D901-DF22-77082EC0BA7B}"/>
                </a:ext>
              </a:extLst>
            </p:cNvPr>
            <p:cNvSpPr txBox="1"/>
            <p:nvPr/>
          </p:nvSpPr>
          <p:spPr>
            <a:xfrm>
              <a:off x="49284" y="-322159"/>
              <a:ext cx="1557661" cy="898525"/>
            </a:xfrm>
            <a:prstGeom prst="rect">
              <a:avLst/>
            </a:prstGeom>
          </p:spPr>
          <p:txBody>
            <a:bodyPr lIns="50801" tIns="50801" rIns="50801" bIns="50801" rtlCol="0" anchor="ctr"/>
            <a:lstStyle/>
            <a:p>
              <a:pPr algn="ctr">
                <a:lnSpc>
                  <a:spcPts val="3920"/>
                </a:lnSpc>
              </a:pPr>
              <a:r>
                <a:rPr lang="en-US" sz="2799" spc="111">
                  <a:solidFill>
                    <a:srgbClr val="000000"/>
                  </a:solidFill>
                  <a:latin typeface="Poppins Bold"/>
                </a:rPr>
                <a:t>INTRODUCTION GUIDE</a:t>
              </a:r>
            </a:p>
          </p:txBody>
        </p:sp>
      </p:grpSp>
      <p:pic>
        <p:nvPicPr>
          <p:cNvPr id="17" name="Picture 16">
            <a:extLst>
              <a:ext uri="{FF2B5EF4-FFF2-40B4-BE49-F238E27FC236}">
                <a16:creationId xmlns:a16="http://schemas.microsoft.com/office/drawing/2014/main" id="{481BAF07-E85C-B890-361C-21C3990FBD52}"/>
              </a:ext>
            </a:extLst>
          </p:cNvPr>
          <p:cNvPicPr>
            <a:picLocks noChangeAspect="1"/>
          </p:cNvPicPr>
          <p:nvPr/>
        </p:nvPicPr>
        <p:blipFill>
          <a:blip r:embed="rId3"/>
          <a:srcRect/>
          <a:stretch/>
        </p:blipFill>
        <p:spPr>
          <a:xfrm>
            <a:off x="11657807" y="1203843"/>
            <a:ext cx="3758831" cy="7386189"/>
          </a:xfrm>
          <a:prstGeom prst="rect">
            <a:avLst/>
          </a:prstGeom>
        </p:spPr>
      </p:pic>
      <p:pic>
        <p:nvPicPr>
          <p:cNvPr id="18" name="Picture 17" descr="A black cell phone&#10;&#10;Description automatically generated with low confidence">
            <a:extLst>
              <a:ext uri="{FF2B5EF4-FFF2-40B4-BE49-F238E27FC236}">
                <a16:creationId xmlns:a16="http://schemas.microsoft.com/office/drawing/2014/main" id="{A3273B2F-D64A-797F-158F-D901DF7FCB2F}"/>
              </a:ext>
            </a:extLst>
          </p:cNvPr>
          <p:cNvPicPr>
            <a:picLocks noChangeAspect="1"/>
          </p:cNvPicPr>
          <p:nvPr/>
        </p:nvPicPr>
        <p:blipFill>
          <a:blip r:embed="rId4"/>
          <a:stretch>
            <a:fillRect/>
          </a:stretch>
        </p:blipFill>
        <p:spPr>
          <a:xfrm>
            <a:off x="11160623" y="994207"/>
            <a:ext cx="4753200" cy="7882583"/>
          </a:xfrm>
          <a:prstGeom prst="rect">
            <a:avLst/>
          </a:prstGeom>
        </p:spPr>
      </p:pic>
    </p:spTree>
    <p:extLst>
      <p:ext uri="{BB962C8B-B14F-4D97-AF65-F5344CB8AC3E}">
        <p14:creationId xmlns:p14="http://schemas.microsoft.com/office/powerpoint/2010/main" val="212497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Background pattern&#10;&#10;Description automatically generated">
            <a:extLst>
              <a:ext uri="{FF2B5EF4-FFF2-40B4-BE49-F238E27FC236}">
                <a16:creationId xmlns:a16="http://schemas.microsoft.com/office/drawing/2014/main" id="{0B3AC1DD-553B-9F88-8647-2E599852AEFD}"/>
              </a:ext>
            </a:extLst>
          </p:cNvPr>
          <p:cNvPicPr>
            <a:picLocks noChangeAspect="1"/>
          </p:cNvPicPr>
          <p:nvPr/>
        </p:nvPicPr>
        <p:blipFill>
          <a:blip r:embed="rId2"/>
          <a:srcRect b="10000"/>
          <a:stretch>
            <a:fillRect/>
          </a:stretch>
        </p:blipFill>
        <p:spPr>
          <a:xfrm>
            <a:off x="0" y="1"/>
            <a:ext cx="18288000" cy="10293470"/>
          </a:xfrm>
          <a:prstGeom prst="rect">
            <a:avLst/>
          </a:prstGeom>
        </p:spPr>
      </p:pic>
      <p:sp>
        <p:nvSpPr>
          <p:cNvPr id="5" name="TextBox 4">
            <a:extLst>
              <a:ext uri="{FF2B5EF4-FFF2-40B4-BE49-F238E27FC236}">
                <a16:creationId xmlns:a16="http://schemas.microsoft.com/office/drawing/2014/main" id="{7A2C3C4D-7EBD-E82F-A769-D3DDBE2EC6EF}"/>
              </a:ext>
            </a:extLst>
          </p:cNvPr>
          <p:cNvSpPr txBox="1"/>
          <p:nvPr/>
        </p:nvSpPr>
        <p:spPr>
          <a:xfrm>
            <a:off x="883020" y="623837"/>
            <a:ext cx="5493039" cy="461665"/>
          </a:xfrm>
          <a:prstGeom prst="rect">
            <a:avLst/>
          </a:prstGeom>
          <a:noFill/>
        </p:spPr>
        <p:txBody>
          <a:bodyPr wrap="square" rtlCol="0">
            <a:spAutoFit/>
          </a:bodyPr>
          <a:lstStyle/>
          <a:p>
            <a:r>
              <a:rPr lang="en-US" sz="2400" b="1"/>
              <a:t>USER JOURNEY</a:t>
            </a:r>
          </a:p>
        </p:txBody>
      </p:sp>
      <p:sp>
        <p:nvSpPr>
          <p:cNvPr id="6" name="Rectangle 5">
            <a:extLst>
              <a:ext uri="{FF2B5EF4-FFF2-40B4-BE49-F238E27FC236}">
                <a16:creationId xmlns:a16="http://schemas.microsoft.com/office/drawing/2014/main" id="{208767B6-F0AA-5243-2AE7-1CBF7F51C17F}"/>
              </a:ext>
            </a:extLst>
          </p:cNvPr>
          <p:cNvSpPr/>
          <p:nvPr/>
        </p:nvSpPr>
        <p:spPr>
          <a:xfrm>
            <a:off x="-117087" y="468352"/>
            <a:ext cx="786162" cy="7861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27" name="Group 26">
            <a:extLst>
              <a:ext uri="{FF2B5EF4-FFF2-40B4-BE49-F238E27FC236}">
                <a16:creationId xmlns:a16="http://schemas.microsoft.com/office/drawing/2014/main" id="{4F385E0D-B084-D701-77BE-E574D8D86DDA}"/>
              </a:ext>
            </a:extLst>
          </p:cNvPr>
          <p:cNvGrpSpPr/>
          <p:nvPr/>
        </p:nvGrpSpPr>
        <p:grpSpPr>
          <a:xfrm>
            <a:off x="7278737" y="1447092"/>
            <a:ext cx="4041522" cy="7063074"/>
            <a:chOff x="123826" y="118533"/>
            <a:chExt cx="3790950" cy="6625168"/>
          </a:xfrm>
        </p:grpSpPr>
        <p:pic>
          <p:nvPicPr>
            <p:cNvPr id="28" name="Picture 27">
              <a:extLst>
                <a:ext uri="{FF2B5EF4-FFF2-40B4-BE49-F238E27FC236}">
                  <a16:creationId xmlns:a16="http://schemas.microsoft.com/office/drawing/2014/main" id="{0CC0DDE8-079B-04D2-C172-B14AF7E32C52}"/>
                </a:ext>
              </a:extLst>
            </p:cNvPr>
            <p:cNvPicPr>
              <a:picLocks noChangeAspect="1"/>
            </p:cNvPicPr>
            <p:nvPr/>
          </p:nvPicPr>
          <p:blipFill>
            <a:blip r:embed="rId3"/>
            <a:srcRect/>
            <a:stretch/>
          </p:blipFill>
          <p:spPr>
            <a:xfrm>
              <a:off x="520359" y="294728"/>
              <a:ext cx="2997884" cy="6207958"/>
            </a:xfrm>
            <a:prstGeom prst="rect">
              <a:avLst/>
            </a:prstGeom>
          </p:spPr>
        </p:pic>
        <p:pic>
          <p:nvPicPr>
            <p:cNvPr id="29" name="Picture 28" descr="A black cell phone&#10;&#10;Description automatically generated with low confidence">
              <a:extLst>
                <a:ext uri="{FF2B5EF4-FFF2-40B4-BE49-F238E27FC236}">
                  <a16:creationId xmlns:a16="http://schemas.microsoft.com/office/drawing/2014/main" id="{A9FB3ADA-B035-5DF2-C75C-C5AFAF905DD4}"/>
                </a:ext>
              </a:extLst>
            </p:cNvPr>
            <p:cNvPicPr>
              <a:picLocks noChangeAspect="1"/>
            </p:cNvPicPr>
            <p:nvPr/>
          </p:nvPicPr>
          <p:blipFill>
            <a:blip r:embed="rId4"/>
            <a:stretch>
              <a:fillRect/>
            </a:stretch>
          </p:blipFill>
          <p:spPr>
            <a:xfrm>
              <a:off x="123826" y="118533"/>
              <a:ext cx="3790950" cy="6625168"/>
            </a:xfrm>
            <a:prstGeom prst="rect">
              <a:avLst/>
            </a:prstGeom>
          </p:spPr>
        </p:pic>
      </p:grpSp>
      <p:sp>
        <p:nvSpPr>
          <p:cNvPr id="30" name="TextBox 29">
            <a:extLst>
              <a:ext uri="{FF2B5EF4-FFF2-40B4-BE49-F238E27FC236}">
                <a16:creationId xmlns:a16="http://schemas.microsoft.com/office/drawing/2014/main" id="{F5C65366-6DE6-2964-7C5B-CA14C9DC0EA2}"/>
              </a:ext>
            </a:extLst>
          </p:cNvPr>
          <p:cNvSpPr txBox="1"/>
          <p:nvPr/>
        </p:nvSpPr>
        <p:spPr>
          <a:xfrm>
            <a:off x="6963205" y="8422722"/>
            <a:ext cx="4729442" cy="1615827"/>
          </a:xfrm>
          <a:prstGeom prst="rect">
            <a:avLst/>
          </a:prstGeom>
          <a:noFill/>
        </p:spPr>
        <p:txBody>
          <a:bodyPr wrap="square" lIns="137160" tIns="68580" rIns="137160" bIns="68580" rtlCol="0" anchor="t">
            <a:spAutoFit/>
          </a:bodyPr>
          <a:lstStyle/>
          <a:p>
            <a:pPr algn="ctr"/>
            <a:r>
              <a:rPr lang="en-US" sz="2400"/>
              <a:t>At the arena, user swipes for the ball to goal within the specified time limit. The objective is to hit the goal as many times</a:t>
            </a:r>
          </a:p>
        </p:txBody>
      </p:sp>
      <p:grpSp>
        <p:nvGrpSpPr>
          <p:cNvPr id="33" name="Group 32">
            <a:extLst>
              <a:ext uri="{FF2B5EF4-FFF2-40B4-BE49-F238E27FC236}">
                <a16:creationId xmlns:a16="http://schemas.microsoft.com/office/drawing/2014/main" id="{6832E8A0-6C67-587F-4A1D-F2D1E419945B}"/>
              </a:ext>
            </a:extLst>
          </p:cNvPr>
          <p:cNvGrpSpPr/>
          <p:nvPr/>
        </p:nvGrpSpPr>
        <p:grpSpPr>
          <a:xfrm>
            <a:off x="2201843" y="1520760"/>
            <a:ext cx="4041522" cy="7063074"/>
            <a:chOff x="123826" y="118533"/>
            <a:chExt cx="3790950" cy="6625168"/>
          </a:xfrm>
        </p:grpSpPr>
        <p:pic>
          <p:nvPicPr>
            <p:cNvPr id="34" name="Picture 33">
              <a:extLst>
                <a:ext uri="{FF2B5EF4-FFF2-40B4-BE49-F238E27FC236}">
                  <a16:creationId xmlns:a16="http://schemas.microsoft.com/office/drawing/2014/main" id="{E49FAC53-FD41-CB63-3BAE-BE5F654BEF92}"/>
                </a:ext>
              </a:extLst>
            </p:cNvPr>
            <p:cNvPicPr>
              <a:picLocks noChangeAspect="1"/>
            </p:cNvPicPr>
            <p:nvPr/>
          </p:nvPicPr>
          <p:blipFill>
            <a:blip r:embed="rId5"/>
            <a:srcRect/>
            <a:stretch/>
          </p:blipFill>
          <p:spPr>
            <a:xfrm>
              <a:off x="520359" y="319980"/>
              <a:ext cx="2997883" cy="6165091"/>
            </a:xfrm>
            <a:prstGeom prst="rect">
              <a:avLst/>
            </a:prstGeom>
          </p:spPr>
        </p:pic>
        <p:pic>
          <p:nvPicPr>
            <p:cNvPr id="35" name="Picture 34" descr="A black cell phone&#10;&#10;Description automatically generated with low confidence">
              <a:extLst>
                <a:ext uri="{FF2B5EF4-FFF2-40B4-BE49-F238E27FC236}">
                  <a16:creationId xmlns:a16="http://schemas.microsoft.com/office/drawing/2014/main" id="{0CBB34CE-47DA-9784-6139-A8CA7177633B}"/>
                </a:ext>
              </a:extLst>
            </p:cNvPr>
            <p:cNvPicPr>
              <a:picLocks noChangeAspect="1"/>
            </p:cNvPicPr>
            <p:nvPr/>
          </p:nvPicPr>
          <p:blipFill>
            <a:blip r:embed="rId4"/>
            <a:stretch>
              <a:fillRect/>
            </a:stretch>
          </p:blipFill>
          <p:spPr>
            <a:xfrm>
              <a:off x="123826" y="118533"/>
              <a:ext cx="3790950" cy="6625168"/>
            </a:xfrm>
            <a:prstGeom prst="rect">
              <a:avLst/>
            </a:prstGeom>
          </p:spPr>
        </p:pic>
      </p:grpSp>
      <p:sp>
        <p:nvSpPr>
          <p:cNvPr id="36" name="TextBox 35">
            <a:extLst>
              <a:ext uri="{FF2B5EF4-FFF2-40B4-BE49-F238E27FC236}">
                <a16:creationId xmlns:a16="http://schemas.microsoft.com/office/drawing/2014/main" id="{5778B43F-B1CA-CE04-BC84-DC8E113ED354}"/>
              </a:ext>
            </a:extLst>
          </p:cNvPr>
          <p:cNvSpPr txBox="1"/>
          <p:nvPr/>
        </p:nvSpPr>
        <p:spPr>
          <a:xfrm>
            <a:off x="1340298" y="8568538"/>
            <a:ext cx="5764611" cy="1615827"/>
          </a:xfrm>
          <a:prstGeom prst="rect">
            <a:avLst/>
          </a:prstGeom>
          <a:noFill/>
        </p:spPr>
        <p:txBody>
          <a:bodyPr wrap="square" lIns="137160" tIns="68580" rIns="137160" bIns="68580" rtlCol="0" anchor="t">
            <a:spAutoFit/>
          </a:bodyPr>
          <a:lstStyle/>
          <a:p>
            <a:pPr algn="ctr"/>
            <a:r>
              <a:rPr lang="en-US" sz="2400">
                <a:ea typeface="+mn-lt"/>
                <a:cs typeface="+mn-lt"/>
              </a:rPr>
              <a:t>Users register for the game using their name, email and mobile number. </a:t>
            </a:r>
          </a:p>
          <a:p>
            <a:pPr algn="ctr"/>
            <a:r>
              <a:rPr lang="en-US" sz="2400">
                <a:ea typeface="+mn-lt"/>
                <a:cs typeface="+mn-lt"/>
              </a:rPr>
              <a:t>Upon entering the portal, they can choose the arena they want to play the game</a:t>
            </a:r>
            <a:endParaRPr lang="en-US" sz="2400">
              <a:ea typeface="Calibri"/>
              <a:cs typeface="Calibri"/>
            </a:endParaRPr>
          </a:p>
        </p:txBody>
      </p:sp>
      <p:grpSp>
        <p:nvGrpSpPr>
          <p:cNvPr id="37" name="Group 36">
            <a:extLst>
              <a:ext uri="{FF2B5EF4-FFF2-40B4-BE49-F238E27FC236}">
                <a16:creationId xmlns:a16="http://schemas.microsoft.com/office/drawing/2014/main" id="{EEF29130-4B8D-FAB0-C1CA-DAC857680588}"/>
              </a:ext>
            </a:extLst>
          </p:cNvPr>
          <p:cNvGrpSpPr/>
          <p:nvPr/>
        </p:nvGrpSpPr>
        <p:grpSpPr>
          <a:xfrm>
            <a:off x="12420330" y="1419200"/>
            <a:ext cx="4041522" cy="7063074"/>
            <a:chOff x="3341786" y="980501"/>
            <a:chExt cx="2694348" cy="4708716"/>
          </a:xfrm>
        </p:grpSpPr>
        <p:grpSp>
          <p:nvGrpSpPr>
            <p:cNvPr id="38" name="Group 37">
              <a:extLst>
                <a:ext uri="{FF2B5EF4-FFF2-40B4-BE49-F238E27FC236}">
                  <a16:creationId xmlns:a16="http://schemas.microsoft.com/office/drawing/2014/main" id="{F45538F1-68AD-64C5-30E8-C252D661C88A}"/>
                </a:ext>
              </a:extLst>
            </p:cNvPr>
            <p:cNvGrpSpPr/>
            <p:nvPr/>
          </p:nvGrpSpPr>
          <p:grpSpPr>
            <a:xfrm>
              <a:off x="3341786" y="980501"/>
              <a:ext cx="2694348" cy="4708716"/>
              <a:chOff x="123826" y="118533"/>
              <a:chExt cx="3790950" cy="6625168"/>
            </a:xfrm>
          </p:grpSpPr>
          <p:pic>
            <p:nvPicPr>
              <p:cNvPr id="40" name="Picture 39">
                <a:extLst>
                  <a:ext uri="{FF2B5EF4-FFF2-40B4-BE49-F238E27FC236}">
                    <a16:creationId xmlns:a16="http://schemas.microsoft.com/office/drawing/2014/main" id="{8B69C957-5DF5-2439-188B-9F47E50AB8F8}"/>
                  </a:ext>
                </a:extLst>
              </p:cNvPr>
              <p:cNvPicPr>
                <a:picLocks noChangeAspect="1"/>
              </p:cNvPicPr>
              <p:nvPr/>
            </p:nvPicPr>
            <p:blipFill>
              <a:blip r:embed="rId6"/>
              <a:srcRect/>
              <a:stretch/>
            </p:blipFill>
            <p:spPr>
              <a:xfrm>
                <a:off x="520360" y="322832"/>
                <a:ext cx="2997883" cy="6159387"/>
              </a:xfrm>
              <a:prstGeom prst="rect">
                <a:avLst/>
              </a:prstGeom>
            </p:spPr>
          </p:pic>
          <p:pic>
            <p:nvPicPr>
              <p:cNvPr id="41" name="Picture 40" descr="A black cell phone&#10;&#10;Description automatically generated with low confidence">
                <a:extLst>
                  <a:ext uri="{FF2B5EF4-FFF2-40B4-BE49-F238E27FC236}">
                    <a16:creationId xmlns:a16="http://schemas.microsoft.com/office/drawing/2014/main" id="{2864C090-D073-E893-61B6-A063E3C27A9F}"/>
                  </a:ext>
                </a:extLst>
              </p:cNvPr>
              <p:cNvPicPr>
                <a:picLocks noChangeAspect="1"/>
              </p:cNvPicPr>
              <p:nvPr/>
            </p:nvPicPr>
            <p:blipFill>
              <a:blip r:embed="rId4"/>
              <a:stretch>
                <a:fillRect/>
              </a:stretch>
            </p:blipFill>
            <p:spPr>
              <a:xfrm>
                <a:off x="123826" y="118533"/>
                <a:ext cx="3790950" cy="6625168"/>
              </a:xfrm>
              <a:prstGeom prst="rect">
                <a:avLst/>
              </a:prstGeom>
            </p:spPr>
          </p:pic>
        </p:grpSp>
        <p:pic>
          <p:nvPicPr>
            <p:cNvPr id="39" name="Picture 38">
              <a:extLst>
                <a:ext uri="{FF2B5EF4-FFF2-40B4-BE49-F238E27FC236}">
                  <a16:creationId xmlns:a16="http://schemas.microsoft.com/office/drawing/2014/main" id="{2AEB5BCE-2852-AD8F-24E4-242C54D37AE0}"/>
                </a:ext>
              </a:extLst>
            </p:cNvPr>
            <p:cNvPicPr>
              <a:picLocks noChangeAspect="1"/>
            </p:cNvPicPr>
            <p:nvPr/>
          </p:nvPicPr>
          <p:blipFill>
            <a:blip r:embed="rId7"/>
            <a:srcRect/>
            <a:stretch/>
          </p:blipFill>
          <p:spPr>
            <a:xfrm>
              <a:off x="3664698" y="1168784"/>
              <a:ext cx="2048523" cy="4208852"/>
            </a:xfrm>
            <a:prstGeom prst="rect">
              <a:avLst/>
            </a:prstGeom>
          </p:spPr>
        </p:pic>
      </p:grpSp>
      <p:sp>
        <p:nvSpPr>
          <p:cNvPr id="42" name="TextBox 41">
            <a:extLst>
              <a:ext uri="{FF2B5EF4-FFF2-40B4-BE49-F238E27FC236}">
                <a16:creationId xmlns:a16="http://schemas.microsoft.com/office/drawing/2014/main" id="{3F94FF14-D44B-E072-D02E-2F23F196ECA4}"/>
              </a:ext>
            </a:extLst>
          </p:cNvPr>
          <p:cNvSpPr txBox="1"/>
          <p:nvPr/>
        </p:nvSpPr>
        <p:spPr>
          <a:xfrm>
            <a:off x="12549164" y="8420301"/>
            <a:ext cx="3831615" cy="1615827"/>
          </a:xfrm>
          <a:prstGeom prst="rect">
            <a:avLst/>
          </a:prstGeom>
          <a:noFill/>
        </p:spPr>
        <p:txBody>
          <a:bodyPr wrap="square" lIns="137160" tIns="68580" rIns="137160" bIns="68580" rtlCol="0" anchor="t">
            <a:spAutoFit/>
          </a:bodyPr>
          <a:lstStyle/>
          <a:p>
            <a:pPr algn="ctr"/>
            <a:r>
              <a:rPr lang="en-US" sz="2400"/>
              <a:t>When the time limit is reached, the screen will show the number of points won</a:t>
            </a:r>
            <a:endParaRPr lang="en-US" sz="2400">
              <a:ea typeface="Calibri"/>
              <a:cs typeface="Calibri"/>
            </a:endParaRPr>
          </a:p>
        </p:txBody>
      </p:sp>
      <p:sp>
        <p:nvSpPr>
          <p:cNvPr id="9" name="Rectangle: Rounded Corners 8">
            <a:extLst>
              <a:ext uri="{FF2B5EF4-FFF2-40B4-BE49-F238E27FC236}">
                <a16:creationId xmlns:a16="http://schemas.microsoft.com/office/drawing/2014/main" id="{612711B5-4698-78D5-423A-798AC3A991C9}"/>
              </a:ext>
            </a:extLst>
          </p:cNvPr>
          <p:cNvSpPr/>
          <p:nvPr/>
        </p:nvSpPr>
        <p:spPr>
          <a:xfrm>
            <a:off x="13667029" y="2566809"/>
            <a:ext cx="1595888" cy="1186131"/>
          </a:xfrm>
          <a:prstGeom prst="roundRect">
            <a:avLst/>
          </a:prstGeom>
        </p:spPr>
        <p:style>
          <a:lnRef idx="0">
            <a:schemeClr val="accent5"/>
          </a:lnRef>
          <a:fillRef idx="3">
            <a:schemeClr val="accent5"/>
          </a:fillRef>
          <a:effectRef idx="3">
            <a:schemeClr val="accent5"/>
          </a:effectRef>
          <a:fontRef idx="minor">
            <a:schemeClr val="lt1"/>
          </a:fontRef>
        </p:style>
        <p:txBody>
          <a:bodyPr lIns="137160" tIns="68580" rIns="137160" bIns="68580" rtlCol="0" anchor="ctr"/>
          <a:lstStyle/>
          <a:p>
            <a:pPr algn="ctr"/>
            <a:r>
              <a:rPr lang="en-US" sz="2700">
                <a:latin typeface="Poppins"/>
                <a:ea typeface="Calibri"/>
                <a:cs typeface="Calibri"/>
              </a:rPr>
              <a:t>Digital Soccer</a:t>
            </a:r>
            <a:endParaRPr lang="en-US" sz="2700"/>
          </a:p>
        </p:txBody>
      </p:sp>
      <p:sp>
        <p:nvSpPr>
          <p:cNvPr id="12" name="Rectangle: Rounded Corners 11">
            <a:extLst>
              <a:ext uri="{FF2B5EF4-FFF2-40B4-BE49-F238E27FC236}">
                <a16:creationId xmlns:a16="http://schemas.microsoft.com/office/drawing/2014/main" id="{1DF05BA9-F056-D7CF-75B0-CDB9BAAC10C3}"/>
              </a:ext>
            </a:extLst>
          </p:cNvPr>
          <p:cNvSpPr/>
          <p:nvPr/>
        </p:nvSpPr>
        <p:spPr>
          <a:xfrm rot="21420000">
            <a:off x="2717017" y="1807059"/>
            <a:ext cx="603851" cy="539151"/>
          </a:xfrm>
          <a:prstGeom prst="roundRect">
            <a:avLst/>
          </a:prstGeom>
          <a:solidFill>
            <a:srgbClr val="65BD2F"/>
          </a:solidFill>
          <a:ln>
            <a:noFill/>
          </a:ln>
        </p:spPr>
        <p:style>
          <a:lnRef idx="0">
            <a:schemeClr val="accent5"/>
          </a:lnRef>
          <a:fillRef idx="3">
            <a:schemeClr val="accent5"/>
          </a:fillRef>
          <a:effectRef idx="3">
            <a:schemeClr val="accent5"/>
          </a:effectRef>
          <a:fontRef idx="minor">
            <a:schemeClr val="lt1"/>
          </a:fontRef>
        </p:style>
        <p:txBody>
          <a:bodyPr lIns="137160" tIns="68580" rIns="137160" bIns="68580" rtlCol="0" anchor="ctr"/>
          <a:lstStyle/>
          <a:p>
            <a:pPr algn="ctr"/>
            <a:endParaRPr lang="en-US" sz="1500">
              <a:latin typeface="Poppins"/>
              <a:ea typeface="Calibri"/>
              <a:cs typeface="Calibri"/>
            </a:endParaRPr>
          </a:p>
        </p:txBody>
      </p:sp>
      <p:sp>
        <p:nvSpPr>
          <p:cNvPr id="4" name="Rectangle: Rounded Corners 3">
            <a:extLst>
              <a:ext uri="{FF2B5EF4-FFF2-40B4-BE49-F238E27FC236}">
                <a16:creationId xmlns:a16="http://schemas.microsoft.com/office/drawing/2014/main" id="{8F0045B4-314F-F68E-C50B-EAABD38C6CA0}"/>
              </a:ext>
            </a:extLst>
          </p:cNvPr>
          <p:cNvSpPr/>
          <p:nvPr/>
        </p:nvSpPr>
        <p:spPr>
          <a:xfrm rot="21420000">
            <a:off x="12960884" y="1807058"/>
            <a:ext cx="603851" cy="539151"/>
          </a:xfrm>
          <a:prstGeom prst="roundRect">
            <a:avLst/>
          </a:prstGeom>
          <a:solidFill>
            <a:srgbClr val="2D302B"/>
          </a:solidFill>
          <a:ln>
            <a:noFill/>
          </a:ln>
        </p:spPr>
        <p:style>
          <a:lnRef idx="0">
            <a:schemeClr val="accent5"/>
          </a:lnRef>
          <a:fillRef idx="3">
            <a:schemeClr val="accent5"/>
          </a:fillRef>
          <a:effectRef idx="3">
            <a:schemeClr val="accent5"/>
          </a:effectRef>
          <a:fontRef idx="minor">
            <a:schemeClr val="lt1"/>
          </a:fontRef>
        </p:style>
        <p:txBody>
          <a:bodyPr lIns="137160" tIns="68580" rIns="137160" bIns="68580" rtlCol="0" anchor="ctr"/>
          <a:lstStyle/>
          <a:p>
            <a:pPr algn="ctr"/>
            <a:endParaRPr lang="en-US" sz="1500">
              <a:latin typeface="Poppins"/>
              <a:ea typeface="Calibri"/>
              <a:cs typeface="Calibri"/>
            </a:endParaRPr>
          </a:p>
        </p:txBody>
      </p:sp>
    </p:spTree>
    <p:extLst>
      <p:ext uri="{BB962C8B-B14F-4D97-AF65-F5344CB8AC3E}">
        <p14:creationId xmlns:p14="http://schemas.microsoft.com/office/powerpoint/2010/main" val="2403510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Background pattern&#10;&#10;Description automatically generated">
            <a:extLst>
              <a:ext uri="{FF2B5EF4-FFF2-40B4-BE49-F238E27FC236}">
                <a16:creationId xmlns:a16="http://schemas.microsoft.com/office/drawing/2014/main" id="{4591E1C5-CBE3-F015-EDD6-3E15E1967D1C}"/>
              </a:ext>
            </a:extLst>
          </p:cNvPr>
          <p:cNvPicPr>
            <a:picLocks noChangeAspect="1"/>
          </p:cNvPicPr>
          <p:nvPr/>
        </p:nvPicPr>
        <p:blipFill>
          <a:blip r:embed="rId3"/>
          <a:srcRect b="10000"/>
          <a:stretch>
            <a:fillRect/>
          </a:stretch>
        </p:blipFill>
        <p:spPr>
          <a:xfrm>
            <a:off x="0" y="1"/>
            <a:ext cx="18288000" cy="10293470"/>
          </a:xfrm>
          <a:prstGeom prst="rect">
            <a:avLst/>
          </a:prstGeom>
        </p:spPr>
      </p:pic>
      <p:grpSp>
        <p:nvGrpSpPr>
          <p:cNvPr id="24" name="Group 23">
            <a:extLst>
              <a:ext uri="{FF2B5EF4-FFF2-40B4-BE49-F238E27FC236}">
                <a16:creationId xmlns:a16="http://schemas.microsoft.com/office/drawing/2014/main" id="{D024476C-158F-724C-A1FB-E4C093D91B21}"/>
              </a:ext>
            </a:extLst>
          </p:cNvPr>
          <p:cNvGrpSpPr/>
          <p:nvPr/>
        </p:nvGrpSpPr>
        <p:grpSpPr>
          <a:xfrm>
            <a:off x="7123239" y="1254512"/>
            <a:ext cx="4041522" cy="7063076"/>
            <a:chOff x="123826" y="118533"/>
            <a:chExt cx="3790950" cy="6625168"/>
          </a:xfrm>
        </p:grpSpPr>
        <p:pic>
          <p:nvPicPr>
            <p:cNvPr id="25" name="Picture 24">
              <a:extLst>
                <a:ext uri="{FF2B5EF4-FFF2-40B4-BE49-F238E27FC236}">
                  <a16:creationId xmlns:a16="http://schemas.microsoft.com/office/drawing/2014/main" id="{F04FE404-2D73-D244-A616-B9D81F8A9583}"/>
                </a:ext>
              </a:extLst>
            </p:cNvPr>
            <p:cNvPicPr>
              <a:picLocks noChangeAspect="1"/>
            </p:cNvPicPr>
            <p:nvPr/>
          </p:nvPicPr>
          <p:blipFill>
            <a:blip r:embed="rId4"/>
            <a:srcRect/>
            <a:stretch/>
          </p:blipFill>
          <p:spPr>
            <a:xfrm>
              <a:off x="520359" y="322833"/>
              <a:ext cx="2997881" cy="6159386"/>
            </a:xfrm>
            <a:prstGeom prst="rect">
              <a:avLst/>
            </a:prstGeom>
          </p:spPr>
        </p:pic>
        <p:pic>
          <p:nvPicPr>
            <p:cNvPr id="26" name="Picture 25" descr="A black cell phone&#10;&#10;Description automatically generated with low confidence">
              <a:extLst>
                <a:ext uri="{FF2B5EF4-FFF2-40B4-BE49-F238E27FC236}">
                  <a16:creationId xmlns:a16="http://schemas.microsoft.com/office/drawing/2014/main" id="{0034483C-611F-0047-AF2F-996A4B01D2DE}"/>
                </a:ext>
              </a:extLst>
            </p:cNvPr>
            <p:cNvPicPr>
              <a:picLocks noChangeAspect="1"/>
            </p:cNvPicPr>
            <p:nvPr/>
          </p:nvPicPr>
          <p:blipFill>
            <a:blip r:embed="rId5"/>
            <a:stretch>
              <a:fillRect/>
            </a:stretch>
          </p:blipFill>
          <p:spPr>
            <a:xfrm>
              <a:off x="123826" y="118533"/>
              <a:ext cx="3790950" cy="6625168"/>
            </a:xfrm>
            <a:prstGeom prst="rect">
              <a:avLst/>
            </a:prstGeom>
          </p:spPr>
        </p:pic>
      </p:grpSp>
      <p:sp>
        <p:nvSpPr>
          <p:cNvPr id="3" name="TextBox 2">
            <a:extLst>
              <a:ext uri="{FF2B5EF4-FFF2-40B4-BE49-F238E27FC236}">
                <a16:creationId xmlns:a16="http://schemas.microsoft.com/office/drawing/2014/main" id="{E9DCDBE4-BEA5-9E48-8D1D-5A070AC23517}"/>
              </a:ext>
            </a:extLst>
          </p:cNvPr>
          <p:cNvSpPr txBox="1"/>
          <p:nvPr/>
        </p:nvSpPr>
        <p:spPr>
          <a:xfrm>
            <a:off x="16587788" y="3579020"/>
            <a:ext cx="184731" cy="507831"/>
          </a:xfrm>
          <a:prstGeom prst="rect">
            <a:avLst/>
          </a:prstGeom>
          <a:noFill/>
        </p:spPr>
        <p:txBody>
          <a:bodyPr wrap="none" rtlCol="0">
            <a:spAutoFit/>
          </a:bodyPr>
          <a:lstStyle/>
          <a:p>
            <a:endParaRPr lang="en-US" sz="2700"/>
          </a:p>
        </p:txBody>
      </p:sp>
      <p:grpSp>
        <p:nvGrpSpPr>
          <p:cNvPr id="11" name="Group 10">
            <a:extLst>
              <a:ext uri="{FF2B5EF4-FFF2-40B4-BE49-F238E27FC236}">
                <a16:creationId xmlns:a16="http://schemas.microsoft.com/office/drawing/2014/main" id="{34591F37-36AC-F541-BEA9-70C21BB127F6}"/>
              </a:ext>
            </a:extLst>
          </p:cNvPr>
          <p:cNvGrpSpPr/>
          <p:nvPr/>
        </p:nvGrpSpPr>
        <p:grpSpPr>
          <a:xfrm>
            <a:off x="2002439" y="1272393"/>
            <a:ext cx="4041522" cy="7063074"/>
            <a:chOff x="123826" y="118533"/>
            <a:chExt cx="3790950" cy="6625168"/>
          </a:xfrm>
        </p:grpSpPr>
        <p:pic>
          <p:nvPicPr>
            <p:cNvPr id="12" name="Picture 11">
              <a:extLst>
                <a:ext uri="{FF2B5EF4-FFF2-40B4-BE49-F238E27FC236}">
                  <a16:creationId xmlns:a16="http://schemas.microsoft.com/office/drawing/2014/main" id="{E3C9EF51-3DF3-9C49-820C-5558FFF7B8DE}"/>
                </a:ext>
              </a:extLst>
            </p:cNvPr>
            <p:cNvPicPr>
              <a:picLocks noChangeAspect="1"/>
            </p:cNvPicPr>
            <p:nvPr/>
          </p:nvPicPr>
          <p:blipFill>
            <a:blip r:embed="rId6"/>
            <a:srcRect/>
            <a:stretch/>
          </p:blipFill>
          <p:spPr>
            <a:xfrm>
              <a:off x="520359" y="319980"/>
              <a:ext cx="2997883" cy="6165091"/>
            </a:xfrm>
            <a:prstGeom prst="rect">
              <a:avLst/>
            </a:prstGeom>
          </p:spPr>
        </p:pic>
        <p:pic>
          <p:nvPicPr>
            <p:cNvPr id="13" name="Picture 12" descr="A black cell phone&#10;&#10;Description automatically generated with low confidence">
              <a:extLst>
                <a:ext uri="{FF2B5EF4-FFF2-40B4-BE49-F238E27FC236}">
                  <a16:creationId xmlns:a16="http://schemas.microsoft.com/office/drawing/2014/main" id="{B70E6C9A-1F8F-474E-9424-8EAF5F1FCFFD}"/>
                </a:ext>
              </a:extLst>
            </p:cNvPr>
            <p:cNvPicPr>
              <a:picLocks noChangeAspect="1"/>
            </p:cNvPicPr>
            <p:nvPr/>
          </p:nvPicPr>
          <p:blipFill>
            <a:blip r:embed="rId5"/>
            <a:stretch>
              <a:fillRect/>
            </a:stretch>
          </p:blipFill>
          <p:spPr>
            <a:xfrm>
              <a:off x="123826" y="118533"/>
              <a:ext cx="3790950" cy="6625168"/>
            </a:xfrm>
            <a:prstGeom prst="rect">
              <a:avLst/>
            </a:prstGeom>
          </p:spPr>
        </p:pic>
      </p:grpSp>
      <p:sp>
        <p:nvSpPr>
          <p:cNvPr id="14" name="Oval 13">
            <a:extLst>
              <a:ext uri="{FF2B5EF4-FFF2-40B4-BE49-F238E27FC236}">
                <a16:creationId xmlns:a16="http://schemas.microsoft.com/office/drawing/2014/main" id="{DB2F2B84-AEB5-D648-B5D6-50DFA6C6F6CF}"/>
              </a:ext>
            </a:extLst>
          </p:cNvPr>
          <p:cNvSpPr/>
          <p:nvPr/>
        </p:nvSpPr>
        <p:spPr>
          <a:xfrm>
            <a:off x="4760978" y="7188506"/>
            <a:ext cx="727113" cy="7271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extBox 14">
            <a:extLst>
              <a:ext uri="{FF2B5EF4-FFF2-40B4-BE49-F238E27FC236}">
                <a16:creationId xmlns:a16="http://schemas.microsoft.com/office/drawing/2014/main" id="{BCA5F362-5EBA-6D46-8362-4936BBC61372}"/>
              </a:ext>
            </a:extLst>
          </p:cNvPr>
          <p:cNvSpPr txBox="1"/>
          <p:nvPr/>
        </p:nvSpPr>
        <p:spPr>
          <a:xfrm>
            <a:off x="2197629" y="8550230"/>
            <a:ext cx="3651141" cy="1615827"/>
          </a:xfrm>
          <a:prstGeom prst="rect">
            <a:avLst/>
          </a:prstGeom>
          <a:noFill/>
        </p:spPr>
        <p:txBody>
          <a:bodyPr wrap="square" lIns="137160" tIns="68580" rIns="137160" bIns="68580" rtlCol="0" anchor="t">
            <a:spAutoFit/>
          </a:bodyPr>
          <a:lstStyle/>
          <a:p>
            <a:pPr algn="ctr"/>
            <a:r>
              <a:rPr lang="en-US" sz="2400"/>
              <a:t>Users can use their points for additional attempts to play the game or to claim rewards</a:t>
            </a:r>
            <a:endParaRPr lang="en-US" sz="2700"/>
          </a:p>
        </p:txBody>
      </p:sp>
      <p:sp>
        <p:nvSpPr>
          <p:cNvPr id="41" name="TextBox 40">
            <a:extLst>
              <a:ext uri="{FF2B5EF4-FFF2-40B4-BE49-F238E27FC236}">
                <a16:creationId xmlns:a16="http://schemas.microsoft.com/office/drawing/2014/main" id="{BBE3CA13-EFBB-6D4E-83CF-7D9A0DF3239F}"/>
              </a:ext>
            </a:extLst>
          </p:cNvPr>
          <p:cNvSpPr txBox="1"/>
          <p:nvPr/>
        </p:nvSpPr>
        <p:spPr>
          <a:xfrm>
            <a:off x="6840003" y="8485532"/>
            <a:ext cx="4607991" cy="1615827"/>
          </a:xfrm>
          <a:prstGeom prst="rect">
            <a:avLst/>
          </a:prstGeom>
          <a:noFill/>
        </p:spPr>
        <p:txBody>
          <a:bodyPr wrap="square" lIns="137160" tIns="68580" rIns="137160" bIns="68580" rtlCol="0" anchor="t">
            <a:spAutoFit/>
          </a:bodyPr>
          <a:lstStyle/>
          <a:p>
            <a:pPr algn="ctr"/>
            <a:r>
              <a:rPr lang="en-US" sz="2400"/>
              <a:t>When users click on rewards button, a popup will show Rewards Available for the number of points that they have garnered. </a:t>
            </a:r>
            <a:endParaRPr lang="en-US" sz="2400">
              <a:ea typeface="Calibri"/>
              <a:cs typeface="Calibri"/>
            </a:endParaRPr>
          </a:p>
        </p:txBody>
      </p:sp>
      <p:grpSp>
        <p:nvGrpSpPr>
          <p:cNvPr id="42" name="Group 41">
            <a:extLst>
              <a:ext uri="{FF2B5EF4-FFF2-40B4-BE49-F238E27FC236}">
                <a16:creationId xmlns:a16="http://schemas.microsoft.com/office/drawing/2014/main" id="{74421A92-9A92-D641-BB39-75DBD7F30916}"/>
              </a:ext>
            </a:extLst>
          </p:cNvPr>
          <p:cNvGrpSpPr/>
          <p:nvPr/>
        </p:nvGrpSpPr>
        <p:grpSpPr>
          <a:xfrm>
            <a:off x="12241833" y="1272393"/>
            <a:ext cx="4041522" cy="7063074"/>
            <a:chOff x="3341786" y="980501"/>
            <a:chExt cx="2694348" cy="4708716"/>
          </a:xfrm>
        </p:grpSpPr>
        <p:grpSp>
          <p:nvGrpSpPr>
            <p:cNvPr id="43" name="Group 42">
              <a:extLst>
                <a:ext uri="{FF2B5EF4-FFF2-40B4-BE49-F238E27FC236}">
                  <a16:creationId xmlns:a16="http://schemas.microsoft.com/office/drawing/2014/main" id="{507C577B-A5A0-064D-A10C-CC7D3D2E9242}"/>
                </a:ext>
              </a:extLst>
            </p:cNvPr>
            <p:cNvGrpSpPr/>
            <p:nvPr/>
          </p:nvGrpSpPr>
          <p:grpSpPr>
            <a:xfrm>
              <a:off x="3341786" y="980501"/>
              <a:ext cx="2694348" cy="4708716"/>
              <a:chOff x="123826" y="118533"/>
              <a:chExt cx="3790950" cy="6625168"/>
            </a:xfrm>
          </p:grpSpPr>
          <p:pic>
            <p:nvPicPr>
              <p:cNvPr id="45" name="Picture 44">
                <a:extLst>
                  <a:ext uri="{FF2B5EF4-FFF2-40B4-BE49-F238E27FC236}">
                    <a16:creationId xmlns:a16="http://schemas.microsoft.com/office/drawing/2014/main" id="{59DA7470-B4E6-F14D-8E98-75A39DF2BACC}"/>
                  </a:ext>
                </a:extLst>
              </p:cNvPr>
              <p:cNvPicPr>
                <a:picLocks noChangeAspect="1"/>
              </p:cNvPicPr>
              <p:nvPr/>
            </p:nvPicPr>
            <p:blipFill>
              <a:blip r:embed="rId7"/>
              <a:srcRect/>
              <a:stretch/>
            </p:blipFill>
            <p:spPr>
              <a:xfrm>
                <a:off x="520360" y="322832"/>
                <a:ext cx="2997883" cy="6159387"/>
              </a:xfrm>
              <a:prstGeom prst="rect">
                <a:avLst/>
              </a:prstGeom>
            </p:spPr>
          </p:pic>
          <p:pic>
            <p:nvPicPr>
              <p:cNvPr id="46" name="Picture 45" descr="A black cell phone&#10;&#10;Description automatically generated with low confidence">
                <a:extLst>
                  <a:ext uri="{FF2B5EF4-FFF2-40B4-BE49-F238E27FC236}">
                    <a16:creationId xmlns:a16="http://schemas.microsoft.com/office/drawing/2014/main" id="{E72B1648-EBCF-7D40-8DD2-94445FD4991B}"/>
                  </a:ext>
                </a:extLst>
              </p:cNvPr>
              <p:cNvPicPr>
                <a:picLocks noChangeAspect="1"/>
              </p:cNvPicPr>
              <p:nvPr/>
            </p:nvPicPr>
            <p:blipFill>
              <a:blip r:embed="rId5"/>
              <a:stretch>
                <a:fillRect/>
              </a:stretch>
            </p:blipFill>
            <p:spPr>
              <a:xfrm>
                <a:off x="123826" y="118533"/>
                <a:ext cx="3790950" cy="6625168"/>
              </a:xfrm>
              <a:prstGeom prst="rect">
                <a:avLst/>
              </a:prstGeom>
            </p:spPr>
          </p:pic>
        </p:grpSp>
        <p:pic>
          <p:nvPicPr>
            <p:cNvPr id="44" name="Picture 43">
              <a:extLst>
                <a:ext uri="{FF2B5EF4-FFF2-40B4-BE49-F238E27FC236}">
                  <a16:creationId xmlns:a16="http://schemas.microsoft.com/office/drawing/2014/main" id="{53318B34-52C4-8A48-970B-FEA9630D1A62}"/>
                </a:ext>
              </a:extLst>
            </p:cNvPr>
            <p:cNvPicPr>
              <a:picLocks noChangeAspect="1"/>
            </p:cNvPicPr>
            <p:nvPr/>
          </p:nvPicPr>
          <p:blipFill>
            <a:blip r:embed="rId8"/>
            <a:srcRect/>
            <a:stretch/>
          </p:blipFill>
          <p:spPr>
            <a:xfrm>
              <a:off x="3665646" y="1170730"/>
              <a:ext cx="2046627" cy="4204959"/>
            </a:xfrm>
            <a:prstGeom prst="rect">
              <a:avLst/>
            </a:prstGeom>
          </p:spPr>
        </p:pic>
      </p:grpSp>
      <p:sp>
        <p:nvSpPr>
          <p:cNvPr id="47" name="TextBox 46">
            <a:extLst>
              <a:ext uri="{FF2B5EF4-FFF2-40B4-BE49-F238E27FC236}">
                <a16:creationId xmlns:a16="http://schemas.microsoft.com/office/drawing/2014/main" id="{3097FF13-C753-994E-A5A8-659A738B1D9F}"/>
              </a:ext>
            </a:extLst>
          </p:cNvPr>
          <p:cNvSpPr txBox="1"/>
          <p:nvPr/>
        </p:nvSpPr>
        <p:spPr>
          <a:xfrm>
            <a:off x="12453947" y="8550230"/>
            <a:ext cx="3831615" cy="877163"/>
          </a:xfrm>
          <a:prstGeom prst="rect">
            <a:avLst/>
          </a:prstGeom>
          <a:noFill/>
        </p:spPr>
        <p:txBody>
          <a:bodyPr wrap="square" lIns="137160" tIns="68580" rIns="137160" bIns="68580" rtlCol="0" anchor="t">
            <a:spAutoFit/>
          </a:bodyPr>
          <a:lstStyle/>
          <a:p>
            <a:pPr algn="ctr"/>
            <a:r>
              <a:rPr lang="en-US" sz="2400"/>
              <a:t>Redeemed rewards are also tracked</a:t>
            </a:r>
            <a:endParaRPr lang="en-US" sz="2700"/>
          </a:p>
        </p:txBody>
      </p:sp>
      <p:sp>
        <p:nvSpPr>
          <p:cNvPr id="48" name="TextBox 47">
            <a:extLst>
              <a:ext uri="{FF2B5EF4-FFF2-40B4-BE49-F238E27FC236}">
                <a16:creationId xmlns:a16="http://schemas.microsoft.com/office/drawing/2014/main" id="{48122ACF-3C62-454D-A22B-145EE870B55B}"/>
              </a:ext>
            </a:extLst>
          </p:cNvPr>
          <p:cNvSpPr txBox="1"/>
          <p:nvPr/>
        </p:nvSpPr>
        <p:spPr>
          <a:xfrm>
            <a:off x="848303" y="592685"/>
            <a:ext cx="4970574" cy="461665"/>
          </a:xfrm>
          <a:prstGeom prst="rect">
            <a:avLst/>
          </a:prstGeom>
          <a:noFill/>
        </p:spPr>
        <p:txBody>
          <a:bodyPr wrap="square" rtlCol="0">
            <a:spAutoFit/>
          </a:bodyPr>
          <a:lstStyle/>
          <a:p>
            <a:r>
              <a:rPr lang="en-US" sz="2400" b="1"/>
              <a:t>Rewards - Overview</a:t>
            </a:r>
          </a:p>
        </p:txBody>
      </p:sp>
      <p:sp>
        <p:nvSpPr>
          <p:cNvPr id="4" name="Rectangle 3">
            <a:extLst>
              <a:ext uri="{FF2B5EF4-FFF2-40B4-BE49-F238E27FC236}">
                <a16:creationId xmlns:a16="http://schemas.microsoft.com/office/drawing/2014/main" id="{5EB69415-D35C-CAAC-5FD3-A30BF183271C}"/>
              </a:ext>
            </a:extLst>
          </p:cNvPr>
          <p:cNvSpPr/>
          <p:nvPr/>
        </p:nvSpPr>
        <p:spPr>
          <a:xfrm>
            <a:off x="-117087" y="468352"/>
            <a:ext cx="786162" cy="7861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Rounded Corners 17">
            <a:extLst>
              <a:ext uri="{FF2B5EF4-FFF2-40B4-BE49-F238E27FC236}">
                <a16:creationId xmlns:a16="http://schemas.microsoft.com/office/drawing/2014/main" id="{2F67AB0C-E787-6F8E-6AEB-4AA7E30F0C03}"/>
              </a:ext>
            </a:extLst>
          </p:cNvPr>
          <p:cNvSpPr/>
          <p:nvPr/>
        </p:nvSpPr>
        <p:spPr>
          <a:xfrm rot="21420000">
            <a:off x="2522923" y="1612965"/>
            <a:ext cx="603851" cy="539151"/>
          </a:xfrm>
          <a:prstGeom prst="roundRect">
            <a:avLst/>
          </a:prstGeom>
          <a:solidFill>
            <a:srgbClr val="65BD2F"/>
          </a:solidFill>
          <a:ln>
            <a:noFill/>
          </a:ln>
        </p:spPr>
        <p:style>
          <a:lnRef idx="0">
            <a:schemeClr val="accent5"/>
          </a:lnRef>
          <a:fillRef idx="3">
            <a:schemeClr val="accent5"/>
          </a:fillRef>
          <a:effectRef idx="3">
            <a:schemeClr val="accent5"/>
          </a:effectRef>
          <a:fontRef idx="minor">
            <a:schemeClr val="lt1"/>
          </a:fontRef>
        </p:style>
        <p:txBody>
          <a:bodyPr lIns="137160" tIns="68580" rIns="137160" bIns="68580" rtlCol="0" anchor="ctr"/>
          <a:lstStyle/>
          <a:p>
            <a:pPr algn="ctr"/>
            <a:endParaRPr lang="en-US" sz="1500">
              <a:latin typeface="Poppins"/>
              <a:ea typeface="Calibri"/>
              <a:cs typeface="Calibri"/>
            </a:endParaRPr>
          </a:p>
        </p:txBody>
      </p:sp>
      <p:sp>
        <p:nvSpPr>
          <p:cNvPr id="6" name="Rectangle: Rounded Corners 5">
            <a:extLst>
              <a:ext uri="{FF2B5EF4-FFF2-40B4-BE49-F238E27FC236}">
                <a16:creationId xmlns:a16="http://schemas.microsoft.com/office/drawing/2014/main" id="{9020CFD3-F6A9-E26C-67AC-B008E62959E7}"/>
              </a:ext>
            </a:extLst>
          </p:cNvPr>
          <p:cNvSpPr/>
          <p:nvPr/>
        </p:nvSpPr>
        <p:spPr>
          <a:xfrm rot="21420000">
            <a:off x="7698772" y="1462001"/>
            <a:ext cx="603851" cy="539151"/>
          </a:xfrm>
          <a:prstGeom prst="roundRect">
            <a:avLst/>
          </a:prstGeom>
          <a:solidFill>
            <a:srgbClr val="2D302B"/>
          </a:solidFill>
          <a:ln>
            <a:noFill/>
          </a:ln>
        </p:spPr>
        <p:style>
          <a:lnRef idx="0">
            <a:schemeClr val="accent5"/>
          </a:lnRef>
          <a:fillRef idx="3">
            <a:schemeClr val="accent5"/>
          </a:fillRef>
          <a:effectRef idx="3">
            <a:schemeClr val="accent5"/>
          </a:effectRef>
          <a:fontRef idx="minor">
            <a:schemeClr val="lt1"/>
          </a:fontRef>
        </p:style>
        <p:txBody>
          <a:bodyPr lIns="137160" tIns="68580" rIns="137160" bIns="68580" rtlCol="0" anchor="ctr"/>
          <a:lstStyle/>
          <a:p>
            <a:pPr algn="ctr"/>
            <a:endParaRPr lang="en-US" sz="1500">
              <a:latin typeface="Poppins"/>
              <a:ea typeface="Calibri"/>
              <a:cs typeface="Calibri"/>
            </a:endParaRPr>
          </a:p>
        </p:txBody>
      </p:sp>
      <p:sp>
        <p:nvSpPr>
          <p:cNvPr id="7" name="Rectangle: Rounded Corners 6">
            <a:extLst>
              <a:ext uri="{FF2B5EF4-FFF2-40B4-BE49-F238E27FC236}">
                <a16:creationId xmlns:a16="http://schemas.microsoft.com/office/drawing/2014/main" id="{E16950C0-2F10-533C-EB5F-43D1605914FA}"/>
              </a:ext>
            </a:extLst>
          </p:cNvPr>
          <p:cNvSpPr/>
          <p:nvPr/>
        </p:nvSpPr>
        <p:spPr>
          <a:xfrm rot="21420000">
            <a:off x="12766790" y="1612962"/>
            <a:ext cx="603851" cy="539151"/>
          </a:xfrm>
          <a:prstGeom prst="roundRect">
            <a:avLst/>
          </a:prstGeom>
          <a:solidFill>
            <a:srgbClr val="2D302B"/>
          </a:solidFill>
          <a:ln>
            <a:noFill/>
          </a:ln>
        </p:spPr>
        <p:style>
          <a:lnRef idx="0">
            <a:schemeClr val="accent5"/>
          </a:lnRef>
          <a:fillRef idx="3">
            <a:schemeClr val="accent5"/>
          </a:fillRef>
          <a:effectRef idx="3">
            <a:schemeClr val="accent5"/>
          </a:effectRef>
          <a:fontRef idx="minor">
            <a:schemeClr val="lt1"/>
          </a:fontRef>
        </p:style>
        <p:txBody>
          <a:bodyPr lIns="137160" tIns="68580" rIns="137160" bIns="68580" rtlCol="0" anchor="ctr"/>
          <a:lstStyle/>
          <a:p>
            <a:pPr algn="ctr"/>
            <a:endParaRPr lang="en-US" sz="1500">
              <a:latin typeface="Poppins"/>
              <a:ea typeface="Calibri"/>
              <a:cs typeface="Calibri"/>
            </a:endParaRPr>
          </a:p>
        </p:txBody>
      </p:sp>
    </p:spTree>
    <p:extLst>
      <p:ext uri="{BB962C8B-B14F-4D97-AF65-F5344CB8AC3E}">
        <p14:creationId xmlns:p14="http://schemas.microsoft.com/office/powerpoint/2010/main" val="303583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50000" b="1829"/>
          <a:stretch>
            <a:fillRect/>
          </a:stretch>
        </p:blipFill>
        <p:spPr>
          <a:xfrm>
            <a:off x="0" y="0"/>
            <a:ext cx="9144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5703" y="865655"/>
            <a:ext cx="803597" cy="355044"/>
          </a:xfrm>
          <a:prstGeom prst="rect">
            <a:avLst/>
          </a:prstGeom>
        </p:spPr>
      </p:pic>
      <p:grpSp>
        <p:nvGrpSpPr>
          <p:cNvPr id="4" name="Group 4"/>
          <p:cNvGrpSpPr/>
          <p:nvPr/>
        </p:nvGrpSpPr>
        <p:grpSpPr>
          <a:xfrm>
            <a:off x="1496227" y="1761510"/>
            <a:ext cx="6447471" cy="6763980"/>
            <a:chOff x="0" y="0"/>
            <a:chExt cx="8596627" cy="9018640"/>
          </a:xfrm>
        </p:grpSpPr>
        <p:sp>
          <p:nvSpPr>
            <p:cNvPr id="5" name="TextBox 5"/>
            <p:cNvSpPr txBox="1"/>
            <p:nvPr/>
          </p:nvSpPr>
          <p:spPr>
            <a:xfrm>
              <a:off x="0" y="114300"/>
              <a:ext cx="8596627" cy="6071055"/>
            </a:xfrm>
            <a:prstGeom prst="rect">
              <a:avLst/>
            </a:prstGeom>
          </p:spPr>
          <p:txBody>
            <a:bodyPr lIns="0" tIns="0" rIns="0" bIns="0" rtlCol="0" anchor="t">
              <a:spAutoFit/>
            </a:bodyPr>
            <a:lstStyle/>
            <a:p>
              <a:pPr marL="0" lvl="0" indent="0" algn="l">
                <a:lnSpc>
                  <a:spcPts val="8688"/>
                </a:lnSpc>
              </a:pPr>
              <a:r>
                <a:rPr lang="en-US" sz="8865">
                  <a:solidFill>
                    <a:srgbClr val="FFFFFF"/>
                  </a:solidFill>
                  <a:latin typeface="Poppins Bold"/>
                </a:rPr>
                <a:t>Why Partner with SKALE?</a:t>
              </a:r>
            </a:p>
          </p:txBody>
        </p:sp>
        <p:sp>
          <p:nvSpPr>
            <p:cNvPr id="6" name="TextBox 6"/>
            <p:cNvSpPr txBox="1"/>
            <p:nvPr/>
          </p:nvSpPr>
          <p:spPr>
            <a:xfrm>
              <a:off x="0" y="6588269"/>
              <a:ext cx="8318326" cy="2430371"/>
            </a:xfrm>
            <a:prstGeom prst="rect">
              <a:avLst/>
            </a:prstGeom>
          </p:spPr>
          <p:txBody>
            <a:bodyPr lIns="0" tIns="0" rIns="0" bIns="0" rtlCol="0" anchor="t">
              <a:spAutoFit/>
            </a:bodyPr>
            <a:lstStyle/>
            <a:p>
              <a:pPr>
                <a:lnSpc>
                  <a:spcPts val="3590"/>
                </a:lnSpc>
              </a:pPr>
              <a:r>
                <a:rPr lang="en-US" sz="2992">
                  <a:solidFill>
                    <a:srgbClr val="FFFFFF"/>
                  </a:solidFill>
                  <a:latin typeface="Roboto"/>
                </a:rPr>
                <a:t>SKALE’s Agency Partners are generating </a:t>
              </a:r>
              <a:r>
                <a:rPr lang="en-US" sz="2992" u="sng">
                  <a:solidFill>
                    <a:srgbClr val="FFFFFF"/>
                  </a:solidFill>
                  <a:latin typeface="Roboto Bold"/>
                </a:rPr>
                <a:t>6-digit revenue (USD) </a:t>
              </a:r>
              <a:r>
                <a:rPr lang="en-US" sz="2992">
                  <a:solidFill>
                    <a:srgbClr val="FFFFFF"/>
                  </a:solidFill>
                  <a:latin typeface="Roboto"/>
                </a:rPr>
                <a:t>from re-selling SKALE’s Technology Solutions  </a:t>
              </a:r>
            </a:p>
          </p:txBody>
        </p:sp>
      </p:grpSp>
      <p:grpSp>
        <p:nvGrpSpPr>
          <p:cNvPr id="7" name="Group 7"/>
          <p:cNvGrpSpPr/>
          <p:nvPr/>
        </p:nvGrpSpPr>
        <p:grpSpPr>
          <a:xfrm>
            <a:off x="9634011" y="853486"/>
            <a:ext cx="7625289" cy="8580029"/>
            <a:chOff x="0" y="0"/>
            <a:chExt cx="10167052" cy="11440039"/>
          </a:xfrm>
        </p:grpSpPr>
        <p:grpSp>
          <p:nvGrpSpPr>
            <p:cNvPr id="8" name="Group 8"/>
            <p:cNvGrpSpPr/>
            <p:nvPr/>
          </p:nvGrpSpPr>
          <p:grpSpPr>
            <a:xfrm>
              <a:off x="0" y="0"/>
              <a:ext cx="10167052" cy="1455720"/>
              <a:chOff x="0" y="0"/>
              <a:chExt cx="2008307" cy="287550"/>
            </a:xfrm>
          </p:grpSpPr>
          <p:sp>
            <p:nvSpPr>
              <p:cNvPr id="9" name="Freeform 9"/>
              <p:cNvSpPr/>
              <p:nvPr/>
            </p:nvSpPr>
            <p:spPr>
              <a:xfrm>
                <a:off x="0" y="0"/>
                <a:ext cx="2008307" cy="287550"/>
              </a:xfrm>
              <a:custGeom>
                <a:avLst/>
                <a:gdLst/>
                <a:ahLst/>
                <a:cxnLst/>
                <a:rect l="l" t="t" r="r" b="b"/>
                <a:pathLst>
                  <a:path w="2008307" h="287550">
                    <a:moveTo>
                      <a:pt x="20306" y="0"/>
                    </a:moveTo>
                    <a:lnTo>
                      <a:pt x="1988001" y="0"/>
                    </a:lnTo>
                    <a:cubicBezTo>
                      <a:pt x="1993386" y="0"/>
                      <a:pt x="1998551" y="2139"/>
                      <a:pt x="2002359" y="5947"/>
                    </a:cubicBezTo>
                    <a:cubicBezTo>
                      <a:pt x="2006167" y="9756"/>
                      <a:pt x="2008307" y="14920"/>
                      <a:pt x="2008307" y="20306"/>
                    </a:cubicBezTo>
                    <a:lnTo>
                      <a:pt x="2008307" y="267244"/>
                    </a:lnTo>
                    <a:cubicBezTo>
                      <a:pt x="2008307" y="278458"/>
                      <a:pt x="1999215" y="287550"/>
                      <a:pt x="1988001" y="287550"/>
                    </a:cubicBezTo>
                    <a:lnTo>
                      <a:pt x="20306" y="287550"/>
                    </a:lnTo>
                    <a:cubicBezTo>
                      <a:pt x="9091" y="287550"/>
                      <a:pt x="0" y="278458"/>
                      <a:pt x="0" y="267244"/>
                    </a:cubicBezTo>
                    <a:lnTo>
                      <a:pt x="0" y="20306"/>
                    </a:lnTo>
                    <a:cubicBezTo>
                      <a:pt x="0" y="9091"/>
                      <a:pt x="9091" y="0"/>
                      <a:pt x="20306" y="0"/>
                    </a:cubicBezTo>
                    <a:close/>
                  </a:path>
                </a:pathLst>
              </a:custGeom>
              <a:solidFill>
                <a:srgbClr val="24A9B4"/>
              </a:solidFill>
            </p:spPr>
          </p:sp>
          <p:sp>
            <p:nvSpPr>
              <p:cNvPr id="10" name="TextBox 10"/>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1" name="TextBox 11"/>
            <p:cNvSpPr txBox="1"/>
            <p:nvPr/>
          </p:nvSpPr>
          <p:spPr>
            <a:xfrm>
              <a:off x="826641" y="234499"/>
              <a:ext cx="8513770" cy="1006052"/>
            </a:xfrm>
            <a:prstGeom prst="rect">
              <a:avLst/>
            </a:prstGeom>
          </p:spPr>
          <p:txBody>
            <a:bodyPr lIns="0" tIns="0" rIns="0" bIns="0" rtlCol="0" anchor="t">
              <a:spAutoFit/>
            </a:bodyPr>
            <a:lstStyle/>
            <a:p>
              <a:pPr algn="ctr">
                <a:lnSpc>
                  <a:spcPts val="2800"/>
                </a:lnSpc>
              </a:pPr>
              <a:r>
                <a:rPr lang="en-US" sz="2800">
                  <a:solidFill>
                    <a:srgbClr val="FFFFFF"/>
                  </a:solidFill>
                  <a:latin typeface="Roboto"/>
                </a:rPr>
                <a:t>Track In-Store Conversions and Demonstrate ROI to Clients</a:t>
              </a:r>
            </a:p>
          </p:txBody>
        </p:sp>
        <p:grpSp>
          <p:nvGrpSpPr>
            <p:cNvPr id="12" name="Group 12"/>
            <p:cNvGrpSpPr/>
            <p:nvPr/>
          </p:nvGrpSpPr>
          <p:grpSpPr>
            <a:xfrm>
              <a:off x="0" y="2048054"/>
              <a:ext cx="10167052" cy="2454339"/>
              <a:chOff x="0" y="0"/>
              <a:chExt cx="2008307" cy="484808"/>
            </a:xfrm>
          </p:grpSpPr>
          <p:sp>
            <p:nvSpPr>
              <p:cNvPr id="13" name="Freeform 13"/>
              <p:cNvSpPr/>
              <p:nvPr/>
            </p:nvSpPr>
            <p:spPr>
              <a:xfrm>
                <a:off x="0" y="0"/>
                <a:ext cx="2008307" cy="484808"/>
              </a:xfrm>
              <a:custGeom>
                <a:avLst/>
                <a:gdLst/>
                <a:ahLst/>
                <a:cxnLst/>
                <a:rect l="l" t="t" r="r" b="b"/>
                <a:pathLst>
                  <a:path w="2008307" h="484808">
                    <a:moveTo>
                      <a:pt x="20306" y="0"/>
                    </a:moveTo>
                    <a:lnTo>
                      <a:pt x="1988001" y="0"/>
                    </a:lnTo>
                    <a:cubicBezTo>
                      <a:pt x="1993386" y="0"/>
                      <a:pt x="1998551" y="2139"/>
                      <a:pt x="2002359" y="5947"/>
                    </a:cubicBezTo>
                    <a:cubicBezTo>
                      <a:pt x="2006167" y="9756"/>
                      <a:pt x="2008307" y="14920"/>
                      <a:pt x="2008307" y="20306"/>
                    </a:cubicBezTo>
                    <a:lnTo>
                      <a:pt x="2008307" y="464502"/>
                    </a:lnTo>
                    <a:cubicBezTo>
                      <a:pt x="2008307" y="475716"/>
                      <a:pt x="1999215" y="484808"/>
                      <a:pt x="1988001" y="484808"/>
                    </a:cubicBezTo>
                    <a:lnTo>
                      <a:pt x="20306" y="484808"/>
                    </a:lnTo>
                    <a:cubicBezTo>
                      <a:pt x="14920" y="484808"/>
                      <a:pt x="9756" y="482668"/>
                      <a:pt x="5947" y="478860"/>
                    </a:cubicBezTo>
                    <a:cubicBezTo>
                      <a:pt x="2139" y="475052"/>
                      <a:pt x="0" y="469887"/>
                      <a:pt x="0" y="464502"/>
                    </a:cubicBezTo>
                    <a:lnTo>
                      <a:pt x="0" y="20306"/>
                    </a:lnTo>
                    <a:cubicBezTo>
                      <a:pt x="0" y="9091"/>
                      <a:pt x="9091" y="0"/>
                      <a:pt x="20306" y="0"/>
                    </a:cubicBezTo>
                    <a:close/>
                  </a:path>
                </a:pathLst>
              </a:custGeom>
              <a:solidFill>
                <a:srgbClr val="24A9B4"/>
              </a:solidFill>
            </p:spPr>
          </p:sp>
          <p:sp>
            <p:nvSpPr>
              <p:cNvPr id="14" name="TextBox 14"/>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5" name="TextBox 15"/>
            <p:cNvSpPr txBox="1"/>
            <p:nvPr/>
          </p:nvSpPr>
          <p:spPr>
            <a:xfrm>
              <a:off x="290855" y="2364375"/>
              <a:ext cx="9585342" cy="2264833"/>
            </a:xfrm>
            <a:prstGeom prst="rect">
              <a:avLst/>
            </a:prstGeom>
          </p:spPr>
          <p:txBody>
            <a:bodyPr lIns="0" tIns="0" rIns="0" bIns="0" rtlCol="0" anchor="t">
              <a:spAutoFit/>
            </a:bodyPr>
            <a:lstStyle/>
            <a:p>
              <a:pPr algn="ctr">
                <a:lnSpc>
                  <a:spcPts val="2799"/>
                </a:lnSpc>
              </a:pPr>
              <a:r>
                <a:rPr lang="en-US" sz="2799">
                  <a:solidFill>
                    <a:srgbClr val="FFFFFF"/>
                  </a:solidFill>
                  <a:latin typeface="Roboto"/>
                </a:rPr>
                <a:t>New Revenue Share Opportunity </a:t>
              </a:r>
            </a:p>
            <a:p>
              <a:pPr algn="ctr">
                <a:lnSpc>
                  <a:spcPts val="2799"/>
                </a:lnSpc>
              </a:pPr>
              <a:r>
                <a:rPr lang="en-US" sz="2799">
                  <a:solidFill>
                    <a:srgbClr val="FFFFFF"/>
                  </a:solidFill>
                  <a:latin typeface="Roboto"/>
                </a:rPr>
                <a:t>Resell SKALE’s Technology</a:t>
              </a:r>
            </a:p>
            <a:p>
              <a:pPr algn="ctr">
                <a:lnSpc>
                  <a:spcPts val="2400"/>
                </a:lnSpc>
              </a:pPr>
              <a:r>
                <a:rPr lang="en-US" sz="2400">
                  <a:solidFill>
                    <a:srgbClr val="FFFFFF"/>
                  </a:solidFill>
                  <a:latin typeface="Roboto Italics"/>
                </a:rPr>
                <a:t>(20% - 50% Mark Up on Discounted Pricing) </a:t>
              </a:r>
            </a:p>
            <a:p>
              <a:pPr algn="ctr">
                <a:lnSpc>
                  <a:spcPts val="2400"/>
                </a:lnSpc>
              </a:pPr>
              <a:r>
                <a:rPr lang="en-US" sz="2400">
                  <a:solidFill>
                    <a:srgbClr val="FFFFFF"/>
                  </a:solidFill>
                  <a:latin typeface="Roboto Italics"/>
                </a:rPr>
                <a:t>Tech Fully Managed by SKALE)</a:t>
              </a:r>
            </a:p>
            <a:p>
              <a:pPr algn="ctr">
                <a:lnSpc>
                  <a:spcPts val="2700"/>
                </a:lnSpc>
              </a:pPr>
              <a:endParaRPr lang="en-US" sz="2400">
                <a:solidFill>
                  <a:srgbClr val="FFFFFF"/>
                </a:solidFill>
                <a:latin typeface="Roboto Italics"/>
              </a:endParaRPr>
            </a:p>
          </p:txBody>
        </p:sp>
        <p:grpSp>
          <p:nvGrpSpPr>
            <p:cNvPr id="16" name="Group 16"/>
            <p:cNvGrpSpPr/>
            <p:nvPr/>
          </p:nvGrpSpPr>
          <p:grpSpPr>
            <a:xfrm>
              <a:off x="0" y="5221543"/>
              <a:ext cx="10167052" cy="1553162"/>
              <a:chOff x="0" y="0"/>
              <a:chExt cx="2008307" cy="306797"/>
            </a:xfrm>
          </p:grpSpPr>
          <p:sp>
            <p:nvSpPr>
              <p:cNvPr id="17" name="Freeform 17"/>
              <p:cNvSpPr/>
              <p:nvPr/>
            </p:nvSpPr>
            <p:spPr>
              <a:xfrm>
                <a:off x="0" y="0"/>
                <a:ext cx="2008307" cy="306797"/>
              </a:xfrm>
              <a:custGeom>
                <a:avLst/>
                <a:gdLst/>
                <a:ahLst/>
                <a:cxnLst/>
                <a:rect l="l" t="t" r="r" b="b"/>
                <a:pathLst>
                  <a:path w="2008307" h="306797">
                    <a:moveTo>
                      <a:pt x="20306" y="0"/>
                    </a:moveTo>
                    <a:lnTo>
                      <a:pt x="1988001" y="0"/>
                    </a:lnTo>
                    <a:cubicBezTo>
                      <a:pt x="1993386" y="0"/>
                      <a:pt x="1998551" y="2139"/>
                      <a:pt x="2002359" y="5947"/>
                    </a:cubicBezTo>
                    <a:cubicBezTo>
                      <a:pt x="2006167" y="9756"/>
                      <a:pt x="2008307" y="14920"/>
                      <a:pt x="2008307" y="20306"/>
                    </a:cubicBezTo>
                    <a:lnTo>
                      <a:pt x="2008307" y="286491"/>
                    </a:lnTo>
                    <a:cubicBezTo>
                      <a:pt x="2008307" y="297706"/>
                      <a:pt x="1999215" y="306797"/>
                      <a:pt x="1988001" y="306797"/>
                    </a:cubicBezTo>
                    <a:lnTo>
                      <a:pt x="20306" y="306797"/>
                    </a:lnTo>
                    <a:cubicBezTo>
                      <a:pt x="14920" y="306797"/>
                      <a:pt x="9756" y="304658"/>
                      <a:pt x="5947" y="300850"/>
                    </a:cubicBezTo>
                    <a:cubicBezTo>
                      <a:pt x="2139" y="297042"/>
                      <a:pt x="0" y="291877"/>
                      <a:pt x="0" y="286491"/>
                    </a:cubicBezTo>
                    <a:lnTo>
                      <a:pt x="0" y="20306"/>
                    </a:lnTo>
                    <a:cubicBezTo>
                      <a:pt x="0" y="9091"/>
                      <a:pt x="9091" y="0"/>
                      <a:pt x="20306" y="0"/>
                    </a:cubicBezTo>
                    <a:close/>
                  </a:path>
                </a:pathLst>
              </a:custGeom>
              <a:solidFill>
                <a:srgbClr val="24A9B4"/>
              </a:solidFill>
            </p:spPr>
          </p:sp>
          <p:sp>
            <p:nvSpPr>
              <p:cNvPr id="18" name="TextBox 18"/>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9" name="TextBox 19"/>
            <p:cNvSpPr txBox="1"/>
            <p:nvPr/>
          </p:nvSpPr>
          <p:spPr>
            <a:xfrm>
              <a:off x="558748" y="5509385"/>
              <a:ext cx="9049556" cy="1006052"/>
            </a:xfrm>
            <a:prstGeom prst="rect">
              <a:avLst/>
            </a:prstGeom>
          </p:spPr>
          <p:txBody>
            <a:bodyPr lIns="0" tIns="0" rIns="0" bIns="0" rtlCol="0" anchor="t">
              <a:spAutoFit/>
            </a:bodyPr>
            <a:lstStyle/>
            <a:p>
              <a:pPr algn="ctr">
                <a:lnSpc>
                  <a:spcPts val="2800"/>
                </a:lnSpc>
              </a:pPr>
              <a:r>
                <a:rPr lang="en-US" sz="2800">
                  <a:solidFill>
                    <a:srgbClr val="FFFFFF"/>
                  </a:solidFill>
                  <a:latin typeface="Roboto"/>
                </a:rPr>
                <a:t>Opportunity to Increase Client Budgets and Total Size of Client Accounts </a:t>
              </a:r>
            </a:p>
          </p:txBody>
        </p:sp>
        <p:grpSp>
          <p:nvGrpSpPr>
            <p:cNvPr id="20" name="Group 20"/>
            <p:cNvGrpSpPr/>
            <p:nvPr/>
          </p:nvGrpSpPr>
          <p:grpSpPr>
            <a:xfrm>
              <a:off x="0" y="7367039"/>
              <a:ext cx="10167052" cy="1553162"/>
              <a:chOff x="0" y="0"/>
              <a:chExt cx="2008307" cy="306797"/>
            </a:xfrm>
          </p:grpSpPr>
          <p:sp>
            <p:nvSpPr>
              <p:cNvPr id="21" name="Freeform 21"/>
              <p:cNvSpPr/>
              <p:nvPr/>
            </p:nvSpPr>
            <p:spPr>
              <a:xfrm>
                <a:off x="0" y="0"/>
                <a:ext cx="2008307" cy="306797"/>
              </a:xfrm>
              <a:custGeom>
                <a:avLst/>
                <a:gdLst/>
                <a:ahLst/>
                <a:cxnLst/>
                <a:rect l="l" t="t" r="r" b="b"/>
                <a:pathLst>
                  <a:path w="2008307" h="306797">
                    <a:moveTo>
                      <a:pt x="20306" y="0"/>
                    </a:moveTo>
                    <a:lnTo>
                      <a:pt x="1988001" y="0"/>
                    </a:lnTo>
                    <a:cubicBezTo>
                      <a:pt x="1993386" y="0"/>
                      <a:pt x="1998551" y="2139"/>
                      <a:pt x="2002359" y="5947"/>
                    </a:cubicBezTo>
                    <a:cubicBezTo>
                      <a:pt x="2006167" y="9756"/>
                      <a:pt x="2008307" y="14920"/>
                      <a:pt x="2008307" y="20306"/>
                    </a:cubicBezTo>
                    <a:lnTo>
                      <a:pt x="2008307" y="286491"/>
                    </a:lnTo>
                    <a:cubicBezTo>
                      <a:pt x="2008307" y="297706"/>
                      <a:pt x="1999215" y="306797"/>
                      <a:pt x="1988001" y="306797"/>
                    </a:cubicBezTo>
                    <a:lnTo>
                      <a:pt x="20306" y="306797"/>
                    </a:lnTo>
                    <a:cubicBezTo>
                      <a:pt x="14920" y="306797"/>
                      <a:pt x="9756" y="304658"/>
                      <a:pt x="5947" y="300850"/>
                    </a:cubicBezTo>
                    <a:cubicBezTo>
                      <a:pt x="2139" y="297042"/>
                      <a:pt x="0" y="291877"/>
                      <a:pt x="0" y="286491"/>
                    </a:cubicBezTo>
                    <a:lnTo>
                      <a:pt x="0" y="20306"/>
                    </a:lnTo>
                    <a:cubicBezTo>
                      <a:pt x="0" y="9091"/>
                      <a:pt x="9091" y="0"/>
                      <a:pt x="20306" y="0"/>
                    </a:cubicBezTo>
                    <a:close/>
                  </a:path>
                </a:pathLst>
              </a:custGeom>
              <a:solidFill>
                <a:srgbClr val="24A9B4"/>
              </a:solidFill>
            </p:spPr>
          </p:sp>
          <p:sp>
            <p:nvSpPr>
              <p:cNvPr id="22" name="TextBox 22"/>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3" name="TextBox 23"/>
            <p:cNvSpPr txBox="1"/>
            <p:nvPr/>
          </p:nvSpPr>
          <p:spPr>
            <a:xfrm>
              <a:off x="558748" y="7654881"/>
              <a:ext cx="9049556" cy="1006052"/>
            </a:xfrm>
            <a:prstGeom prst="rect">
              <a:avLst/>
            </a:prstGeom>
          </p:spPr>
          <p:txBody>
            <a:bodyPr lIns="0" tIns="0" rIns="0" bIns="0" rtlCol="0" anchor="t">
              <a:spAutoFit/>
            </a:bodyPr>
            <a:lstStyle/>
            <a:p>
              <a:pPr algn="ctr">
                <a:lnSpc>
                  <a:spcPts val="2800"/>
                </a:lnSpc>
              </a:pPr>
              <a:r>
                <a:rPr lang="en-US" sz="2800">
                  <a:solidFill>
                    <a:srgbClr val="FFFFFF"/>
                  </a:solidFill>
                  <a:latin typeface="Roboto"/>
                </a:rPr>
                <a:t>Go beyond Tactical Campaigns, </a:t>
              </a:r>
            </a:p>
            <a:p>
              <a:pPr algn="ctr">
                <a:lnSpc>
                  <a:spcPts val="2800"/>
                </a:lnSpc>
              </a:pPr>
              <a:r>
                <a:rPr lang="en-US" sz="2800">
                  <a:solidFill>
                    <a:srgbClr val="FFFFFF"/>
                  </a:solidFill>
                  <a:latin typeface="Roboto"/>
                </a:rPr>
                <a:t>Help Clients Capture Customer Data</a:t>
              </a:r>
            </a:p>
          </p:txBody>
        </p:sp>
        <p:grpSp>
          <p:nvGrpSpPr>
            <p:cNvPr id="24" name="Group 24"/>
            <p:cNvGrpSpPr/>
            <p:nvPr/>
          </p:nvGrpSpPr>
          <p:grpSpPr>
            <a:xfrm>
              <a:off x="0" y="9512535"/>
              <a:ext cx="10167052" cy="1927504"/>
              <a:chOff x="0" y="0"/>
              <a:chExt cx="2008307" cy="380742"/>
            </a:xfrm>
          </p:grpSpPr>
          <p:sp>
            <p:nvSpPr>
              <p:cNvPr id="25" name="Freeform 25"/>
              <p:cNvSpPr/>
              <p:nvPr/>
            </p:nvSpPr>
            <p:spPr>
              <a:xfrm>
                <a:off x="0" y="0"/>
                <a:ext cx="2008307" cy="380742"/>
              </a:xfrm>
              <a:custGeom>
                <a:avLst/>
                <a:gdLst/>
                <a:ahLst/>
                <a:cxnLst/>
                <a:rect l="l" t="t" r="r" b="b"/>
                <a:pathLst>
                  <a:path w="2008307" h="380742">
                    <a:moveTo>
                      <a:pt x="20306" y="0"/>
                    </a:moveTo>
                    <a:lnTo>
                      <a:pt x="1988001" y="0"/>
                    </a:lnTo>
                    <a:cubicBezTo>
                      <a:pt x="1993386" y="0"/>
                      <a:pt x="1998551" y="2139"/>
                      <a:pt x="2002359" y="5947"/>
                    </a:cubicBezTo>
                    <a:cubicBezTo>
                      <a:pt x="2006167" y="9756"/>
                      <a:pt x="2008307" y="14920"/>
                      <a:pt x="2008307" y="20306"/>
                    </a:cubicBezTo>
                    <a:lnTo>
                      <a:pt x="2008307" y="360436"/>
                    </a:lnTo>
                    <a:cubicBezTo>
                      <a:pt x="2008307" y="371650"/>
                      <a:pt x="1999215" y="380742"/>
                      <a:pt x="1988001" y="380742"/>
                    </a:cubicBezTo>
                    <a:lnTo>
                      <a:pt x="20306" y="380742"/>
                    </a:lnTo>
                    <a:cubicBezTo>
                      <a:pt x="9091" y="380742"/>
                      <a:pt x="0" y="371650"/>
                      <a:pt x="0" y="360436"/>
                    </a:cubicBezTo>
                    <a:lnTo>
                      <a:pt x="0" y="20306"/>
                    </a:lnTo>
                    <a:cubicBezTo>
                      <a:pt x="0" y="9091"/>
                      <a:pt x="9091" y="0"/>
                      <a:pt x="20306" y="0"/>
                    </a:cubicBezTo>
                    <a:close/>
                  </a:path>
                </a:pathLst>
              </a:custGeom>
              <a:solidFill>
                <a:srgbClr val="24A9B4"/>
              </a:solidFill>
            </p:spPr>
          </p:sp>
          <p:sp>
            <p:nvSpPr>
              <p:cNvPr id="26" name="TextBox 26"/>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7" name="TextBox 27"/>
            <p:cNvSpPr txBox="1"/>
            <p:nvPr/>
          </p:nvSpPr>
          <p:spPr>
            <a:xfrm>
              <a:off x="558748" y="9702051"/>
              <a:ext cx="9049556" cy="1475952"/>
            </a:xfrm>
            <a:prstGeom prst="rect">
              <a:avLst/>
            </a:prstGeom>
          </p:spPr>
          <p:txBody>
            <a:bodyPr lIns="0" tIns="0" rIns="0" bIns="0" rtlCol="0" anchor="t">
              <a:spAutoFit/>
            </a:bodyPr>
            <a:lstStyle/>
            <a:p>
              <a:pPr algn="ctr">
                <a:lnSpc>
                  <a:spcPts val="2800"/>
                </a:lnSpc>
              </a:pPr>
              <a:r>
                <a:rPr lang="en-US" sz="2800">
                  <a:solidFill>
                    <a:srgbClr val="FFFFFF"/>
                  </a:solidFill>
                  <a:latin typeface="Roboto"/>
                </a:rPr>
                <a:t>Free Partnership Program </a:t>
              </a:r>
            </a:p>
            <a:p>
              <a:pPr algn="ctr">
                <a:lnSpc>
                  <a:spcPts val="2800"/>
                </a:lnSpc>
              </a:pPr>
              <a:r>
                <a:rPr lang="en-US" sz="2800">
                  <a:solidFill>
                    <a:srgbClr val="FFFFFF"/>
                  </a:solidFill>
                  <a:latin typeface="Roboto"/>
                </a:rPr>
                <a:t>No Frills, No Minimum Targets </a:t>
              </a:r>
            </a:p>
            <a:p>
              <a:pPr algn="ctr">
                <a:lnSpc>
                  <a:spcPts val="2800"/>
                </a:lnSpc>
              </a:pPr>
              <a:r>
                <a:rPr lang="en-US" sz="2800">
                  <a:solidFill>
                    <a:srgbClr val="FFFFFF"/>
                  </a:solidFill>
                  <a:latin typeface="Roboto"/>
                </a:rPr>
                <a:t>Full Access to Agency Resources</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Background pattern&#10;&#10;Description automatically generated">
            <a:extLst>
              <a:ext uri="{FF2B5EF4-FFF2-40B4-BE49-F238E27FC236}">
                <a16:creationId xmlns:a16="http://schemas.microsoft.com/office/drawing/2014/main" id="{0494A1C0-6FD0-720E-F82C-EDD1C103F6F9}"/>
              </a:ext>
            </a:extLst>
          </p:cNvPr>
          <p:cNvPicPr>
            <a:picLocks noChangeAspect="1"/>
          </p:cNvPicPr>
          <p:nvPr/>
        </p:nvPicPr>
        <p:blipFill>
          <a:blip r:embed="rId2"/>
          <a:srcRect b="10000"/>
          <a:stretch>
            <a:fillRect/>
          </a:stretch>
        </p:blipFill>
        <p:spPr>
          <a:xfrm>
            <a:off x="0" y="1"/>
            <a:ext cx="18288000" cy="10293470"/>
          </a:xfrm>
          <a:prstGeom prst="rect">
            <a:avLst/>
          </a:prstGeom>
        </p:spPr>
      </p:pic>
      <p:sp>
        <p:nvSpPr>
          <p:cNvPr id="3" name="TextBox 2">
            <a:extLst>
              <a:ext uri="{FF2B5EF4-FFF2-40B4-BE49-F238E27FC236}">
                <a16:creationId xmlns:a16="http://schemas.microsoft.com/office/drawing/2014/main" id="{E9DCDBE4-BEA5-9E48-8D1D-5A070AC23517}"/>
              </a:ext>
            </a:extLst>
          </p:cNvPr>
          <p:cNvSpPr txBox="1"/>
          <p:nvPr/>
        </p:nvSpPr>
        <p:spPr>
          <a:xfrm>
            <a:off x="16587788" y="3579020"/>
            <a:ext cx="184731" cy="507831"/>
          </a:xfrm>
          <a:prstGeom prst="rect">
            <a:avLst/>
          </a:prstGeom>
          <a:noFill/>
        </p:spPr>
        <p:txBody>
          <a:bodyPr wrap="none" rtlCol="0">
            <a:spAutoFit/>
          </a:bodyPr>
          <a:lstStyle/>
          <a:p>
            <a:endParaRPr lang="en-US" sz="2700"/>
          </a:p>
        </p:txBody>
      </p:sp>
      <p:grpSp>
        <p:nvGrpSpPr>
          <p:cNvPr id="11" name="Group 10">
            <a:extLst>
              <a:ext uri="{FF2B5EF4-FFF2-40B4-BE49-F238E27FC236}">
                <a16:creationId xmlns:a16="http://schemas.microsoft.com/office/drawing/2014/main" id="{34591F37-36AC-F541-BEA9-70C21BB127F6}"/>
              </a:ext>
            </a:extLst>
          </p:cNvPr>
          <p:cNvGrpSpPr/>
          <p:nvPr/>
        </p:nvGrpSpPr>
        <p:grpSpPr>
          <a:xfrm>
            <a:off x="1853354" y="1649838"/>
            <a:ext cx="4041522" cy="7063074"/>
            <a:chOff x="164032" y="118533"/>
            <a:chExt cx="3790950" cy="6625168"/>
          </a:xfrm>
        </p:grpSpPr>
        <p:pic>
          <p:nvPicPr>
            <p:cNvPr id="12" name="Picture 11">
              <a:extLst>
                <a:ext uri="{FF2B5EF4-FFF2-40B4-BE49-F238E27FC236}">
                  <a16:creationId xmlns:a16="http://schemas.microsoft.com/office/drawing/2014/main" id="{E3C9EF51-3DF3-9C49-820C-5558FFF7B8DE}"/>
                </a:ext>
              </a:extLst>
            </p:cNvPr>
            <p:cNvPicPr>
              <a:picLocks noChangeAspect="1"/>
            </p:cNvPicPr>
            <p:nvPr/>
          </p:nvPicPr>
          <p:blipFill>
            <a:blip r:embed="rId3"/>
            <a:srcRect/>
            <a:stretch/>
          </p:blipFill>
          <p:spPr>
            <a:xfrm>
              <a:off x="520359" y="319980"/>
              <a:ext cx="2997883" cy="6165091"/>
            </a:xfrm>
            <a:prstGeom prst="rect">
              <a:avLst/>
            </a:prstGeom>
          </p:spPr>
        </p:pic>
        <p:pic>
          <p:nvPicPr>
            <p:cNvPr id="13" name="Picture 12" descr="A black cell phone&#10;&#10;Description automatically generated with low confidence">
              <a:extLst>
                <a:ext uri="{FF2B5EF4-FFF2-40B4-BE49-F238E27FC236}">
                  <a16:creationId xmlns:a16="http://schemas.microsoft.com/office/drawing/2014/main" id="{B70E6C9A-1F8F-474E-9424-8EAF5F1FCFFD}"/>
                </a:ext>
              </a:extLst>
            </p:cNvPr>
            <p:cNvPicPr>
              <a:picLocks noChangeAspect="1"/>
            </p:cNvPicPr>
            <p:nvPr/>
          </p:nvPicPr>
          <p:blipFill>
            <a:blip r:embed="rId4"/>
            <a:stretch>
              <a:fillRect/>
            </a:stretch>
          </p:blipFill>
          <p:spPr>
            <a:xfrm>
              <a:off x="164032" y="118533"/>
              <a:ext cx="3790950" cy="6625168"/>
            </a:xfrm>
            <a:prstGeom prst="rect">
              <a:avLst/>
            </a:prstGeom>
          </p:spPr>
        </p:pic>
      </p:grpSp>
      <p:sp>
        <p:nvSpPr>
          <p:cNvPr id="14" name="Oval 13">
            <a:extLst>
              <a:ext uri="{FF2B5EF4-FFF2-40B4-BE49-F238E27FC236}">
                <a16:creationId xmlns:a16="http://schemas.microsoft.com/office/drawing/2014/main" id="{DB2F2B84-AEB5-D648-B5D6-50DFA6C6F6CF}"/>
              </a:ext>
            </a:extLst>
          </p:cNvPr>
          <p:cNvSpPr/>
          <p:nvPr/>
        </p:nvSpPr>
        <p:spPr>
          <a:xfrm>
            <a:off x="5010310" y="2461097"/>
            <a:ext cx="541358" cy="541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extBox 14">
            <a:extLst>
              <a:ext uri="{FF2B5EF4-FFF2-40B4-BE49-F238E27FC236}">
                <a16:creationId xmlns:a16="http://schemas.microsoft.com/office/drawing/2014/main" id="{BCA5F362-5EBA-6D46-8362-4936BBC61372}"/>
              </a:ext>
            </a:extLst>
          </p:cNvPr>
          <p:cNvSpPr txBox="1"/>
          <p:nvPr/>
        </p:nvSpPr>
        <p:spPr>
          <a:xfrm>
            <a:off x="2046686" y="8669016"/>
            <a:ext cx="3651141" cy="1615827"/>
          </a:xfrm>
          <a:prstGeom prst="rect">
            <a:avLst/>
          </a:prstGeom>
          <a:noFill/>
        </p:spPr>
        <p:txBody>
          <a:bodyPr wrap="square" lIns="137160" tIns="68580" rIns="137160" bIns="68580" rtlCol="0" anchor="t">
            <a:spAutoFit/>
          </a:bodyPr>
          <a:lstStyle/>
          <a:p>
            <a:pPr algn="ctr"/>
            <a:r>
              <a:rPr lang="en-US" sz="2400">
                <a:latin typeface="Avenir Next LT Pro"/>
              </a:rPr>
              <a:t>To view the leader board, users can click on the Leader Board icon</a:t>
            </a:r>
            <a:endParaRPr lang="en-US" sz="2700"/>
          </a:p>
        </p:txBody>
      </p:sp>
      <p:sp>
        <p:nvSpPr>
          <p:cNvPr id="41" name="TextBox 40">
            <a:extLst>
              <a:ext uri="{FF2B5EF4-FFF2-40B4-BE49-F238E27FC236}">
                <a16:creationId xmlns:a16="http://schemas.microsoft.com/office/drawing/2014/main" id="{BBE3CA13-EFBB-6D4E-83CF-7D9A0DF3239F}"/>
              </a:ext>
            </a:extLst>
          </p:cNvPr>
          <p:cNvSpPr txBox="1"/>
          <p:nvPr/>
        </p:nvSpPr>
        <p:spPr>
          <a:xfrm>
            <a:off x="6142391" y="8906243"/>
            <a:ext cx="3831615" cy="877163"/>
          </a:xfrm>
          <a:prstGeom prst="rect">
            <a:avLst/>
          </a:prstGeom>
          <a:noFill/>
        </p:spPr>
        <p:txBody>
          <a:bodyPr wrap="square" lIns="137160" tIns="68580" rIns="137160" bIns="68580" rtlCol="0" anchor="t">
            <a:spAutoFit/>
          </a:bodyPr>
          <a:lstStyle/>
          <a:p>
            <a:pPr algn="ctr"/>
            <a:r>
              <a:rPr lang="en-US" sz="2400">
                <a:latin typeface="Avenir Next LT Pro"/>
              </a:rPr>
              <a:t>A popup will show the leaderboard </a:t>
            </a:r>
          </a:p>
        </p:txBody>
      </p:sp>
      <p:sp>
        <p:nvSpPr>
          <p:cNvPr id="48" name="TextBox 47">
            <a:extLst>
              <a:ext uri="{FF2B5EF4-FFF2-40B4-BE49-F238E27FC236}">
                <a16:creationId xmlns:a16="http://schemas.microsoft.com/office/drawing/2014/main" id="{48122ACF-3C62-454D-A22B-145EE870B55B}"/>
              </a:ext>
            </a:extLst>
          </p:cNvPr>
          <p:cNvSpPr txBox="1"/>
          <p:nvPr/>
        </p:nvSpPr>
        <p:spPr>
          <a:xfrm>
            <a:off x="839280" y="446749"/>
            <a:ext cx="4970574" cy="692497"/>
          </a:xfrm>
          <a:prstGeom prst="rect">
            <a:avLst/>
          </a:prstGeom>
          <a:noFill/>
        </p:spPr>
        <p:txBody>
          <a:bodyPr wrap="square" lIns="137160" tIns="68580" rIns="137160" bIns="68580" rtlCol="0" anchor="t">
            <a:spAutoFit/>
          </a:bodyPr>
          <a:lstStyle/>
          <a:p>
            <a:r>
              <a:rPr lang="en-US" sz="3600" b="1">
                <a:latin typeface="Avenir Next LT Pro"/>
              </a:rPr>
              <a:t>Leaderboard</a:t>
            </a:r>
          </a:p>
        </p:txBody>
      </p:sp>
      <p:pic>
        <p:nvPicPr>
          <p:cNvPr id="7" name="Picture 6" descr="Icon&#10;&#10;Description automatically generated">
            <a:extLst>
              <a:ext uri="{FF2B5EF4-FFF2-40B4-BE49-F238E27FC236}">
                <a16:creationId xmlns:a16="http://schemas.microsoft.com/office/drawing/2014/main" id="{658F1621-75CB-E540-ADF3-983A2D2C68E1}"/>
              </a:ext>
            </a:extLst>
          </p:cNvPr>
          <p:cNvPicPr>
            <a:picLocks noChangeAspect="1"/>
          </p:cNvPicPr>
          <p:nvPr/>
        </p:nvPicPr>
        <p:blipFill>
          <a:blip r:embed="rId5"/>
          <a:stretch>
            <a:fillRect/>
          </a:stretch>
        </p:blipFill>
        <p:spPr>
          <a:xfrm flipH="1">
            <a:off x="5157827" y="2529035"/>
            <a:ext cx="229613" cy="321020"/>
          </a:xfrm>
          <a:prstGeom prst="rect">
            <a:avLst/>
          </a:prstGeom>
        </p:spPr>
      </p:pic>
      <p:grpSp>
        <p:nvGrpSpPr>
          <p:cNvPr id="27" name="Group 26">
            <a:extLst>
              <a:ext uri="{FF2B5EF4-FFF2-40B4-BE49-F238E27FC236}">
                <a16:creationId xmlns:a16="http://schemas.microsoft.com/office/drawing/2014/main" id="{1A400E69-8652-894D-A2DA-1EF11B14E964}"/>
              </a:ext>
            </a:extLst>
          </p:cNvPr>
          <p:cNvGrpSpPr/>
          <p:nvPr/>
        </p:nvGrpSpPr>
        <p:grpSpPr>
          <a:xfrm>
            <a:off x="6037437" y="1628406"/>
            <a:ext cx="4041522" cy="7063074"/>
            <a:chOff x="3341786" y="980501"/>
            <a:chExt cx="2694348" cy="4708716"/>
          </a:xfrm>
        </p:grpSpPr>
        <p:grpSp>
          <p:nvGrpSpPr>
            <p:cNvPr id="28" name="Group 27">
              <a:extLst>
                <a:ext uri="{FF2B5EF4-FFF2-40B4-BE49-F238E27FC236}">
                  <a16:creationId xmlns:a16="http://schemas.microsoft.com/office/drawing/2014/main" id="{EACEABE6-B81B-FE4C-84B1-D91B7F6EFB9D}"/>
                </a:ext>
              </a:extLst>
            </p:cNvPr>
            <p:cNvGrpSpPr/>
            <p:nvPr/>
          </p:nvGrpSpPr>
          <p:grpSpPr>
            <a:xfrm>
              <a:off x="3341786" y="980501"/>
              <a:ext cx="2694348" cy="4708716"/>
              <a:chOff x="123826" y="118533"/>
              <a:chExt cx="3790950" cy="6625168"/>
            </a:xfrm>
          </p:grpSpPr>
          <p:pic>
            <p:nvPicPr>
              <p:cNvPr id="30" name="Picture 29">
                <a:extLst>
                  <a:ext uri="{FF2B5EF4-FFF2-40B4-BE49-F238E27FC236}">
                    <a16:creationId xmlns:a16="http://schemas.microsoft.com/office/drawing/2014/main" id="{BA72E4EB-05AC-8542-A5EC-75A0AC97EA2C}"/>
                  </a:ext>
                </a:extLst>
              </p:cNvPr>
              <p:cNvPicPr>
                <a:picLocks noChangeAspect="1"/>
              </p:cNvPicPr>
              <p:nvPr/>
            </p:nvPicPr>
            <p:blipFill>
              <a:blip r:embed="rId6"/>
              <a:srcRect/>
              <a:stretch/>
            </p:blipFill>
            <p:spPr>
              <a:xfrm>
                <a:off x="520360" y="322832"/>
                <a:ext cx="2997883" cy="6159387"/>
              </a:xfrm>
              <a:prstGeom prst="rect">
                <a:avLst/>
              </a:prstGeom>
            </p:spPr>
          </p:pic>
          <p:pic>
            <p:nvPicPr>
              <p:cNvPr id="31" name="Picture 30" descr="A black cell phone&#10;&#10;Description automatically generated with low confidence">
                <a:extLst>
                  <a:ext uri="{FF2B5EF4-FFF2-40B4-BE49-F238E27FC236}">
                    <a16:creationId xmlns:a16="http://schemas.microsoft.com/office/drawing/2014/main" id="{715EFFB7-D28C-F542-B859-C11100A41ED7}"/>
                  </a:ext>
                </a:extLst>
              </p:cNvPr>
              <p:cNvPicPr>
                <a:picLocks noChangeAspect="1"/>
              </p:cNvPicPr>
              <p:nvPr/>
            </p:nvPicPr>
            <p:blipFill>
              <a:blip r:embed="rId4"/>
              <a:stretch>
                <a:fillRect/>
              </a:stretch>
            </p:blipFill>
            <p:spPr>
              <a:xfrm>
                <a:off x="123826" y="118533"/>
                <a:ext cx="3790950" cy="6625168"/>
              </a:xfrm>
              <a:prstGeom prst="rect">
                <a:avLst/>
              </a:prstGeom>
            </p:spPr>
          </p:pic>
        </p:grpSp>
        <p:pic>
          <p:nvPicPr>
            <p:cNvPr id="29" name="Picture 28">
              <a:extLst>
                <a:ext uri="{FF2B5EF4-FFF2-40B4-BE49-F238E27FC236}">
                  <a16:creationId xmlns:a16="http://schemas.microsoft.com/office/drawing/2014/main" id="{16CAD762-00FF-D743-ABEE-4AD35BB45DC6}"/>
                </a:ext>
              </a:extLst>
            </p:cNvPr>
            <p:cNvPicPr>
              <a:picLocks noChangeAspect="1"/>
            </p:cNvPicPr>
            <p:nvPr/>
          </p:nvPicPr>
          <p:blipFill>
            <a:blip r:embed="rId7"/>
            <a:srcRect/>
            <a:stretch/>
          </p:blipFill>
          <p:spPr>
            <a:xfrm>
              <a:off x="3665646" y="1170731"/>
              <a:ext cx="2046626" cy="4204957"/>
            </a:xfrm>
            <a:prstGeom prst="rect">
              <a:avLst/>
            </a:prstGeom>
          </p:spPr>
        </p:pic>
      </p:grpSp>
      <p:sp>
        <p:nvSpPr>
          <p:cNvPr id="4" name="Rectangle 3">
            <a:extLst>
              <a:ext uri="{FF2B5EF4-FFF2-40B4-BE49-F238E27FC236}">
                <a16:creationId xmlns:a16="http://schemas.microsoft.com/office/drawing/2014/main" id="{C5409462-0DDF-1762-F05C-83D954B692E0}"/>
              </a:ext>
            </a:extLst>
          </p:cNvPr>
          <p:cNvSpPr/>
          <p:nvPr/>
        </p:nvSpPr>
        <p:spPr>
          <a:xfrm>
            <a:off x="-203805" y="402637"/>
            <a:ext cx="823844" cy="7861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cxnSp>
        <p:nvCxnSpPr>
          <p:cNvPr id="6" name="Straight Connector 5">
            <a:extLst>
              <a:ext uri="{FF2B5EF4-FFF2-40B4-BE49-F238E27FC236}">
                <a16:creationId xmlns:a16="http://schemas.microsoft.com/office/drawing/2014/main" id="{6600DD09-0B30-D8E1-9B1A-58FE80F33BFD}"/>
              </a:ext>
            </a:extLst>
          </p:cNvPr>
          <p:cNvCxnSpPr>
            <a:cxnSpLocks/>
          </p:cNvCxnSpPr>
          <p:nvPr/>
        </p:nvCxnSpPr>
        <p:spPr>
          <a:xfrm>
            <a:off x="1135764" y="1798310"/>
            <a:ext cx="0" cy="7027433"/>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7AF7EA3-3B4D-171A-72F4-79F6C7721AAF}"/>
              </a:ext>
            </a:extLst>
          </p:cNvPr>
          <p:cNvSpPr txBox="1"/>
          <p:nvPr/>
        </p:nvSpPr>
        <p:spPr>
          <a:xfrm>
            <a:off x="10879577" y="4037846"/>
            <a:ext cx="6364985" cy="2215991"/>
          </a:xfrm>
          <a:prstGeom prst="rect">
            <a:avLst/>
          </a:prstGeom>
          <a:noFill/>
        </p:spPr>
        <p:txBody>
          <a:bodyPr wrap="square" lIns="137160" tIns="68580" rIns="137160" bIns="68580" rtlCol="0" anchor="t">
            <a:spAutoFit/>
          </a:bodyPr>
          <a:lstStyle/>
          <a:p>
            <a:pPr marL="428625" indent="-428625">
              <a:buFont typeface="Arial" panose="020B0604020202020204" pitchFamily="34" charset="0"/>
              <a:buChar char="•"/>
            </a:pPr>
            <a:r>
              <a:rPr lang="en-US" sz="2700">
                <a:latin typeface="Avenir Next LT Pro"/>
              </a:rPr>
              <a:t>There will be an additional bar below the overall rankings of users to show individual’s current ranking as the leaderboard ranking will only show up to top 50* ranks.</a:t>
            </a:r>
          </a:p>
        </p:txBody>
      </p:sp>
      <p:sp>
        <p:nvSpPr>
          <p:cNvPr id="18" name="TextBox 17">
            <a:extLst>
              <a:ext uri="{FF2B5EF4-FFF2-40B4-BE49-F238E27FC236}">
                <a16:creationId xmlns:a16="http://schemas.microsoft.com/office/drawing/2014/main" id="{4B142C16-2CB8-53FA-A652-743DA79D03C4}"/>
              </a:ext>
            </a:extLst>
          </p:cNvPr>
          <p:cNvSpPr txBox="1"/>
          <p:nvPr/>
        </p:nvSpPr>
        <p:spPr>
          <a:xfrm>
            <a:off x="11383817" y="6250514"/>
            <a:ext cx="6066702" cy="646331"/>
          </a:xfrm>
          <a:prstGeom prst="rect">
            <a:avLst/>
          </a:prstGeom>
          <a:noFill/>
        </p:spPr>
        <p:txBody>
          <a:bodyPr wrap="square" lIns="137160" tIns="68580" rIns="137160" bIns="68580" rtlCol="0" anchor="t">
            <a:spAutoFit/>
          </a:bodyPr>
          <a:lstStyle/>
          <a:p>
            <a:r>
              <a:rPr lang="en-US" sz="1650" i="1">
                <a:latin typeface="Avenir Next LT Pro"/>
              </a:rPr>
              <a:t>*number of rankings to show on leaderboard will be confirmed </a:t>
            </a:r>
          </a:p>
        </p:txBody>
      </p:sp>
      <p:sp>
        <p:nvSpPr>
          <p:cNvPr id="16" name="Rectangle: Rounded Corners 15">
            <a:extLst>
              <a:ext uri="{FF2B5EF4-FFF2-40B4-BE49-F238E27FC236}">
                <a16:creationId xmlns:a16="http://schemas.microsoft.com/office/drawing/2014/main" id="{A38F36F6-F1F0-C3ED-F5CA-57B648024CFE}"/>
              </a:ext>
            </a:extLst>
          </p:cNvPr>
          <p:cNvSpPr/>
          <p:nvPr/>
        </p:nvSpPr>
        <p:spPr>
          <a:xfrm rot="21420000">
            <a:off x="2393527" y="1979588"/>
            <a:ext cx="603851" cy="539151"/>
          </a:xfrm>
          <a:prstGeom prst="roundRect">
            <a:avLst/>
          </a:prstGeom>
          <a:solidFill>
            <a:srgbClr val="65BD2F"/>
          </a:solidFill>
          <a:ln>
            <a:noFill/>
          </a:ln>
        </p:spPr>
        <p:style>
          <a:lnRef idx="0">
            <a:schemeClr val="accent5"/>
          </a:lnRef>
          <a:fillRef idx="3">
            <a:schemeClr val="accent5"/>
          </a:fillRef>
          <a:effectRef idx="3">
            <a:schemeClr val="accent5"/>
          </a:effectRef>
          <a:fontRef idx="minor">
            <a:schemeClr val="lt1"/>
          </a:fontRef>
        </p:style>
        <p:txBody>
          <a:bodyPr lIns="137160" tIns="68580" rIns="137160" bIns="68580" rtlCol="0" anchor="ctr"/>
          <a:lstStyle/>
          <a:p>
            <a:pPr algn="ctr"/>
            <a:endParaRPr lang="en-US" sz="1500">
              <a:latin typeface="Poppins"/>
              <a:ea typeface="Calibri"/>
              <a:cs typeface="Calibri"/>
            </a:endParaRPr>
          </a:p>
        </p:txBody>
      </p:sp>
      <p:sp>
        <p:nvSpPr>
          <p:cNvPr id="2" name="Rectangle: Rounded Corners 1">
            <a:extLst>
              <a:ext uri="{FF2B5EF4-FFF2-40B4-BE49-F238E27FC236}">
                <a16:creationId xmlns:a16="http://schemas.microsoft.com/office/drawing/2014/main" id="{164A052D-A710-628B-D4EE-D1B027C4BED7}"/>
              </a:ext>
            </a:extLst>
          </p:cNvPr>
          <p:cNvSpPr/>
          <p:nvPr/>
        </p:nvSpPr>
        <p:spPr>
          <a:xfrm rot="21420000">
            <a:off x="6577337" y="1914888"/>
            <a:ext cx="603851" cy="539151"/>
          </a:xfrm>
          <a:prstGeom prst="roundRect">
            <a:avLst/>
          </a:prstGeom>
          <a:solidFill>
            <a:srgbClr val="2D302B"/>
          </a:solidFill>
          <a:ln>
            <a:noFill/>
          </a:ln>
        </p:spPr>
        <p:style>
          <a:lnRef idx="0">
            <a:schemeClr val="accent5"/>
          </a:lnRef>
          <a:fillRef idx="3">
            <a:schemeClr val="accent5"/>
          </a:fillRef>
          <a:effectRef idx="3">
            <a:schemeClr val="accent5"/>
          </a:effectRef>
          <a:fontRef idx="minor">
            <a:schemeClr val="lt1"/>
          </a:fontRef>
        </p:style>
        <p:txBody>
          <a:bodyPr lIns="137160" tIns="68580" rIns="137160" bIns="68580" rtlCol="0" anchor="ctr"/>
          <a:lstStyle/>
          <a:p>
            <a:pPr algn="ctr"/>
            <a:endParaRPr lang="en-US" sz="1500">
              <a:latin typeface="Poppins"/>
              <a:ea typeface="Calibri"/>
              <a:cs typeface="Calibri"/>
            </a:endParaRPr>
          </a:p>
        </p:txBody>
      </p:sp>
    </p:spTree>
    <p:extLst>
      <p:ext uri="{BB962C8B-B14F-4D97-AF65-F5344CB8AC3E}">
        <p14:creationId xmlns:p14="http://schemas.microsoft.com/office/powerpoint/2010/main" val="290766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Background pattern&#10;&#10;Description automatically generated">
            <a:extLst>
              <a:ext uri="{FF2B5EF4-FFF2-40B4-BE49-F238E27FC236}">
                <a16:creationId xmlns:a16="http://schemas.microsoft.com/office/drawing/2014/main" id="{6F51BABA-C5BA-C435-8A6E-0C4D1BB7A6B2}"/>
              </a:ext>
            </a:extLst>
          </p:cNvPr>
          <p:cNvPicPr>
            <a:picLocks noChangeAspect="1"/>
          </p:cNvPicPr>
          <p:nvPr/>
        </p:nvPicPr>
        <p:blipFill>
          <a:blip r:embed="rId2"/>
          <a:srcRect b="10000"/>
          <a:stretch>
            <a:fillRect/>
          </a:stretch>
        </p:blipFill>
        <p:spPr>
          <a:xfrm>
            <a:off x="0" y="1"/>
            <a:ext cx="18288000" cy="10293470"/>
          </a:xfrm>
          <a:prstGeom prst="rect">
            <a:avLst/>
          </a:prstGeom>
        </p:spPr>
      </p:pic>
      <p:pic>
        <p:nvPicPr>
          <p:cNvPr id="2" name="Picture 2"/>
          <p:cNvPicPr>
            <a:picLocks noChangeAspect="1"/>
          </p:cNvPicPr>
          <p:nvPr/>
        </p:nvPicPr>
        <p:blipFill>
          <a:blip r:embed="rId3"/>
          <a:srcRect r="653" b="648"/>
          <a:stretch>
            <a:fillRect/>
          </a:stretch>
        </p:blipFill>
        <p:spPr>
          <a:xfrm>
            <a:off x="1028701" y="1013774"/>
            <a:ext cx="1885892" cy="643502"/>
          </a:xfrm>
          <a:prstGeom prst="rect">
            <a:avLst/>
          </a:prstGeom>
        </p:spPr>
      </p:pic>
      <p:sp>
        <p:nvSpPr>
          <p:cNvPr id="3" name="TextBox 3"/>
          <p:cNvSpPr txBox="1"/>
          <p:nvPr/>
        </p:nvSpPr>
        <p:spPr>
          <a:xfrm>
            <a:off x="1028700" y="2994569"/>
            <a:ext cx="9282708" cy="3009478"/>
          </a:xfrm>
          <a:prstGeom prst="rect">
            <a:avLst/>
          </a:prstGeom>
        </p:spPr>
        <p:txBody>
          <a:bodyPr lIns="0" tIns="0" rIns="0" bIns="0" rtlCol="0" anchor="t">
            <a:spAutoFit/>
          </a:bodyPr>
          <a:lstStyle/>
          <a:p>
            <a:pPr>
              <a:lnSpc>
                <a:spcPts val="11501"/>
              </a:lnSpc>
            </a:pPr>
            <a:r>
              <a:rPr lang="en-US" sz="11475" spc="-230">
                <a:solidFill>
                  <a:srgbClr val="FFFFFF"/>
                </a:solidFill>
                <a:latin typeface="Poppins Bold"/>
              </a:rPr>
              <a:t>Rock, Paper, </a:t>
            </a:r>
            <a:br>
              <a:rPr lang="en-US" sz="11475" spc="-230">
                <a:solidFill>
                  <a:srgbClr val="FFFFFF"/>
                </a:solidFill>
                <a:latin typeface="Poppins Bold"/>
              </a:rPr>
            </a:br>
            <a:r>
              <a:rPr lang="en-US" sz="11475" spc="-230">
                <a:solidFill>
                  <a:srgbClr val="FFFFFF"/>
                </a:solidFill>
                <a:latin typeface="Poppins Bold"/>
              </a:rPr>
              <a:t>Scissors</a:t>
            </a:r>
            <a:endParaRPr lang="en-US" sz="11475"/>
          </a:p>
        </p:txBody>
      </p:sp>
      <p:grpSp>
        <p:nvGrpSpPr>
          <p:cNvPr id="8" name="Group 8"/>
          <p:cNvGrpSpPr/>
          <p:nvPr/>
        </p:nvGrpSpPr>
        <p:grpSpPr>
          <a:xfrm>
            <a:off x="1028700" y="5076379"/>
            <a:ext cx="5144892" cy="2791166"/>
            <a:chOff x="0" y="-322159"/>
            <a:chExt cx="1656229" cy="898525"/>
          </a:xfrm>
        </p:grpSpPr>
        <p:sp>
          <p:nvSpPr>
            <p:cNvPr id="9" name="Freeform 9"/>
            <p:cNvSpPr/>
            <p:nvPr/>
          </p:nvSpPr>
          <p:spPr>
            <a:xfrm>
              <a:off x="0" y="0"/>
              <a:ext cx="1656229" cy="260166"/>
            </a:xfrm>
            <a:custGeom>
              <a:avLst/>
              <a:gdLst/>
              <a:ahLst/>
              <a:cxnLst/>
              <a:rect l="l" t="t" r="r" b="b"/>
              <a:pathLst>
                <a:path w="1656229" h="260166">
                  <a:moveTo>
                    <a:pt x="130083" y="0"/>
                  </a:moveTo>
                  <a:lnTo>
                    <a:pt x="1526146" y="0"/>
                  </a:lnTo>
                  <a:cubicBezTo>
                    <a:pt x="1560647" y="0"/>
                    <a:pt x="1593734" y="13705"/>
                    <a:pt x="1618129" y="38100"/>
                  </a:cubicBezTo>
                  <a:cubicBezTo>
                    <a:pt x="1642524" y="62496"/>
                    <a:pt x="1656229" y="95583"/>
                    <a:pt x="1656229" y="130083"/>
                  </a:cubicBezTo>
                  <a:lnTo>
                    <a:pt x="1656229" y="130083"/>
                  </a:lnTo>
                  <a:cubicBezTo>
                    <a:pt x="1656229" y="164583"/>
                    <a:pt x="1642524" y="197670"/>
                    <a:pt x="1618129" y="222065"/>
                  </a:cubicBezTo>
                  <a:cubicBezTo>
                    <a:pt x="1593734" y="246461"/>
                    <a:pt x="1560647" y="260166"/>
                    <a:pt x="1526146" y="260166"/>
                  </a:cubicBezTo>
                  <a:lnTo>
                    <a:pt x="130083" y="260166"/>
                  </a:lnTo>
                  <a:cubicBezTo>
                    <a:pt x="95583" y="260166"/>
                    <a:pt x="62496" y="246461"/>
                    <a:pt x="38100" y="222065"/>
                  </a:cubicBezTo>
                  <a:cubicBezTo>
                    <a:pt x="13705" y="197670"/>
                    <a:pt x="0" y="164583"/>
                    <a:pt x="0" y="130083"/>
                  </a:cubicBezTo>
                  <a:lnTo>
                    <a:pt x="0" y="130083"/>
                  </a:lnTo>
                  <a:cubicBezTo>
                    <a:pt x="0" y="95583"/>
                    <a:pt x="13705" y="62496"/>
                    <a:pt x="38100" y="38100"/>
                  </a:cubicBezTo>
                  <a:cubicBezTo>
                    <a:pt x="62496" y="13705"/>
                    <a:pt x="95583" y="0"/>
                    <a:pt x="130083" y="0"/>
                  </a:cubicBezTo>
                  <a:close/>
                </a:path>
              </a:pathLst>
            </a:custGeom>
            <a:solidFill>
              <a:srgbClr val="FFFFFF"/>
            </a:solidFill>
          </p:spPr>
        </p:sp>
        <p:sp>
          <p:nvSpPr>
            <p:cNvPr id="10" name="TextBox 10"/>
            <p:cNvSpPr txBox="1"/>
            <p:nvPr/>
          </p:nvSpPr>
          <p:spPr>
            <a:xfrm>
              <a:off x="49284" y="-322159"/>
              <a:ext cx="1557661" cy="898525"/>
            </a:xfrm>
            <a:prstGeom prst="rect">
              <a:avLst/>
            </a:prstGeom>
          </p:spPr>
          <p:txBody>
            <a:bodyPr lIns="50801" tIns="50801" rIns="50801" bIns="50801" rtlCol="0" anchor="ctr"/>
            <a:lstStyle/>
            <a:p>
              <a:pPr algn="ctr">
                <a:lnSpc>
                  <a:spcPts val="3920"/>
                </a:lnSpc>
              </a:pPr>
              <a:r>
                <a:rPr lang="en-US" sz="2799" spc="111">
                  <a:solidFill>
                    <a:srgbClr val="000000"/>
                  </a:solidFill>
                  <a:latin typeface="Poppins Bold"/>
                </a:rPr>
                <a:t>INTRODUCTION GUIDE</a:t>
              </a:r>
            </a:p>
          </p:txBody>
        </p:sp>
      </p:grpSp>
      <p:pic>
        <p:nvPicPr>
          <p:cNvPr id="11" name="Picture 10" descr="A picture containing text, sign&#10;&#10;Description automatically generated">
            <a:extLst>
              <a:ext uri="{FF2B5EF4-FFF2-40B4-BE49-F238E27FC236}">
                <a16:creationId xmlns:a16="http://schemas.microsoft.com/office/drawing/2014/main" id="{C1722B38-9DA4-10F0-473F-179B3E8B55C1}"/>
              </a:ext>
            </a:extLst>
          </p:cNvPr>
          <p:cNvPicPr>
            <a:picLocks noChangeAspect="1"/>
          </p:cNvPicPr>
          <p:nvPr/>
        </p:nvPicPr>
        <p:blipFill>
          <a:blip r:embed="rId4"/>
          <a:stretch>
            <a:fillRect/>
          </a:stretch>
        </p:blipFill>
        <p:spPr>
          <a:xfrm>
            <a:off x="11300021" y="657223"/>
            <a:ext cx="4177407" cy="8498996"/>
          </a:xfrm>
          <a:prstGeom prst="rect">
            <a:avLst/>
          </a:prstGeom>
        </p:spPr>
      </p:pic>
    </p:spTree>
    <p:extLst>
      <p:ext uri="{BB962C8B-B14F-4D97-AF65-F5344CB8AC3E}">
        <p14:creationId xmlns:p14="http://schemas.microsoft.com/office/powerpoint/2010/main" val="374039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Background pattern&#10;&#10;Description automatically generated">
            <a:extLst>
              <a:ext uri="{FF2B5EF4-FFF2-40B4-BE49-F238E27FC236}">
                <a16:creationId xmlns:a16="http://schemas.microsoft.com/office/drawing/2014/main" id="{4591E1C5-CBE3-F015-EDD6-3E15E1967D1C}"/>
              </a:ext>
            </a:extLst>
          </p:cNvPr>
          <p:cNvPicPr>
            <a:picLocks noChangeAspect="1"/>
          </p:cNvPicPr>
          <p:nvPr/>
        </p:nvPicPr>
        <p:blipFill>
          <a:blip r:embed="rId3"/>
          <a:srcRect b="10000"/>
          <a:stretch>
            <a:fillRect/>
          </a:stretch>
        </p:blipFill>
        <p:spPr>
          <a:xfrm>
            <a:off x="0" y="1"/>
            <a:ext cx="18288000" cy="10293470"/>
          </a:xfrm>
          <a:prstGeom prst="rect">
            <a:avLst/>
          </a:prstGeom>
        </p:spPr>
      </p:pic>
      <p:sp>
        <p:nvSpPr>
          <p:cNvPr id="3" name="TextBox 2">
            <a:extLst>
              <a:ext uri="{FF2B5EF4-FFF2-40B4-BE49-F238E27FC236}">
                <a16:creationId xmlns:a16="http://schemas.microsoft.com/office/drawing/2014/main" id="{E9DCDBE4-BEA5-9E48-8D1D-5A070AC23517}"/>
              </a:ext>
            </a:extLst>
          </p:cNvPr>
          <p:cNvSpPr txBox="1"/>
          <p:nvPr/>
        </p:nvSpPr>
        <p:spPr>
          <a:xfrm>
            <a:off x="16587788" y="3579020"/>
            <a:ext cx="184731" cy="507831"/>
          </a:xfrm>
          <a:prstGeom prst="rect">
            <a:avLst/>
          </a:prstGeom>
          <a:noFill/>
        </p:spPr>
        <p:txBody>
          <a:bodyPr wrap="none" rtlCol="0">
            <a:spAutoFit/>
          </a:bodyPr>
          <a:lstStyle/>
          <a:p>
            <a:endParaRPr lang="en-US" sz="2700"/>
          </a:p>
        </p:txBody>
      </p:sp>
      <p:sp>
        <p:nvSpPr>
          <p:cNvPr id="41" name="TextBox 40">
            <a:extLst>
              <a:ext uri="{FF2B5EF4-FFF2-40B4-BE49-F238E27FC236}">
                <a16:creationId xmlns:a16="http://schemas.microsoft.com/office/drawing/2014/main" id="{BBE3CA13-EFBB-6D4E-83CF-7D9A0DF3239F}"/>
              </a:ext>
            </a:extLst>
          </p:cNvPr>
          <p:cNvSpPr txBox="1"/>
          <p:nvPr/>
        </p:nvSpPr>
        <p:spPr>
          <a:xfrm>
            <a:off x="6825962" y="8315811"/>
            <a:ext cx="4607991" cy="1615827"/>
          </a:xfrm>
          <a:prstGeom prst="rect">
            <a:avLst/>
          </a:prstGeom>
          <a:noFill/>
        </p:spPr>
        <p:txBody>
          <a:bodyPr wrap="square" lIns="137160" tIns="68580" rIns="137160" bIns="68580" rtlCol="0" anchor="t">
            <a:spAutoFit/>
          </a:bodyPr>
          <a:lstStyle/>
          <a:p>
            <a:pPr algn="ctr"/>
            <a:r>
              <a:rPr lang="en-US" sz="2400"/>
              <a:t>Each time a user tops up, they will be entitled to X rounds of Rock, Paper, Scissors to garner as many points </a:t>
            </a:r>
            <a:endParaRPr lang="en-US" sz="2400">
              <a:ea typeface="Calibri"/>
              <a:cs typeface="Calibri"/>
            </a:endParaRPr>
          </a:p>
        </p:txBody>
      </p:sp>
      <p:grpSp>
        <p:nvGrpSpPr>
          <p:cNvPr id="42" name="Group 41">
            <a:extLst>
              <a:ext uri="{FF2B5EF4-FFF2-40B4-BE49-F238E27FC236}">
                <a16:creationId xmlns:a16="http://schemas.microsoft.com/office/drawing/2014/main" id="{74421A92-9A92-D641-BB39-75DBD7F30916}"/>
              </a:ext>
            </a:extLst>
          </p:cNvPr>
          <p:cNvGrpSpPr/>
          <p:nvPr/>
        </p:nvGrpSpPr>
        <p:grpSpPr>
          <a:xfrm>
            <a:off x="12546266" y="1702816"/>
            <a:ext cx="4041522" cy="6739586"/>
            <a:chOff x="3341786" y="980501"/>
            <a:chExt cx="2694348" cy="4708716"/>
          </a:xfrm>
        </p:grpSpPr>
        <p:grpSp>
          <p:nvGrpSpPr>
            <p:cNvPr id="43" name="Group 42">
              <a:extLst>
                <a:ext uri="{FF2B5EF4-FFF2-40B4-BE49-F238E27FC236}">
                  <a16:creationId xmlns:a16="http://schemas.microsoft.com/office/drawing/2014/main" id="{507C577B-A5A0-064D-A10C-CC7D3D2E9242}"/>
                </a:ext>
              </a:extLst>
            </p:cNvPr>
            <p:cNvGrpSpPr/>
            <p:nvPr/>
          </p:nvGrpSpPr>
          <p:grpSpPr>
            <a:xfrm>
              <a:off x="3341786" y="980501"/>
              <a:ext cx="2694348" cy="4708716"/>
              <a:chOff x="123826" y="118533"/>
              <a:chExt cx="3790950" cy="6625168"/>
            </a:xfrm>
          </p:grpSpPr>
          <p:pic>
            <p:nvPicPr>
              <p:cNvPr id="45" name="Picture 44">
                <a:extLst>
                  <a:ext uri="{FF2B5EF4-FFF2-40B4-BE49-F238E27FC236}">
                    <a16:creationId xmlns:a16="http://schemas.microsoft.com/office/drawing/2014/main" id="{59DA7470-B4E6-F14D-8E98-75A39DF2BACC}"/>
                  </a:ext>
                </a:extLst>
              </p:cNvPr>
              <p:cNvPicPr>
                <a:picLocks noChangeAspect="1"/>
              </p:cNvPicPr>
              <p:nvPr/>
            </p:nvPicPr>
            <p:blipFill>
              <a:blip r:embed="rId4"/>
              <a:srcRect/>
              <a:stretch/>
            </p:blipFill>
            <p:spPr>
              <a:xfrm>
                <a:off x="520360" y="322832"/>
                <a:ext cx="2997883" cy="6159387"/>
              </a:xfrm>
              <a:prstGeom prst="rect">
                <a:avLst/>
              </a:prstGeom>
            </p:spPr>
          </p:pic>
          <p:pic>
            <p:nvPicPr>
              <p:cNvPr id="46" name="Picture 45" descr="A black cell phone&#10;&#10;Description automatically generated with low confidence">
                <a:extLst>
                  <a:ext uri="{FF2B5EF4-FFF2-40B4-BE49-F238E27FC236}">
                    <a16:creationId xmlns:a16="http://schemas.microsoft.com/office/drawing/2014/main" id="{E72B1648-EBCF-7D40-8DD2-94445FD4991B}"/>
                  </a:ext>
                </a:extLst>
              </p:cNvPr>
              <p:cNvPicPr>
                <a:picLocks noChangeAspect="1"/>
              </p:cNvPicPr>
              <p:nvPr/>
            </p:nvPicPr>
            <p:blipFill>
              <a:blip r:embed="rId5"/>
              <a:stretch>
                <a:fillRect/>
              </a:stretch>
            </p:blipFill>
            <p:spPr>
              <a:xfrm>
                <a:off x="123826" y="118533"/>
                <a:ext cx="3790950" cy="6625168"/>
              </a:xfrm>
              <a:prstGeom prst="rect">
                <a:avLst/>
              </a:prstGeom>
            </p:spPr>
          </p:pic>
        </p:grpSp>
        <p:pic>
          <p:nvPicPr>
            <p:cNvPr id="44" name="Picture 43">
              <a:extLst>
                <a:ext uri="{FF2B5EF4-FFF2-40B4-BE49-F238E27FC236}">
                  <a16:creationId xmlns:a16="http://schemas.microsoft.com/office/drawing/2014/main" id="{53318B34-52C4-8A48-970B-FEA9630D1A62}"/>
                </a:ext>
              </a:extLst>
            </p:cNvPr>
            <p:cNvPicPr>
              <a:picLocks noChangeAspect="1"/>
            </p:cNvPicPr>
            <p:nvPr/>
          </p:nvPicPr>
          <p:blipFill>
            <a:blip r:embed="rId6"/>
            <a:srcRect/>
            <a:stretch/>
          </p:blipFill>
          <p:spPr>
            <a:xfrm>
              <a:off x="3665646" y="1170730"/>
              <a:ext cx="2046627" cy="4204959"/>
            </a:xfrm>
            <a:prstGeom prst="rect">
              <a:avLst/>
            </a:prstGeom>
          </p:spPr>
        </p:pic>
      </p:grpSp>
      <p:sp>
        <p:nvSpPr>
          <p:cNvPr id="48" name="TextBox 47">
            <a:extLst>
              <a:ext uri="{FF2B5EF4-FFF2-40B4-BE49-F238E27FC236}">
                <a16:creationId xmlns:a16="http://schemas.microsoft.com/office/drawing/2014/main" id="{48122ACF-3C62-454D-A22B-145EE870B55B}"/>
              </a:ext>
            </a:extLst>
          </p:cNvPr>
          <p:cNvSpPr txBox="1"/>
          <p:nvPr/>
        </p:nvSpPr>
        <p:spPr>
          <a:xfrm>
            <a:off x="848303" y="592685"/>
            <a:ext cx="4970574" cy="461665"/>
          </a:xfrm>
          <a:prstGeom prst="rect">
            <a:avLst/>
          </a:prstGeom>
          <a:noFill/>
        </p:spPr>
        <p:txBody>
          <a:bodyPr wrap="square" rtlCol="0">
            <a:spAutoFit/>
          </a:bodyPr>
          <a:lstStyle/>
          <a:p>
            <a:r>
              <a:rPr lang="en-US" sz="2400" b="1">
                <a:solidFill>
                  <a:schemeClr val="bg1"/>
                </a:solidFill>
              </a:rPr>
              <a:t>Proposed User Journey </a:t>
            </a:r>
          </a:p>
        </p:txBody>
      </p:sp>
      <p:sp>
        <p:nvSpPr>
          <p:cNvPr id="4" name="Rectangle 3">
            <a:extLst>
              <a:ext uri="{FF2B5EF4-FFF2-40B4-BE49-F238E27FC236}">
                <a16:creationId xmlns:a16="http://schemas.microsoft.com/office/drawing/2014/main" id="{5EB69415-D35C-CAAC-5FD3-A30BF183271C}"/>
              </a:ext>
            </a:extLst>
          </p:cNvPr>
          <p:cNvSpPr/>
          <p:nvPr/>
        </p:nvSpPr>
        <p:spPr>
          <a:xfrm>
            <a:off x="-117087" y="468352"/>
            <a:ext cx="786162" cy="7861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 name="Picture 1" descr="A picture containing calendar&#10;&#10;Description automatically generated">
            <a:extLst>
              <a:ext uri="{FF2B5EF4-FFF2-40B4-BE49-F238E27FC236}">
                <a16:creationId xmlns:a16="http://schemas.microsoft.com/office/drawing/2014/main" id="{ADDE726D-882C-5C90-2A38-87304BC8267B}"/>
              </a:ext>
            </a:extLst>
          </p:cNvPr>
          <p:cNvPicPr>
            <a:picLocks noChangeAspect="1"/>
          </p:cNvPicPr>
          <p:nvPr/>
        </p:nvPicPr>
        <p:blipFill>
          <a:blip r:embed="rId7"/>
          <a:stretch>
            <a:fillRect/>
          </a:stretch>
        </p:blipFill>
        <p:spPr>
          <a:xfrm>
            <a:off x="1423116" y="1670382"/>
            <a:ext cx="3164295" cy="6437805"/>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4A32561C-8D09-5B25-BA02-6F2366B8A2D8}"/>
              </a:ext>
            </a:extLst>
          </p:cNvPr>
          <p:cNvPicPr>
            <a:picLocks noChangeAspect="1"/>
          </p:cNvPicPr>
          <p:nvPr/>
        </p:nvPicPr>
        <p:blipFill>
          <a:blip r:embed="rId8"/>
          <a:stretch>
            <a:fillRect/>
          </a:stretch>
        </p:blipFill>
        <p:spPr>
          <a:xfrm>
            <a:off x="5243816" y="1693200"/>
            <a:ext cx="3164294" cy="6437802"/>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5CA2B51F-6008-469B-1F27-8E922FFDB40E}"/>
              </a:ext>
            </a:extLst>
          </p:cNvPr>
          <p:cNvPicPr>
            <a:picLocks noChangeAspect="1"/>
          </p:cNvPicPr>
          <p:nvPr/>
        </p:nvPicPr>
        <p:blipFill>
          <a:blip r:embed="rId9"/>
          <a:stretch>
            <a:fillRect/>
          </a:stretch>
        </p:blipFill>
        <p:spPr>
          <a:xfrm>
            <a:off x="8952169" y="1693200"/>
            <a:ext cx="3164294" cy="6437802"/>
          </a:xfrm>
          <a:prstGeom prst="rect">
            <a:avLst/>
          </a:prstGeom>
        </p:spPr>
      </p:pic>
      <p:sp>
        <p:nvSpPr>
          <p:cNvPr id="8" name="TextBox 7">
            <a:extLst>
              <a:ext uri="{FF2B5EF4-FFF2-40B4-BE49-F238E27FC236}">
                <a16:creationId xmlns:a16="http://schemas.microsoft.com/office/drawing/2014/main" id="{4693EF5B-9273-1C37-1E6F-FF987AB2F44F}"/>
              </a:ext>
            </a:extLst>
          </p:cNvPr>
          <p:cNvSpPr txBox="1"/>
          <p:nvPr/>
        </p:nvSpPr>
        <p:spPr>
          <a:xfrm>
            <a:off x="848303" y="8325240"/>
            <a:ext cx="4455815" cy="1246495"/>
          </a:xfrm>
          <a:prstGeom prst="rect">
            <a:avLst/>
          </a:prstGeom>
          <a:noFill/>
        </p:spPr>
        <p:txBody>
          <a:bodyPr wrap="square" lIns="137160" tIns="68580" rIns="137160" bIns="68580" rtlCol="0" anchor="t">
            <a:spAutoFit/>
          </a:bodyPr>
          <a:lstStyle/>
          <a:p>
            <a:pPr algn="ctr"/>
            <a:r>
              <a:rPr lang="en-US" sz="2400">
                <a:solidFill>
                  <a:srgbClr val="2B2B2B"/>
                </a:solidFill>
                <a:ea typeface="+mn-lt"/>
                <a:cs typeface="+mn-lt"/>
              </a:rPr>
              <a:t>Users register for the game using their name, email &amp; mobile number. </a:t>
            </a:r>
            <a:endParaRPr lang="en-US" sz="2400">
              <a:solidFill>
                <a:srgbClr val="2B2B2B"/>
              </a:solidFill>
              <a:ea typeface="Calibri"/>
              <a:cs typeface="Calibri"/>
            </a:endParaRPr>
          </a:p>
        </p:txBody>
      </p:sp>
      <p:sp>
        <p:nvSpPr>
          <p:cNvPr id="9" name="TextBox 8">
            <a:extLst>
              <a:ext uri="{FF2B5EF4-FFF2-40B4-BE49-F238E27FC236}">
                <a16:creationId xmlns:a16="http://schemas.microsoft.com/office/drawing/2014/main" id="{0515F282-5087-5CA0-556C-18796DFAA629}"/>
              </a:ext>
            </a:extLst>
          </p:cNvPr>
          <p:cNvSpPr txBox="1"/>
          <p:nvPr/>
        </p:nvSpPr>
        <p:spPr>
          <a:xfrm>
            <a:off x="12440703" y="8424570"/>
            <a:ext cx="4607991" cy="1246495"/>
          </a:xfrm>
          <a:prstGeom prst="rect">
            <a:avLst/>
          </a:prstGeom>
          <a:noFill/>
        </p:spPr>
        <p:txBody>
          <a:bodyPr wrap="square" lIns="137160" tIns="68580" rIns="137160" bIns="68580" rtlCol="0" anchor="t">
            <a:spAutoFit/>
          </a:bodyPr>
          <a:lstStyle/>
          <a:p>
            <a:pPr algn="ctr"/>
            <a:r>
              <a:rPr lang="en-US" sz="2400"/>
              <a:t>User is able to easily access</a:t>
            </a:r>
            <a:br>
              <a:rPr lang="en-US" sz="2400"/>
            </a:br>
            <a:r>
              <a:rPr lang="en-US" sz="2400"/>
              <a:t>number of points and rewards</a:t>
            </a:r>
          </a:p>
          <a:p>
            <a:pPr algn="ctr"/>
            <a:r>
              <a:rPr lang="en-US" sz="2400">
                <a:ea typeface="Calibri"/>
                <a:cs typeface="Calibri"/>
              </a:rPr>
              <a:t>Available to redeem </a:t>
            </a:r>
          </a:p>
        </p:txBody>
      </p:sp>
    </p:spTree>
    <p:extLst>
      <p:ext uri="{BB962C8B-B14F-4D97-AF65-F5344CB8AC3E}">
        <p14:creationId xmlns:p14="http://schemas.microsoft.com/office/powerpoint/2010/main" val="2648177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Background pattern&#10;&#10;Description automatically generated">
            <a:extLst>
              <a:ext uri="{FF2B5EF4-FFF2-40B4-BE49-F238E27FC236}">
                <a16:creationId xmlns:a16="http://schemas.microsoft.com/office/drawing/2014/main" id="{6F51BABA-C5BA-C435-8A6E-0C4D1BB7A6B2}"/>
              </a:ext>
            </a:extLst>
          </p:cNvPr>
          <p:cNvPicPr>
            <a:picLocks noChangeAspect="1"/>
          </p:cNvPicPr>
          <p:nvPr/>
        </p:nvPicPr>
        <p:blipFill>
          <a:blip r:embed="rId2"/>
          <a:srcRect b="10000"/>
          <a:stretch>
            <a:fillRect/>
          </a:stretch>
        </p:blipFill>
        <p:spPr>
          <a:xfrm>
            <a:off x="0" y="1"/>
            <a:ext cx="18288000" cy="10293470"/>
          </a:xfrm>
          <a:prstGeom prst="rect">
            <a:avLst/>
          </a:prstGeom>
        </p:spPr>
      </p:pic>
      <p:pic>
        <p:nvPicPr>
          <p:cNvPr id="2" name="Picture 2"/>
          <p:cNvPicPr>
            <a:picLocks noChangeAspect="1"/>
          </p:cNvPicPr>
          <p:nvPr/>
        </p:nvPicPr>
        <p:blipFill>
          <a:blip r:embed="rId3"/>
          <a:srcRect r="653" b="648"/>
          <a:stretch>
            <a:fillRect/>
          </a:stretch>
        </p:blipFill>
        <p:spPr>
          <a:xfrm>
            <a:off x="1028701" y="1013774"/>
            <a:ext cx="1885892" cy="643502"/>
          </a:xfrm>
          <a:prstGeom prst="rect">
            <a:avLst/>
          </a:prstGeom>
        </p:spPr>
      </p:pic>
      <p:sp>
        <p:nvSpPr>
          <p:cNvPr id="3" name="TextBox 3"/>
          <p:cNvSpPr txBox="1"/>
          <p:nvPr/>
        </p:nvSpPr>
        <p:spPr>
          <a:xfrm>
            <a:off x="1028700" y="2994569"/>
            <a:ext cx="9282708" cy="1517210"/>
          </a:xfrm>
          <a:prstGeom prst="rect">
            <a:avLst/>
          </a:prstGeom>
        </p:spPr>
        <p:txBody>
          <a:bodyPr lIns="0" tIns="0" rIns="0" bIns="0" rtlCol="0" anchor="t">
            <a:spAutoFit/>
          </a:bodyPr>
          <a:lstStyle/>
          <a:p>
            <a:pPr>
              <a:lnSpc>
                <a:spcPts val="11501"/>
              </a:lnSpc>
            </a:pPr>
            <a:r>
              <a:rPr lang="en-US" sz="11450" spc="-230">
                <a:solidFill>
                  <a:srgbClr val="FFFFFF"/>
                </a:solidFill>
                <a:latin typeface="Poppins Bold"/>
              </a:rPr>
              <a:t>Tap to Win</a:t>
            </a:r>
            <a:endParaRPr lang="en-US" sz="11450" spc="-230">
              <a:solidFill>
                <a:srgbClr val="FFFFFF"/>
              </a:solidFill>
              <a:latin typeface="Poppins Bold"/>
              <a:cs typeface="Poppins Bold"/>
            </a:endParaRPr>
          </a:p>
        </p:txBody>
      </p:sp>
      <p:grpSp>
        <p:nvGrpSpPr>
          <p:cNvPr id="8" name="Group 8"/>
          <p:cNvGrpSpPr/>
          <p:nvPr/>
        </p:nvGrpSpPr>
        <p:grpSpPr>
          <a:xfrm>
            <a:off x="1028700" y="5076379"/>
            <a:ext cx="5144892" cy="2791166"/>
            <a:chOff x="0" y="-322159"/>
            <a:chExt cx="1656229" cy="898525"/>
          </a:xfrm>
        </p:grpSpPr>
        <p:sp>
          <p:nvSpPr>
            <p:cNvPr id="9" name="Freeform 9"/>
            <p:cNvSpPr/>
            <p:nvPr/>
          </p:nvSpPr>
          <p:spPr>
            <a:xfrm>
              <a:off x="0" y="0"/>
              <a:ext cx="1656229" cy="260166"/>
            </a:xfrm>
            <a:custGeom>
              <a:avLst/>
              <a:gdLst/>
              <a:ahLst/>
              <a:cxnLst/>
              <a:rect l="l" t="t" r="r" b="b"/>
              <a:pathLst>
                <a:path w="1656229" h="260166">
                  <a:moveTo>
                    <a:pt x="130083" y="0"/>
                  </a:moveTo>
                  <a:lnTo>
                    <a:pt x="1526146" y="0"/>
                  </a:lnTo>
                  <a:cubicBezTo>
                    <a:pt x="1560647" y="0"/>
                    <a:pt x="1593734" y="13705"/>
                    <a:pt x="1618129" y="38100"/>
                  </a:cubicBezTo>
                  <a:cubicBezTo>
                    <a:pt x="1642524" y="62496"/>
                    <a:pt x="1656229" y="95583"/>
                    <a:pt x="1656229" y="130083"/>
                  </a:cubicBezTo>
                  <a:lnTo>
                    <a:pt x="1656229" y="130083"/>
                  </a:lnTo>
                  <a:cubicBezTo>
                    <a:pt x="1656229" y="164583"/>
                    <a:pt x="1642524" y="197670"/>
                    <a:pt x="1618129" y="222065"/>
                  </a:cubicBezTo>
                  <a:cubicBezTo>
                    <a:pt x="1593734" y="246461"/>
                    <a:pt x="1560647" y="260166"/>
                    <a:pt x="1526146" y="260166"/>
                  </a:cubicBezTo>
                  <a:lnTo>
                    <a:pt x="130083" y="260166"/>
                  </a:lnTo>
                  <a:cubicBezTo>
                    <a:pt x="95583" y="260166"/>
                    <a:pt x="62496" y="246461"/>
                    <a:pt x="38100" y="222065"/>
                  </a:cubicBezTo>
                  <a:cubicBezTo>
                    <a:pt x="13705" y="197670"/>
                    <a:pt x="0" y="164583"/>
                    <a:pt x="0" y="130083"/>
                  </a:cubicBezTo>
                  <a:lnTo>
                    <a:pt x="0" y="130083"/>
                  </a:lnTo>
                  <a:cubicBezTo>
                    <a:pt x="0" y="95583"/>
                    <a:pt x="13705" y="62496"/>
                    <a:pt x="38100" y="38100"/>
                  </a:cubicBezTo>
                  <a:cubicBezTo>
                    <a:pt x="62496" y="13705"/>
                    <a:pt x="95583" y="0"/>
                    <a:pt x="130083" y="0"/>
                  </a:cubicBezTo>
                  <a:close/>
                </a:path>
              </a:pathLst>
            </a:custGeom>
            <a:solidFill>
              <a:srgbClr val="FFFFFF"/>
            </a:solidFill>
          </p:spPr>
        </p:sp>
        <p:sp>
          <p:nvSpPr>
            <p:cNvPr id="10" name="TextBox 10"/>
            <p:cNvSpPr txBox="1"/>
            <p:nvPr/>
          </p:nvSpPr>
          <p:spPr>
            <a:xfrm>
              <a:off x="49284" y="-322159"/>
              <a:ext cx="1557661" cy="898525"/>
            </a:xfrm>
            <a:prstGeom prst="rect">
              <a:avLst/>
            </a:prstGeom>
          </p:spPr>
          <p:txBody>
            <a:bodyPr lIns="50801" tIns="50801" rIns="50801" bIns="50801" rtlCol="0" anchor="ctr"/>
            <a:lstStyle/>
            <a:p>
              <a:pPr algn="ctr">
                <a:lnSpc>
                  <a:spcPts val="3920"/>
                </a:lnSpc>
              </a:pPr>
              <a:r>
                <a:rPr lang="en-US" sz="2799" spc="111">
                  <a:solidFill>
                    <a:srgbClr val="000000"/>
                  </a:solidFill>
                  <a:latin typeface="Poppins Bold"/>
                </a:rPr>
                <a:t>INTRODUCTION GUIDE</a:t>
              </a:r>
            </a:p>
          </p:txBody>
        </p:sp>
      </p:grpSp>
      <p:pic>
        <p:nvPicPr>
          <p:cNvPr id="5" name="Picture 5" descr="A picture containing text, monitor, screen, electronics&#10;&#10;Description automatically generated">
            <a:extLst>
              <a:ext uri="{FF2B5EF4-FFF2-40B4-BE49-F238E27FC236}">
                <a16:creationId xmlns:a16="http://schemas.microsoft.com/office/drawing/2014/main" id="{4E491D25-5C69-D289-7EF3-52EA21C17C31}"/>
              </a:ext>
            </a:extLst>
          </p:cNvPr>
          <p:cNvPicPr>
            <a:picLocks noChangeAspect="1"/>
          </p:cNvPicPr>
          <p:nvPr/>
        </p:nvPicPr>
        <p:blipFill>
          <a:blip r:embed="rId4"/>
          <a:stretch>
            <a:fillRect/>
          </a:stretch>
        </p:blipFill>
        <p:spPr>
          <a:xfrm>
            <a:off x="12333078" y="1331883"/>
            <a:ext cx="4124504" cy="7299744"/>
          </a:xfrm>
          <a:prstGeom prst="rect">
            <a:avLst/>
          </a:prstGeom>
        </p:spPr>
      </p:pic>
    </p:spTree>
    <p:extLst>
      <p:ext uri="{BB962C8B-B14F-4D97-AF65-F5344CB8AC3E}">
        <p14:creationId xmlns:p14="http://schemas.microsoft.com/office/powerpoint/2010/main" val="215929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Background pattern&#10;&#10;Description automatically generated">
            <a:extLst>
              <a:ext uri="{FF2B5EF4-FFF2-40B4-BE49-F238E27FC236}">
                <a16:creationId xmlns:a16="http://schemas.microsoft.com/office/drawing/2014/main" id="{4591E1C5-CBE3-F015-EDD6-3E15E1967D1C}"/>
              </a:ext>
            </a:extLst>
          </p:cNvPr>
          <p:cNvPicPr>
            <a:picLocks noChangeAspect="1"/>
          </p:cNvPicPr>
          <p:nvPr/>
        </p:nvPicPr>
        <p:blipFill>
          <a:blip r:embed="rId3"/>
          <a:srcRect b="10000"/>
          <a:stretch>
            <a:fillRect/>
          </a:stretch>
        </p:blipFill>
        <p:spPr>
          <a:xfrm>
            <a:off x="0" y="1"/>
            <a:ext cx="18288000" cy="10293470"/>
          </a:xfrm>
          <a:prstGeom prst="rect">
            <a:avLst/>
          </a:prstGeom>
        </p:spPr>
      </p:pic>
      <p:sp>
        <p:nvSpPr>
          <p:cNvPr id="3" name="TextBox 2">
            <a:extLst>
              <a:ext uri="{FF2B5EF4-FFF2-40B4-BE49-F238E27FC236}">
                <a16:creationId xmlns:a16="http://schemas.microsoft.com/office/drawing/2014/main" id="{E9DCDBE4-BEA5-9E48-8D1D-5A070AC23517}"/>
              </a:ext>
            </a:extLst>
          </p:cNvPr>
          <p:cNvSpPr txBox="1"/>
          <p:nvPr/>
        </p:nvSpPr>
        <p:spPr>
          <a:xfrm>
            <a:off x="16587788" y="3579020"/>
            <a:ext cx="184731" cy="507831"/>
          </a:xfrm>
          <a:prstGeom prst="rect">
            <a:avLst/>
          </a:prstGeom>
          <a:noFill/>
        </p:spPr>
        <p:txBody>
          <a:bodyPr wrap="none" rtlCol="0">
            <a:spAutoFit/>
          </a:bodyPr>
          <a:lstStyle/>
          <a:p>
            <a:endParaRPr lang="en-US" sz="2700"/>
          </a:p>
        </p:txBody>
      </p:sp>
      <p:sp>
        <p:nvSpPr>
          <p:cNvPr id="41" name="TextBox 40">
            <a:extLst>
              <a:ext uri="{FF2B5EF4-FFF2-40B4-BE49-F238E27FC236}">
                <a16:creationId xmlns:a16="http://schemas.microsoft.com/office/drawing/2014/main" id="{BBE3CA13-EFBB-6D4E-83CF-7D9A0DF3239F}"/>
              </a:ext>
            </a:extLst>
          </p:cNvPr>
          <p:cNvSpPr txBox="1"/>
          <p:nvPr/>
        </p:nvSpPr>
        <p:spPr>
          <a:xfrm>
            <a:off x="4496830" y="8380509"/>
            <a:ext cx="4607991" cy="1246495"/>
          </a:xfrm>
          <a:prstGeom prst="rect">
            <a:avLst/>
          </a:prstGeom>
          <a:noFill/>
        </p:spPr>
        <p:txBody>
          <a:bodyPr wrap="square" lIns="137160" tIns="68580" rIns="137160" bIns="68580" rtlCol="0" anchor="t">
            <a:spAutoFit/>
          </a:bodyPr>
          <a:lstStyle/>
          <a:p>
            <a:pPr algn="ctr"/>
            <a:r>
              <a:rPr lang="en-US" sz="2400"/>
              <a:t>A pop up will appear to scan a receipt or QR code to validate shoppers purchase amount</a:t>
            </a:r>
            <a:endParaRPr lang="en-US"/>
          </a:p>
        </p:txBody>
      </p:sp>
      <p:sp>
        <p:nvSpPr>
          <p:cNvPr id="48" name="TextBox 47">
            <a:extLst>
              <a:ext uri="{FF2B5EF4-FFF2-40B4-BE49-F238E27FC236}">
                <a16:creationId xmlns:a16="http://schemas.microsoft.com/office/drawing/2014/main" id="{48122ACF-3C62-454D-A22B-145EE870B55B}"/>
              </a:ext>
            </a:extLst>
          </p:cNvPr>
          <p:cNvSpPr txBox="1"/>
          <p:nvPr/>
        </p:nvSpPr>
        <p:spPr>
          <a:xfrm>
            <a:off x="848303" y="592685"/>
            <a:ext cx="4970574" cy="461665"/>
          </a:xfrm>
          <a:prstGeom prst="rect">
            <a:avLst/>
          </a:prstGeom>
          <a:noFill/>
        </p:spPr>
        <p:txBody>
          <a:bodyPr wrap="square" rtlCol="0">
            <a:spAutoFit/>
          </a:bodyPr>
          <a:lstStyle/>
          <a:p>
            <a:r>
              <a:rPr lang="en-US" sz="2400" b="1">
                <a:solidFill>
                  <a:schemeClr val="bg1"/>
                </a:solidFill>
              </a:rPr>
              <a:t>Proposed User Journey </a:t>
            </a:r>
          </a:p>
        </p:txBody>
      </p:sp>
      <p:sp>
        <p:nvSpPr>
          <p:cNvPr id="4" name="Rectangle 3">
            <a:extLst>
              <a:ext uri="{FF2B5EF4-FFF2-40B4-BE49-F238E27FC236}">
                <a16:creationId xmlns:a16="http://schemas.microsoft.com/office/drawing/2014/main" id="{5EB69415-D35C-CAAC-5FD3-A30BF183271C}"/>
              </a:ext>
            </a:extLst>
          </p:cNvPr>
          <p:cNvSpPr/>
          <p:nvPr/>
        </p:nvSpPr>
        <p:spPr>
          <a:xfrm>
            <a:off x="-117087" y="468352"/>
            <a:ext cx="786162" cy="7861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4693EF5B-9273-1C37-1E6F-FF987AB2F44F}"/>
              </a:ext>
            </a:extLst>
          </p:cNvPr>
          <p:cNvSpPr txBox="1"/>
          <p:nvPr/>
        </p:nvSpPr>
        <p:spPr>
          <a:xfrm>
            <a:off x="50360" y="8325240"/>
            <a:ext cx="4455815" cy="1246495"/>
          </a:xfrm>
          <a:prstGeom prst="rect">
            <a:avLst/>
          </a:prstGeom>
          <a:noFill/>
        </p:spPr>
        <p:txBody>
          <a:bodyPr wrap="square" lIns="137160" tIns="68580" rIns="137160" bIns="68580" rtlCol="0" anchor="t">
            <a:spAutoFit/>
          </a:bodyPr>
          <a:lstStyle/>
          <a:p>
            <a:pPr algn="ctr"/>
            <a:r>
              <a:rPr lang="en-US" sz="2400">
                <a:ea typeface="+mn-lt"/>
                <a:cs typeface="+mn-lt"/>
              </a:rPr>
              <a:t>Shoppers register for the game using their name, email &amp; mobile number. </a:t>
            </a:r>
            <a:endParaRPr lang="en-US" sz="2400">
              <a:ea typeface="Calibri"/>
              <a:cs typeface="Calibri"/>
            </a:endParaRPr>
          </a:p>
        </p:txBody>
      </p:sp>
      <p:sp>
        <p:nvSpPr>
          <p:cNvPr id="9" name="TextBox 8">
            <a:extLst>
              <a:ext uri="{FF2B5EF4-FFF2-40B4-BE49-F238E27FC236}">
                <a16:creationId xmlns:a16="http://schemas.microsoft.com/office/drawing/2014/main" id="{0515F282-5087-5CA0-556C-18796DFAA629}"/>
              </a:ext>
            </a:extLst>
          </p:cNvPr>
          <p:cNvSpPr txBox="1"/>
          <p:nvPr/>
        </p:nvSpPr>
        <p:spPr>
          <a:xfrm>
            <a:off x="9550855" y="8381438"/>
            <a:ext cx="4004142" cy="1246495"/>
          </a:xfrm>
          <a:prstGeom prst="rect">
            <a:avLst/>
          </a:prstGeom>
          <a:noFill/>
        </p:spPr>
        <p:txBody>
          <a:bodyPr wrap="square" lIns="137160" tIns="68580" rIns="137160" bIns="68580" rtlCol="0" anchor="t">
            <a:spAutoFit/>
          </a:bodyPr>
          <a:lstStyle/>
          <a:p>
            <a:pPr algn="ctr"/>
            <a:r>
              <a:rPr lang="en-US" sz="2400"/>
              <a:t>Shoppers tap their phones as many times within a specified period to reveal the prize</a:t>
            </a:r>
            <a:endParaRPr lang="en-US"/>
          </a:p>
        </p:txBody>
      </p:sp>
      <p:pic>
        <p:nvPicPr>
          <p:cNvPr id="10" name="Picture 10" descr="A picture containing text, monitor, electronics, screen&#10;&#10;Description automatically generated">
            <a:extLst>
              <a:ext uri="{FF2B5EF4-FFF2-40B4-BE49-F238E27FC236}">
                <a16:creationId xmlns:a16="http://schemas.microsoft.com/office/drawing/2014/main" id="{8A4CEDD5-563B-8C73-9AD0-6C1981054CEC}"/>
              </a:ext>
            </a:extLst>
          </p:cNvPr>
          <p:cNvPicPr>
            <a:picLocks noChangeAspect="1"/>
          </p:cNvPicPr>
          <p:nvPr/>
        </p:nvPicPr>
        <p:blipFill>
          <a:blip r:embed="rId4"/>
          <a:stretch>
            <a:fillRect/>
          </a:stretch>
        </p:blipFill>
        <p:spPr>
          <a:xfrm>
            <a:off x="471757" y="1693743"/>
            <a:ext cx="3671617" cy="6511325"/>
          </a:xfrm>
          <a:prstGeom prst="rect">
            <a:avLst/>
          </a:prstGeom>
        </p:spPr>
      </p:pic>
      <p:pic>
        <p:nvPicPr>
          <p:cNvPr id="11" name="Picture 11" descr="Graphical user interface, application&#10;&#10;Description automatically generated">
            <a:extLst>
              <a:ext uri="{FF2B5EF4-FFF2-40B4-BE49-F238E27FC236}">
                <a16:creationId xmlns:a16="http://schemas.microsoft.com/office/drawing/2014/main" id="{08A4FD48-4000-678D-4ACC-082994130A84}"/>
              </a:ext>
            </a:extLst>
          </p:cNvPr>
          <p:cNvPicPr>
            <a:picLocks noChangeAspect="1"/>
          </p:cNvPicPr>
          <p:nvPr/>
        </p:nvPicPr>
        <p:blipFill>
          <a:blip r:embed="rId5"/>
          <a:stretch>
            <a:fillRect/>
          </a:stretch>
        </p:blipFill>
        <p:spPr>
          <a:xfrm>
            <a:off x="4786043" y="1757272"/>
            <a:ext cx="4036083" cy="6707756"/>
          </a:xfrm>
          <a:prstGeom prst="rect">
            <a:avLst/>
          </a:prstGeom>
        </p:spPr>
      </p:pic>
      <p:pic>
        <p:nvPicPr>
          <p:cNvPr id="12" name="Picture 12" descr="A picture containing text, monitor, screen, electronics&#10;&#10;Description automatically generated">
            <a:extLst>
              <a:ext uri="{FF2B5EF4-FFF2-40B4-BE49-F238E27FC236}">
                <a16:creationId xmlns:a16="http://schemas.microsoft.com/office/drawing/2014/main" id="{62F3CC90-4690-EC6C-B4E7-A68334B9B891}"/>
              </a:ext>
            </a:extLst>
          </p:cNvPr>
          <p:cNvPicPr>
            <a:picLocks noChangeAspect="1"/>
          </p:cNvPicPr>
          <p:nvPr/>
        </p:nvPicPr>
        <p:blipFill>
          <a:blip r:embed="rId6"/>
          <a:stretch>
            <a:fillRect/>
          </a:stretch>
        </p:blipFill>
        <p:spPr>
          <a:xfrm>
            <a:off x="9615758" y="1672177"/>
            <a:ext cx="3606919" cy="6425061"/>
          </a:xfrm>
          <a:prstGeom prst="rect">
            <a:avLst/>
          </a:prstGeom>
        </p:spPr>
      </p:pic>
      <p:pic>
        <p:nvPicPr>
          <p:cNvPr id="13" name="Picture 13" descr="Graphical user interface, application&#10;&#10;Description automatically generated">
            <a:extLst>
              <a:ext uri="{FF2B5EF4-FFF2-40B4-BE49-F238E27FC236}">
                <a16:creationId xmlns:a16="http://schemas.microsoft.com/office/drawing/2014/main" id="{9FFA5803-4E10-B6C6-8C05-FAB296C5D86E}"/>
              </a:ext>
            </a:extLst>
          </p:cNvPr>
          <p:cNvPicPr>
            <a:picLocks noChangeAspect="1"/>
          </p:cNvPicPr>
          <p:nvPr/>
        </p:nvPicPr>
        <p:blipFill rotWithShape="1">
          <a:blip r:embed="rId7"/>
          <a:srcRect t="343" b="15613"/>
          <a:stretch/>
        </p:blipFill>
        <p:spPr>
          <a:xfrm>
            <a:off x="13568723" y="1668708"/>
            <a:ext cx="4413669" cy="6665750"/>
          </a:xfrm>
          <a:prstGeom prst="rect">
            <a:avLst/>
          </a:prstGeom>
        </p:spPr>
      </p:pic>
      <p:sp>
        <p:nvSpPr>
          <p:cNvPr id="14" name="TextBox 13">
            <a:extLst>
              <a:ext uri="{FF2B5EF4-FFF2-40B4-BE49-F238E27FC236}">
                <a16:creationId xmlns:a16="http://schemas.microsoft.com/office/drawing/2014/main" id="{84DF3541-0A60-9B86-D286-4C003B49D992}"/>
              </a:ext>
            </a:extLst>
          </p:cNvPr>
          <p:cNvSpPr txBox="1"/>
          <p:nvPr/>
        </p:nvSpPr>
        <p:spPr>
          <a:xfrm>
            <a:off x="13842496" y="8381438"/>
            <a:ext cx="3853180" cy="1615827"/>
          </a:xfrm>
          <a:prstGeom prst="rect">
            <a:avLst/>
          </a:prstGeom>
          <a:noFill/>
        </p:spPr>
        <p:txBody>
          <a:bodyPr wrap="square" lIns="137160" tIns="68580" rIns="137160" bIns="68580" rtlCol="0" anchor="t">
            <a:spAutoFit/>
          </a:bodyPr>
          <a:lstStyle/>
          <a:p>
            <a:pPr algn="ctr"/>
            <a:r>
              <a:rPr lang="en-US" sz="2400"/>
              <a:t>Pop up to notify shopper to collect gift</a:t>
            </a:r>
            <a:endParaRPr lang="en-US" sz="2400">
              <a:cs typeface="Calibri"/>
            </a:endParaRPr>
          </a:p>
          <a:p>
            <a:pPr algn="ctr"/>
            <a:r>
              <a:rPr lang="en-US" sz="2400">
                <a:cs typeface="Calibri"/>
              </a:rPr>
              <a:t>Pop up will show unique PIN to tag prize as redeemed</a:t>
            </a:r>
          </a:p>
        </p:txBody>
      </p:sp>
    </p:spTree>
    <p:extLst>
      <p:ext uri="{BB962C8B-B14F-4D97-AF65-F5344CB8AC3E}">
        <p14:creationId xmlns:p14="http://schemas.microsoft.com/office/powerpoint/2010/main" val="1277415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sp>
        <p:nvSpPr>
          <p:cNvPr id="3" name="TextBox 3"/>
          <p:cNvSpPr txBox="1"/>
          <p:nvPr/>
        </p:nvSpPr>
        <p:spPr>
          <a:xfrm>
            <a:off x="1028700" y="3644899"/>
            <a:ext cx="9282708" cy="3101976"/>
          </a:xfrm>
          <a:prstGeom prst="rect">
            <a:avLst/>
          </a:prstGeom>
        </p:spPr>
        <p:txBody>
          <a:bodyPr lIns="0" tIns="0" rIns="0" bIns="0" rtlCol="0" anchor="t">
            <a:spAutoFit/>
          </a:bodyPr>
          <a:lstStyle/>
          <a:p>
            <a:pPr>
              <a:lnSpc>
                <a:spcPts val="11500"/>
              </a:lnSpc>
            </a:pPr>
            <a:r>
              <a:rPr lang="en-US" sz="11500" spc="-230">
                <a:solidFill>
                  <a:srgbClr val="FFFFFF"/>
                </a:solidFill>
                <a:latin typeface="Poppins Bold"/>
              </a:rPr>
              <a:t>Augmented</a:t>
            </a:r>
          </a:p>
          <a:p>
            <a:pPr algn="l">
              <a:lnSpc>
                <a:spcPts val="11500"/>
              </a:lnSpc>
            </a:pPr>
            <a:r>
              <a:rPr lang="en-US" sz="11500" spc="-230">
                <a:solidFill>
                  <a:srgbClr val="FFFFFF"/>
                </a:solidFill>
                <a:latin typeface="Poppins Bold"/>
              </a:rPr>
              <a:t>Reality</a:t>
            </a:r>
          </a:p>
        </p:txBody>
      </p:sp>
      <p:grpSp>
        <p:nvGrpSpPr>
          <p:cNvPr id="4" name="Group 4"/>
          <p:cNvGrpSpPr/>
          <p:nvPr/>
        </p:nvGrpSpPr>
        <p:grpSpPr>
          <a:xfrm>
            <a:off x="9144000" y="648460"/>
            <a:ext cx="9273049" cy="8990079"/>
            <a:chOff x="0" y="0"/>
            <a:chExt cx="12364066" cy="11986772"/>
          </a:xfrm>
        </p:grpSpPr>
        <p:pic>
          <p:nvPicPr>
            <p:cNvPr id="5" name="Picture 5"/>
            <p:cNvPicPr>
              <a:picLocks noChangeAspect="1"/>
            </p:cNvPicPr>
            <p:nvPr/>
          </p:nvPicPr>
          <p:blipFill>
            <a:blip r:embed="rId3"/>
            <a:srcRect r="266" b="148"/>
            <a:stretch>
              <a:fillRect/>
            </a:stretch>
          </p:blipFill>
          <p:spPr>
            <a:xfrm>
              <a:off x="3335341" y="559516"/>
              <a:ext cx="5427433" cy="10867740"/>
            </a:xfrm>
            <a:prstGeom prst="rect">
              <a:avLst/>
            </a:prstGeom>
          </p:spPr>
        </p:pic>
        <p:pic>
          <p:nvPicPr>
            <p:cNvPr id="6" name="Picture 6"/>
            <p:cNvPicPr>
              <a:picLocks noChangeAspect="1"/>
            </p:cNvPicPr>
            <p:nvPr/>
          </p:nvPicPr>
          <p:blipFill>
            <a:blip r:embed="rId4"/>
            <a:srcRect r="46" b="3096"/>
            <a:stretch>
              <a:fillRect/>
            </a:stretch>
          </p:blipFill>
          <p:spPr>
            <a:xfrm>
              <a:off x="0" y="0"/>
              <a:ext cx="12364066" cy="11986772"/>
            </a:xfrm>
            <a:prstGeom prst="rect">
              <a:avLst/>
            </a:prstGeom>
          </p:spPr>
        </p:pic>
      </p:grpSp>
      <p:pic>
        <p:nvPicPr>
          <p:cNvPr id="7" name="Picture 7"/>
          <p:cNvPicPr>
            <a:picLocks noChangeAspect="1"/>
          </p:cNvPicPr>
          <p:nvPr/>
        </p:nvPicPr>
        <p:blipFill>
          <a:blip r:embed="rId5"/>
          <a:srcRect r="2763" b="194"/>
          <a:stretch>
            <a:fillRect/>
          </a:stretch>
        </p:blipFill>
        <p:spPr>
          <a:xfrm>
            <a:off x="12875220" y="4493169"/>
            <a:ext cx="1810609" cy="2519208"/>
          </a:xfrm>
          <a:prstGeom prst="rect">
            <a:avLst/>
          </a:prstGeom>
        </p:spPr>
      </p:pic>
      <p:sp>
        <p:nvSpPr>
          <p:cNvPr id="8" name="TextBox 8"/>
          <p:cNvSpPr txBox="1"/>
          <p:nvPr/>
        </p:nvSpPr>
        <p:spPr>
          <a:xfrm>
            <a:off x="17612890" y="9166814"/>
            <a:ext cx="604697" cy="760401"/>
          </a:xfrm>
          <a:prstGeom prst="rect">
            <a:avLst/>
          </a:prstGeom>
        </p:spPr>
        <p:txBody>
          <a:bodyPr wrap="square" lIns="0" tIns="0" rIns="0" bIns="0" rtlCol="0" anchor="t">
            <a:spAutoFit/>
          </a:bodyPr>
          <a:lstStyle/>
          <a:p>
            <a:pPr>
              <a:lnSpc>
                <a:spcPts val="6649"/>
              </a:lnSpc>
            </a:pPr>
            <a:r>
              <a:rPr lang="en-US" sz="3499">
                <a:solidFill>
                  <a:srgbClr val="FFFFFF"/>
                </a:solidFill>
                <a:latin typeface="Poppins"/>
              </a:rPr>
              <a:t>23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TextBox 5"/>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pic>
        <p:nvPicPr>
          <p:cNvPr id="6" name="Picture 6"/>
          <p:cNvPicPr>
            <a:picLocks noChangeAspect="1"/>
          </p:cNvPicPr>
          <p:nvPr/>
        </p:nvPicPr>
        <p:blipFill>
          <a:blip r:embed="rId2"/>
          <a:srcRect l="960" t="90" r="49948" b="1829"/>
          <a:stretch>
            <a:fillRect/>
          </a:stretch>
        </p:blipFill>
        <p:spPr>
          <a:xfrm>
            <a:off x="-9525" y="0"/>
            <a:ext cx="9153525" cy="10287000"/>
          </a:xfrm>
          <a:prstGeom prst="rect">
            <a:avLst/>
          </a:prstGeom>
        </p:spPr>
      </p:pic>
      <p:sp>
        <p:nvSpPr>
          <p:cNvPr id="7" name="TextBox 7"/>
          <p:cNvSpPr txBox="1"/>
          <p:nvPr/>
        </p:nvSpPr>
        <p:spPr>
          <a:xfrm>
            <a:off x="1028700" y="1830471"/>
            <a:ext cx="7991926" cy="1016889"/>
          </a:xfrm>
          <a:prstGeom prst="rect">
            <a:avLst/>
          </a:prstGeom>
        </p:spPr>
        <p:txBody>
          <a:bodyPr lIns="0" tIns="0" rIns="0" bIns="0" rtlCol="0" anchor="t">
            <a:spAutoFit/>
          </a:bodyPr>
          <a:lstStyle/>
          <a:p>
            <a:pPr algn="l">
              <a:lnSpc>
                <a:spcPts val="3888"/>
              </a:lnSpc>
            </a:pPr>
            <a:r>
              <a:rPr lang="en-US" sz="3600" spc="53">
                <a:solidFill>
                  <a:srgbClr val="FFFFFF"/>
                </a:solidFill>
                <a:latin typeface="Poppins Bold"/>
              </a:rPr>
              <a:t>Introducing SKALE’s Augmented Reality Campaign </a:t>
            </a:r>
          </a:p>
        </p:txBody>
      </p:sp>
      <p:pic>
        <p:nvPicPr>
          <p:cNvPr id="8" name="Picture 8"/>
          <p:cNvPicPr>
            <a:picLocks noChangeAspect="1"/>
          </p:cNvPicPr>
          <p:nvPr/>
        </p:nvPicPr>
        <p:blipFill>
          <a:blip r:embed="rId3"/>
          <a:srcRect r="162" b="162"/>
          <a:stretch>
            <a:fillRect/>
          </a:stretch>
        </p:blipFill>
        <p:spPr>
          <a:xfrm>
            <a:off x="8566888" y="451588"/>
            <a:ext cx="1154225" cy="1154225"/>
          </a:xfrm>
          <a:prstGeom prst="rect">
            <a:avLst/>
          </a:prstGeom>
        </p:spPr>
      </p:pic>
      <p:grpSp>
        <p:nvGrpSpPr>
          <p:cNvPr id="9" name="Group 9"/>
          <p:cNvGrpSpPr/>
          <p:nvPr/>
        </p:nvGrpSpPr>
        <p:grpSpPr>
          <a:xfrm>
            <a:off x="1028700" y="3514110"/>
            <a:ext cx="7162264" cy="5324475"/>
            <a:chOff x="0" y="0"/>
            <a:chExt cx="9549686" cy="7099300"/>
          </a:xfrm>
        </p:grpSpPr>
        <p:grpSp>
          <p:nvGrpSpPr>
            <p:cNvPr id="10" name="Group 10"/>
            <p:cNvGrpSpPr/>
            <p:nvPr/>
          </p:nvGrpSpPr>
          <p:grpSpPr>
            <a:xfrm>
              <a:off x="4" y="29908"/>
              <a:ext cx="843146" cy="881934"/>
              <a:chOff x="0" y="0"/>
              <a:chExt cx="843146" cy="881934"/>
            </a:xfrm>
          </p:grpSpPr>
          <p:sp>
            <p:nvSpPr>
              <p:cNvPr id="11" name="Freeform 11"/>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2" name="TextBox 12"/>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1</a:t>
                </a:r>
              </a:p>
            </p:txBody>
          </p:sp>
        </p:grpSp>
        <p:sp>
          <p:nvSpPr>
            <p:cNvPr id="13" name="TextBox 13"/>
            <p:cNvSpPr txBox="1"/>
            <p:nvPr/>
          </p:nvSpPr>
          <p:spPr>
            <a:xfrm>
              <a:off x="1268544" y="-28575"/>
              <a:ext cx="8281142" cy="7127875"/>
            </a:xfrm>
            <a:prstGeom prst="rect">
              <a:avLst/>
            </a:prstGeom>
          </p:spPr>
          <p:txBody>
            <a:bodyPr lIns="0" tIns="0" rIns="0" bIns="0" rtlCol="0" anchor="t">
              <a:spAutoFit/>
            </a:bodyPr>
            <a:lstStyle/>
            <a:p>
              <a:pPr algn="l">
                <a:lnSpc>
                  <a:spcPts val="3240"/>
                </a:lnSpc>
              </a:pPr>
              <a:r>
                <a:rPr lang="en-US" sz="2700" spc="37">
                  <a:solidFill>
                    <a:srgbClr val="FFFFFF"/>
                  </a:solidFill>
                  <a:latin typeface="Poppins"/>
                </a:rPr>
                <a:t>Engage Shoppers at Home, before they Visit Mall </a:t>
              </a:r>
            </a:p>
            <a:p>
              <a:pPr algn="l">
                <a:lnSpc>
                  <a:spcPts val="3240"/>
                </a:lnSpc>
              </a:pPr>
              <a:endParaRPr lang="en-US" sz="2700" spc="37">
                <a:solidFill>
                  <a:srgbClr val="FFFFFF"/>
                </a:solidFill>
                <a:latin typeface="Poppins"/>
              </a:endParaRPr>
            </a:p>
            <a:p>
              <a:pPr algn="l">
                <a:lnSpc>
                  <a:spcPts val="3240"/>
                </a:lnSpc>
              </a:pPr>
              <a:r>
                <a:rPr lang="en-US" sz="2700" spc="37">
                  <a:solidFill>
                    <a:srgbClr val="FFFFFF"/>
                  </a:solidFill>
                  <a:latin typeface="Poppins"/>
                </a:rPr>
                <a:t>Make Mall Campaigns Measurable, Real-Time Tracking of ROI </a:t>
              </a:r>
            </a:p>
            <a:p>
              <a:pPr algn="l">
                <a:lnSpc>
                  <a:spcPts val="3240"/>
                </a:lnSpc>
              </a:pPr>
              <a:endParaRPr lang="en-US" sz="2700" spc="37">
                <a:solidFill>
                  <a:srgbClr val="FFFFFF"/>
                </a:solidFill>
                <a:latin typeface="Poppins"/>
              </a:endParaRPr>
            </a:p>
            <a:p>
              <a:pPr algn="l">
                <a:lnSpc>
                  <a:spcPts val="3240"/>
                </a:lnSpc>
              </a:pPr>
              <a:r>
                <a:rPr lang="en-US" sz="2700" spc="37">
                  <a:solidFill>
                    <a:srgbClr val="FFFFFF"/>
                  </a:solidFill>
                  <a:latin typeface="Poppins"/>
                </a:rPr>
                <a:t>Drive App Installs through Gamification</a:t>
              </a:r>
            </a:p>
            <a:p>
              <a:pPr algn="l">
                <a:lnSpc>
                  <a:spcPts val="3240"/>
                </a:lnSpc>
              </a:pPr>
              <a:endParaRPr lang="en-US" sz="2700" spc="37">
                <a:solidFill>
                  <a:srgbClr val="FFFFFF"/>
                </a:solidFill>
                <a:latin typeface="Poppins"/>
              </a:endParaRPr>
            </a:p>
            <a:p>
              <a:pPr algn="l">
                <a:lnSpc>
                  <a:spcPts val="3240"/>
                </a:lnSpc>
              </a:pPr>
              <a:r>
                <a:rPr lang="en-US" sz="2700" spc="37">
                  <a:solidFill>
                    <a:srgbClr val="FFFFFF"/>
                  </a:solidFill>
                  <a:latin typeface="Poppins"/>
                </a:rPr>
                <a:t>Fully Integrated with App </a:t>
              </a:r>
            </a:p>
            <a:p>
              <a:pPr algn="l">
                <a:lnSpc>
                  <a:spcPts val="3240"/>
                </a:lnSpc>
              </a:pPr>
              <a:endParaRPr lang="en-US" sz="2700" spc="37">
                <a:solidFill>
                  <a:srgbClr val="FFFFFF"/>
                </a:solidFill>
                <a:latin typeface="Poppins"/>
              </a:endParaRPr>
            </a:p>
            <a:p>
              <a:pPr algn="l">
                <a:lnSpc>
                  <a:spcPts val="3240"/>
                </a:lnSpc>
              </a:pPr>
              <a:r>
                <a:rPr lang="en-US" sz="2700" spc="39">
                  <a:solidFill>
                    <a:srgbClr val="FFFFFF"/>
                  </a:solidFill>
                  <a:latin typeface="Poppins"/>
                </a:rPr>
                <a:t>Automated Re-engagement to Drive App Installs </a:t>
              </a:r>
            </a:p>
          </p:txBody>
        </p:sp>
        <p:grpSp>
          <p:nvGrpSpPr>
            <p:cNvPr id="14" name="Group 14"/>
            <p:cNvGrpSpPr/>
            <p:nvPr/>
          </p:nvGrpSpPr>
          <p:grpSpPr>
            <a:xfrm>
              <a:off x="4" y="1528404"/>
              <a:ext cx="843146" cy="881934"/>
              <a:chOff x="0" y="0"/>
              <a:chExt cx="843146" cy="881934"/>
            </a:xfrm>
          </p:grpSpPr>
          <p:sp>
            <p:nvSpPr>
              <p:cNvPr id="15" name="Freeform 15"/>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6" name="TextBox 16"/>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grpSp>
          <p:nvGrpSpPr>
            <p:cNvPr id="17" name="Group 17"/>
            <p:cNvGrpSpPr/>
            <p:nvPr/>
          </p:nvGrpSpPr>
          <p:grpSpPr>
            <a:xfrm>
              <a:off x="4" y="3026901"/>
              <a:ext cx="843146" cy="881934"/>
              <a:chOff x="0" y="0"/>
              <a:chExt cx="843146" cy="881934"/>
            </a:xfrm>
          </p:grpSpPr>
          <p:sp>
            <p:nvSpPr>
              <p:cNvPr id="18" name="Freeform 18"/>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9" name="TextBox 19"/>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3</a:t>
                </a:r>
              </a:p>
            </p:txBody>
          </p:sp>
        </p:grpSp>
        <p:grpSp>
          <p:nvGrpSpPr>
            <p:cNvPr id="20" name="Group 20"/>
            <p:cNvGrpSpPr/>
            <p:nvPr/>
          </p:nvGrpSpPr>
          <p:grpSpPr>
            <a:xfrm>
              <a:off x="0" y="4525397"/>
              <a:ext cx="843146" cy="881934"/>
              <a:chOff x="0" y="0"/>
              <a:chExt cx="843146" cy="881934"/>
            </a:xfrm>
          </p:grpSpPr>
          <p:sp>
            <p:nvSpPr>
              <p:cNvPr id="21" name="Freeform 21"/>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2" name="TextBox 22"/>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grpSp>
          <p:nvGrpSpPr>
            <p:cNvPr id="23" name="Group 23"/>
            <p:cNvGrpSpPr/>
            <p:nvPr/>
          </p:nvGrpSpPr>
          <p:grpSpPr>
            <a:xfrm>
              <a:off x="0" y="6023893"/>
              <a:ext cx="843146" cy="881934"/>
              <a:chOff x="0" y="0"/>
              <a:chExt cx="843146" cy="881934"/>
            </a:xfrm>
          </p:grpSpPr>
          <p:sp>
            <p:nvSpPr>
              <p:cNvPr id="24" name="Freeform 24"/>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5" name="TextBox 25"/>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5</a:t>
                </a:r>
              </a:p>
            </p:txBody>
          </p:sp>
        </p:grpSp>
      </p:grpSp>
      <p:sp>
        <p:nvSpPr>
          <p:cNvPr id="26" name="TextBox 26"/>
          <p:cNvSpPr txBox="1"/>
          <p:nvPr/>
        </p:nvSpPr>
        <p:spPr>
          <a:xfrm>
            <a:off x="9536049" y="1782846"/>
            <a:ext cx="7539416" cy="581025"/>
          </a:xfrm>
          <a:prstGeom prst="rect">
            <a:avLst/>
          </a:prstGeom>
        </p:spPr>
        <p:txBody>
          <a:bodyPr lIns="0" tIns="0" rIns="0" bIns="0" rtlCol="0" anchor="t">
            <a:spAutoFit/>
          </a:bodyPr>
          <a:lstStyle/>
          <a:p>
            <a:pPr algn="ctr">
              <a:lnSpc>
                <a:spcPts val="4320"/>
              </a:lnSpc>
            </a:pPr>
            <a:r>
              <a:rPr lang="en-US" sz="3600">
                <a:solidFill>
                  <a:srgbClr val="2B2B2B"/>
                </a:solidFill>
                <a:latin typeface="Poppins"/>
              </a:rPr>
              <a:t>Experience</a:t>
            </a:r>
            <a:r>
              <a:rPr lang="en-US" sz="3600">
                <a:solidFill>
                  <a:srgbClr val="FF4D67"/>
                </a:solidFill>
                <a:latin typeface="Poppins Bold"/>
              </a:rPr>
              <a:t> Augmented Reality</a:t>
            </a:r>
          </a:p>
        </p:txBody>
      </p:sp>
      <p:sp>
        <p:nvSpPr>
          <p:cNvPr id="27" name="TextBox 27"/>
          <p:cNvSpPr txBox="1"/>
          <p:nvPr/>
        </p:nvSpPr>
        <p:spPr>
          <a:xfrm>
            <a:off x="9848086" y="2475885"/>
            <a:ext cx="6915343" cy="733425"/>
          </a:xfrm>
          <a:prstGeom prst="rect">
            <a:avLst/>
          </a:prstGeom>
        </p:spPr>
        <p:txBody>
          <a:bodyPr lIns="0" tIns="0" rIns="0" bIns="0" rtlCol="0" anchor="t">
            <a:spAutoFit/>
          </a:bodyPr>
          <a:lstStyle/>
          <a:p>
            <a:pPr algn="ctr">
              <a:lnSpc>
                <a:spcPts val="2880"/>
              </a:lnSpc>
            </a:pPr>
            <a:r>
              <a:rPr lang="en-US" sz="2400">
                <a:solidFill>
                  <a:srgbClr val="2B2B2B"/>
                </a:solidFill>
                <a:latin typeface="Roboto Bold"/>
              </a:rPr>
              <a:t>Use your mobile phone </a:t>
            </a:r>
            <a:r>
              <a:rPr lang="en-US" sz="2400">
                <a:solidFill>
                  <a:srgbClr val="2B2B2B"/>
                </a:solidFill>
                <a:latin typeface="Roboto"/>
              </a:rPr>
              <a:t>to click the link below and scan the image to meet </a:t>
            </a:r>
            <a:r>
              <a:rPr lang="en-US" sz="2400">
                <a:solidFill>
                  <a:srgbClr val="2B2B2B"/>
                </a:solidFill>
                <a:latin typeface="Roboto Bold"/>
              </a:rPr>
              <a:t>SKALE's adorable AR pet.</a:t>
            </a:r>
          </a:p>
        </p:txBody>
      </p:sp>
      <p:sp>
        <p:nvSpPr>
          <p:cNvPr id="28" name="TextBox 28"/>
          <p:cNvSpPr txBox="1"/>
          <p:nvPr/>
        </p:nvSpPr>
        <p:spPr>
          <a:xfrm>
            <a:off x="11291502" y="3485535"/>
            <a:ext cx="4028511" cy="491133"/>
          </a:xfrm>
          <a:prstGeom prst="rect">
            <a:avLst/>
          </a:prstGeom>
        </p:spPr>
        <p:txBody>
          <a:bodyPr lIns="0" tIns="0" rIns="0" bIns="0" rtlCol="0" anchor="t">
            <a:spAutoFit/>
          </a:bodyPr>
          <a:lstStyle/>
          <a:p>
            <a:pPr algn="ctr">
              <a:lnSpc>
                <a:spcPts val="3240"/>
              </a:lnSpc>
            </a:pPr>
            <a:r>
              <a:rPr lang="en-US" sz="2700" u="sng">
                <a:solidFill>
                  <a:srgbClr val="2F8299"/>
                </a:solidFill>
                <a:latin typeface="Poppins Bold"/>
              </a:rPr>
              <a:t>ACCESS AR DEMO</a:t>
            </a:r>
          </a:p>
        </p:txBody>
      </p:sp>
      <p:pic>
        <p:nvPicPr>
          <p:cNvPr id="29" name="Picture 29"/>
          <p:cNvPicPr>
            <a:picLocks noChangeAspect="1"/>
          </p:cNvPicPr>
          <p:nvPr/>
        </p:nvPicPr>
        <p:blipFill>
          <a:blip r:embed="rId4"/>
          <a:srcRect r="561" b="174"/>
          <a:stretch>
            <a:fillRect/>
          </a:stretch>
        </p:blipFill>
        <p:spPr>
          <a:xfrm>
            <a:off x="10808568" y="4404225"/>
            <a:ext cx="4972533" cy="499190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pic>
        <p:nvPicPr>
          <p:cNvPr id="5" name="Picture 5"/>
          <p:cNvPicPr>
            <a:picLocks noChangeAspect="1"/>
          </p:cNvPicPr>
          <p:nvPr/>
        </p:nvPicPr>
        <p:blipFill>
          <a:blip r:embed="rId2"/>
          <a:srcRect b="16718"/>
          <a:stretch>
            <a:fillRect/>
          </a:stretch>
        </p:blipFill>
        <p:spPr>
          <a:xfrm>
            <a:off x="0" y="0"/>
            <a:ext cx="18288000" cy="8567118"/>
          </a:xfrm>
          <a:prstGeom prst="rect">
            <a:avLst/>
          </a:prstGeom>
        </p:spPr>
      </p:pic>
      <p:grpSp>
        <p:nvGrpSpPr>
          <p:cNvPr id="6" name="Group 6"/>
          <p:cNvGrpSpPr/>
          <p:nvPr/>
        </p:nvGrpSpPr>
        <p:grpSpPr>
          <a:xfrm>
            <a:off x="950102" y="2150598"/>
            <a:ext cx="632359" cy="661450"/>
            <a:chOff x="0" y="0"/>
            <a:chExt cx="843146" cy="881934"/>
          </a:xfrm>
        </p:grpSpPr>
        <p:sp>
          <p:nvSpPr>
            <p:cNvPr id="7" name="Freeform 7"/>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8" name="TextBox 8"/>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1</a:t>
              </a:r>
            </a:p>
          </p:txBody>
        </p:sp>
      </p:grpSp>
      <p:pic>
        <p:nvPicPr>
          <p:cNvPr id="14" name="Picture 14"/>
          <p:cNvPicPr>
            <a:picLocks noChangeAspect="1"/>
          </p:cNvPicPr>
          <p:nvPr/>
        </p:nvPicPr>
        <p:blipFill>
          <a:blip r:embed="rId3"/>
          <a:srcRect r="75" b="8196"/>
          <a:stretch>
            <a:fillRect/>
          </a:stretch>
        </p:blipFill>
        <p:spPr>
          <a:xfrm>
            <a:off x="1345153" y="3278041"/>
            <a:ext cx="2931493" cy="5289077"/>
          </a:xfrm>
          <a:prstGeom prst="rect">
            <a:avLst/>
          </a:prstGeom>
        </p:spPr>
      </p:pic>
      <p:pic>
        <p:nvPicPr>
          <p:cNvPr id="15" name="Picture 15"/>
          <p:cNvPicPr>
            <a:picLocks noChangeAspect="1"/>
          </p:cNvPicPr>
          <p:nvPr/>
        </p:nvPicPr>
        <p:blipFill>
          <a:blip r:embed="rId4"/>
          <a:srcRect r="125" b="16472"/>
          <a:stretch>
            <a:fillRect/>
          </a:stretch>
        </p:blipFill>
        <p:spPr>
          <a:xfrm>
            <a:off x="-456349" y="2982042"/>
            <a:ext cx="6678144" cy="5585076"/>
          </a:xfrm>
          <a:prstGeom prst="rect">
            <a:avLst/>
          </a:prstGeom>
        </p:spPr>
      </p:pic>
      <p:pic>
        <p:nvPicPr>
          <p:cNvPr id="16" name="Picture 16"/>
          <p:cNvPicPr>
            <a:picLocks noChangeAspect="1"/>
          </p:cNvPicPr>
          <p:nvPr/>
        </p:nvPicPr>
        <p:blipFill>
          <a:blip r:embed="rId5"/>
          <a:srcRect r="799" b="271"/>
          <a:stretch>
            <a:fillRect/>
          </a:stretch>
        </p:blipFill>
        <p:spPr>
          <a:xfrm>
            <a:off x="2230753" y="5546418"/>
            <a:ext cx="1303941" cy="1776972"/>
          </a:xfrm>
          <a:prstGeom prst="rect">
            <a:avLst/>
          </a:prstGeom>
        </p:spPr>
      </p:pic>
      <p:grpSp>
        <p:nvGrpSpPr>
          <p:cNvPr id="17" name="Group 17"/>
          <p:cNvGrpSpPr/>
          <p:nvPr/>
        </p:nvGrpSpPr>
        <p:grpSpPr>
          <a:xfrm>
            <a:off x="1468257" y="3429842"/>
            <a:ext cx="792081" cy="429810"/>
            <a:chOff x="0" y="0"/>
            <a:chExt cx="1056108" cy="573080"/>
          </a:xfrm>
        </p:grpSpPr>
        <p:sp>
          <p:nvSpPr>
            <p:cNvPr id="18" name="Freeform 18"/>
            <p:cNvSpPr/>
            <p:nvPr/>
          </p:nvSpPr>
          <p:spPr>
            <a:xfrm>
              <a:off x="0" y="0"/>
              <a:ext cx="1056132" cy="573024"/>
            </a:xfrm>
            <a:custGeom>
              <a:avLst/>
              <a:gdLst/>
              <a:ahLst/>
              <a:cxnLst/>
              <a:rect l="l" t="t" r="r" b="b"/>
              <a:pathLst>
                <a:path w="1056132" h="573024">
                  <a:moveTo>
                    <a:pt x="0" y="0"/>
                  </a:moveTo>
                  <a:lnTo>
                    <a:pt x="1056132" y="0"/>
                  </a:lnTo>
                  <a:lnTo>
                    <a:pt x="1056132" y="573024"/>
                  </a:lnTo>
                  <a:lnTo>
                    <a:pt x="0" y="573024"/>
                  </a:lnTo>
                  <a:close/>
                </a:path>
              </a:pathLst>
            </a:custGeom>
            <a:solidFill>
              <a:srgbClr val="2B2B2B"/>
            </a:solidFill>
          </p:spPr>
        </p:sp>
      </p:grpSp>
      <p:sp>
        <p:nvSpPr>
          <p:cNvPr id="19" name="TextBox 19"/>
          <p:cNvSpPr txBox="1"/>
          <p:nvPr/>
        </p:nvSpPr>
        <p:spPr>
          <a:xfrm>
            <a:off x="950102" y="8767143"/>
            <a:ext cx="3865243" cy="819150"/>
          </a:xfrm>
          <a:prstGeom prst="rect">
            <a:avLst/>
          </a:prstGeom>
        </p:spPr>
        <p:txBody>
          <a:bodyPr lIns="0" tIns="0" rIns="0" bIns="0" rtlCol="0" anchor="t">
            <a:spAutoFit/>
          </a:bodyPr>
          <a:lstStyle/>
          <a:p>
            <a:pPr algn="ctr">
              <a:lnSpc>
                <a:spcPts val="2160"/>
              </a:lnSpc>
            </a:pPr>
            <a:r>
              <a:rPr lang="en-US" sz="1800" spc="26">
                <a:solidFill>
                  <a:srgbClr val="2B2B2B"/>
                </a:solidFill>
                <a:latin typeface="Poppins"/>
              </a:rPr>
              <a:t>Shoppers are provisioned a Seed; Goal is to grow a Plant to reap rewards. </a:t>
            </a:r>
          </a:p>
        </p:txBody>
      </p:sp>
      <p:pic>
        <p:nvPicPr>
          <p:cNvPr id="20" name="Picture 20"/>
          <p:cNvPicPr>
            <a:picLocks noChangeAspect="1"/>
          </p:cNvPicPr>
          <p:nvPr/>
        </p:nvPicPr>
        <p:blipFill>
          <a:blip r:embed="rId6"/>
          <a:srcRect r="384" b="8996"/>
          <a:stretch>
            <a:fillRect/>
          </a:stretch>
        </p:blipFill>
        <p:spPr>
          <a:xfrm>
            <a:off x="14079539" y="3233903"/>
            <a:ext cx="2675724" cy="5333215"/>
          </a:xfrm>
          <a:prstGeom prst="rect">
            <a:avLst/>
          </a:prstGeom>
        </p:spPr>
      </p:pic>
      <p:pic>
        <p:nvPicPr>
          <p:cNvPr id="21" name="Picture 21"/>
          <p:cNvPicPr>
            <a:picLocks noChangeAspect="1"/>
          </p:cNvPicPr>
          <p:nvPr/>
        </p:nvPicPr>
        <p:blipFill>
          <a:blip r:embed="rId4"/>
          <a:srcRect r="400" b="11958"/>
          <a:stretch>
            <a:fillRect/>
          </a:stretch>
        </p:blipFill>
        <p:spPr>
          <a:xfrm>
            <a:off x="12340752" y="2982042"/>
            <a:ext cx="6318223" cy="5585076"/>
          </a:xfrm>
          <a:prstGeom prst="rect">
            <a:avLst/>
          </a:prstGeom>
        </p:spPr>
      </p:pic>
      <p:grpSp>
        <p:nvGrpSpPr>
          <p:cNvPr id="22" name="Group 22"/>
          <p:cNvGrpSpPr/>
          <p:nvPr/>
        </p:nvGrpSpPr>
        <p:grpSpPr>
          <a:xfrm>
            <a:off x="15647836" y="6338809"/>
            <a:ext cx="503668" cy="275109"/>
            <a:chOff x="0" y="0"/>
            <a:chExt cx="671558" cy="366812"/>
          </a:xfrm>
        </p:grpSpPr>
        <p:sp>
          <p:nvSpPr>
            <p:cNvPr id="23" name="Freeform 23"/>
            <p:cNvSpPr/>
            <p:nvPr/>
          </p:nvSpPr>
          <p:spPr>
            <a:xfrm>
              <a:off x="0" y="0"/>
              <a:ext cx="671576" cy="366776"/>
            </a:xfrm>
            <a:custGeom>
              <a:avLst/>
              <a:gdLst/>
              <a:ahLst/>
              <a:cxnLst/>
              <a:rect l="l" t="t" r="r" b="b"/>
              <a:pathLst>
                <a:path w="671576" h="366776">
                  <a:moveTo>
                    <a:pt x="0" y="0"/>
                  </a:moveTo>
                  <a:lnTo>
                    <a:pt x="671576" y="0"/>
                  </a:lnTo>
                  <a:lnTo>
                    <a:pt x="671576" y="366776"/>
                  </a:lnTo>
                  <a:lnTo>
                    <a:pt x="0" y="366776"/>
                  </a:lnTo>
                  <a:close/>
                </a:path>
              </a:pathLst>
            </a:custGeom>
            <a:solidFill>
              <a:srgbClr val="FF9300"/>
            </a:solidFill>
          </p:spPr>
        </p:sp>
      </p:grpSp>
      <p:grpSp>
        <p:nvGrpSpPr>
          <p:cNvPr id="24" name="Group 24"/>
          <p:cNvGrpSpPr/>
          <p:nvPr/>
        </p:nvGrpSpPr>
        <p:grpSpPr>
          <a:xfrm>
            <a:off x="15352319" y="6559932"/>
            <a:ext cx="926562" cy="257774"/>
            <a:chOff x="0" y="0"/>
            <a:chExt cx="1235416" cy="343699"/>
          </a:xfrm>
        </p:grpSpPr>
        <p:sp>
          <p:nvSpPr>
            <p:cNvPr id="25" name="Freeform 25"/>
            <p:cNvSpPr/>
            <p:nvPr/>
          </p:nvSpPr>
          <p:spPr>
            <a:xfrm>
              <a:off x="0" y="0"/>
              <a:ext cx="1235456" cy="343662"/>
            </a:xfrm>
            <a:custGeom>
              <a:avLst/>
              <a:gdLst/>
              <a:ahLst/>
              <a:cxnLst/>
              <a:rect l="l" t="t" r="r" b="b"/>
              <a:pathLst>
                <a:path w="1235456" h="343662">
                  <a:moveTo>
                    <a:pt x="0" y="0"/>
                  </a:moveTo>
                  <a:lnTo>
                    <a:pt x="1235456" y="0"/>
                  </a:lnTo>
                  <a:lnTo>
                    <a:pt x="1235456" y="343662"/>
                  </a:lnTo>
                  <a:lnTo>
                    <a:pt x="0" y="343662"/>
                  </a:lnTo>
                  <a:close/>
                </a:path>
              </a:pathLst>
            </a:custGeom>
            <a:solidFill>
              <a:srgbClr val="FF9300"/>
            </a:solidFill>
          </p:spPr>
        </p:sp>
        <p:sp>
          <p:nvSpPr>
            <p:cNvPr id="26" name="TextBox 26"/>
            <p:cNvSpPr txBox="1"/>
            <p:nvPr/>
          </p:nvSpPr>
          <p:spPr>
            <a:xfrm>
              <a:off x="0" y="0"/>
              <a:ext cx="1235416" cy="343699"/>
            </a:xfrm>
            <a:prstGeom prst="rect">
              <a:avLst/>
            </a:prstGeom>
          </p:spPr>
          <p:txBody>
            <a:bodyPr lIns="50800" tIns="50800" rIns="50800" bIns="50800" rtlCol="0" anchor="t"/>
            <a:lstStyle/>
            <a:p>
              <a:pPr algn="l">
                <a:lnSpc>
                  <a:spcPts val="1260"/>
                </a:lnSpc>
              </a:pPr>
              <a:r>
                <a:rPr lang="en-US" sz="1050">
                  <a:solidFill>
                    <a:srgbClr val="FFFFFF"/>
                  </a:solidFill>
                  <a:latin typeface="Lato Bold"/>
                </a:rPr>
                <a:t>5 Tokens</a:t>
              </a:r>
            </a:p>
          </p:txBody>
        </p:sp>
      </p:grpSp>
      <p:grpSp>
        <p:nvGrpSpPr>
          <p:cNvPr id="27" name="Group 27"/>
          <p:cNvGrpSpPr/>
          <p:nvPr/>
        </p:nvGrpSpPr>
        <p:grpSpPr>
          <a:xfrm>
            <a:off x="14459359" y="6594941"/>
            <a:ext cx="1891426" cy="594889"/>
            <a:chOff x="0" y="0"/>
            <a:chExt cx="2521901" cy="793186"/>
          </a:xfrm>
        </p:grpSpPr>
        <p:sp>
          <p:nvSpPr>
            <p:cNvPr id="28" name="Freeform 28"/>
            <p:cNvSpPr/>
            <p:nvPr/>
          </p:nvSpPr>
          <p:spPr>
            <a:xfrm>
              <a:off x="0" y="0"/>
              <a:ext cx="2521839" cy="793242"/>
            </a:xfrm>
            <a:custGeom>
              <a:avLst/>
              <a:gdLst/>
              <a:ahLst/>
              <a:cxnLst/>
              <a:rect l="l" t="t" r="r" b="b"/>
              <a:pathLst>
                <a:path w="2521839" h="793242">
                  <a:moveTo>
                    <a:pt x="0" y="0"/>
                  </a:moveTo>
                  <a:lnTo>
                    <a:pt x="2521839" y="0"/>
                  </a:lnTo>
                  <a:lnTo>
                    <a:pt x="2521839" y="793242"/>
                  </a:lnTo>
                  <a:lnTo>
                    <a:pt x="0" y="793242"/>
                  </a:lnTo>
                  <a:close/>
                </a:path>
              </a:pathLst>
            </a:custGeom>
            <a:solidFill>
              <a:srgbClr val="FF9300"/>
            </a:solidFill>
          </p:spPr>
        </p:sp>
        <p:sp>
          <p:nvSpPr>
            <p:cNvPr id="29" name="TextBox 29"/>
            <p:cNvSpPr txBox="1"/>
            <p:nvPr/>
          </p:nvSpPr>
          <p:spPr>
            <a:xfrm>
              <a:off x="0" y="-9525"/>
              <a:ext cx="2521901" cy="802711"/>
            </a:xfrm>
            <a:prstGeom prst="rect">
              <a:avLst/>
            </a:prstGeom>
          </p:spPr>
          <p:txBody>
            <a:bodyPr lIns="50800" tIns="50800" rIns="50800" bIns="50800" rtlCol="0" anchor="t"/>
            <a:lstStyle/>
            <a:p>
              <a:pPr algn="ctr">
                <a:lnSpc>
                  <a:spcPts val="1080"/>
                </a:lnSpc>
              </a:pPr>
              <a:r>
                <a:rPr lang="en-US" sz="900">
                  <a:solidFill>
                    <a:srgbClr val="FFFFFF"/>
                  </a:solidFill>
                  <a:latin typeface="Lato Light"/>
                </a:rPr>
                <a:t>Include </a:t>
              </a:r>
              <a:r>
                <a:rPr lang="en-US" sz="900">
                  <a:solidFill>
                    <a:srgbClr val="FFFFFF"/>
                  </a:solidFill>
                  <a:latin typeface="Lato Bold"/>
                </a:rPr>
                <a:t>#plantrewards </a:t>
              </a:r>
              <a:r>
                <a:rPr lang="en-US" sz="900">
                  <a:solidFill>
                    <a:srgbClr val="FFFFFF"/>
                  </a:solidFill>
                  <a:latin typeface="Lato Light"/>
                </a:rPr>
                <a:t>when posting in social media to stand a chance to win lucky draw cash prize worth up to RM 5000</a:t>
              </a:r>
            </a:p>
          </p:txBody>
        </p:sp>
      </p:grpSp>
      <p:grpSp>
        <p:nvGrpSpPr>
          <p:cNvPr id="30" name="Group 30"/>
          <p:cNvGrpSpPr/>
          <p:nvPr/>
        </p:nvGrpSpPr>
        <p:grpSpPr>
          <a:xfrm>
            <a:off x="14095398" y="3400023"/>
            <a:ext cx="792081" cy="429810"/>
            <a:chOff x="0" y="0"/>
            <a:chExt cx="1056108" cy="573080"/>
          </a:xfrm>
        </p:grpSpPr>
        <p:sp>
          <p:nvSpPr>
            <p:cNvPr id="31" name="Freeform 31"/>
            <p:cNvSpPr/>
            <p:nvPr/>
          </p:nvSpPr>
          <p:spPr>
            <a:xfrm>
              <a:off x="0" y="0"/>
              <a:ext cx="1056132" cy="573024"/>
            </a:xfrm>
            <a:custGeom>
              <a:avLst/>
              <a:gdLst/>
              <a:ahLst/>
              <a:cxnLst/>
              <a:rect l="l" t="t" r="r" b="b"/>
              <a:pathLst>
                <a:path w="1056132" h="573024">
                  <a:moveTo>
                    <a:pt x="0" y="0"/>
                  </a:moveTo>
                  <a:lnTo>
                    <a:pt x="1056132" y="0"/>
                  </a:lnTo>
                  <a:lnTo>
                    <a:pt x="1056132" y="573024"/>
                  </a:lnTo>
                  <a:lnTo>
                    <a:pt x="0" y="573024"/>
                  </a:lnTo>
                  <a:close/>
                </a:path>
              </a:pathLst>
            </a:custGeom>
            <a:solidFill>
              <a:srgbClr val="2B2B2B"/>
            </a:solidFill>
          </p:spPr>
        </p:sp>
      </p:grpSp>
      <p:grpSp>
        <p:nvGrpSpPr>
          <p:cNvPr id="32" name="Group 32"/>
          <p:cNvGrpSpPr/>
          <p:nvPr/>
        </p:nvGrpSpPr>
        <p:grpSpPr>
          <a:xfrm>
            <a:off x="14822976" y="6064871"/>
            <a:ext cx="529343" cy="179042"/>
            <a:chOff x="0" y="0"/>
            <a:chExt cx="705790" cy="238722"/>
          </a:xfrm>
        </p:grpSpPr>
        <p:sp>
          <p:nvSpPr>
            <p:cNvPr id="33" name="Freeform 33"/>
            <p:cNvSpPr/>
            <p:nvPr/>
          </p:nvSpPr>
          <p:spPr>
            <a:xfrm>
              <a:off x="0" y="0"/>
              <a:ext cx="705739" cy="238760"/>
            </a:xfrm>
            <a:custGeom>
              <a:avLst/>
              <a:gdLst/>
              <a:ahLst/>
              <a:cxnLst/>
              <a:rect l="l" t="t" r="r" b="b"/>
              <a:pathLst>
                <a:path w="705739" h="238760">
                  <a:moveTo>
                    <a:pt x="0" y="0"/>
                  </a:moveTo>
                  <a:lnTo>
                    <a:pt x="705739" y="0"/>
                  </a:lnTo>
                  <a:lnTo>
                    <a:pt x="705739" y="238760"/>
                  </a:lnTo>
                  <a:lnTo>
                    <a:pt x="0" y="238760"/>
                  </a:lnTo>
                  <a:close/>
                </a:path>
              </a:pathLst>
            </a:custGeom>
            <a:solidFill>
              <a:srgbClr val="FFFFFF"/>
            </a:solidFill>
          </p:spPr>
        </p:sp>
      </p:grpSp>
      <p:grpSp>
        <p:nvGrpSpPr>
          <p:cNvPr id="34" name="Group 34"/>
          <p:cNvGrpSpPr/>
          <p:nvPr/>
        </p:nvGrpSpPr>
        <p:grpSpPr>
          <a:xfrm>
            <a:off x="5324512" y="2181823"/>
            <a:ext cx="632360" cy="661450"/>
            <a:chOff x="0" y="0"/>
            <a:chExt cx="843146" cy="881934"/>
          </a:xfrm>
        </p:grpSpPr>
        <p:sp>
          <p:nvSpPr>
            <p:cNvPr id="35" name="Freeform 35"/>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36" name="TextBox 36"/>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pic>
        <p:nvPicPr>
          <p:cNvPr id="37" name="Picture 37"/>
          <p:cNvPicPr>
            <a:picLocks noChangeAspect="1"/>
          </p:cNvPicPr>
          <p:nvPr/>
        </p:nvPicPr>
        <p:blipFill>
          <a:blip r:embed="rId7"/>
          <a:srcRect r="361" b="9953"/>
          <a:stretch>
            <a:fillRect/>
          </a:stretch>
        </p:blipFill>
        <p:spPr>
          <a:xfrm>
            <a:off x="5640692" y="3275171"/>
            <a:ext cx="2906051" cy="5291947"/>
          </a:xfrm>
          <a:prstGeom prst="rect">
            <a:avLst/>
          </a:prstGeom>
        </p:spPr>
      </p:pic>
      <p:pic>
        <p:nvPicPr>
          <p:cNvPr id="38" name="Picture 38"/>
          <p:cNvPicPr>
            <a:picLocks noChangeAspect="1"/>
          </p:cNvPicPr>
          <p:nvPr/>
        </p:nvPicPr>
        <p:blipFill>
          <a:blip r:embed="rId4"/>
          <a:srcRect r="236" b="19676"/>
          <a:stretch>
            <a:fillRect/>
          </a:stretch>
        </p:blipFill>
        <p:spPr>
          <a:xfrm>
            <a:off x="3737044" y="2982042"/>
            <a:ext cx="6936832" cy="5585076"/>
          </a:xfrm>
          <a:prstGeom prst="rect">
            <a:avLst/>
          </a:prstGeom>
        </p:spPr>
      </p:pic>
      <p:grpSp>
        <p:nvGrpSpPr>
          <p:cNvPr id="39" name="Group 39"/>
          <p:cNvGrpSpPr/>
          <p:nvPr/>
        </p:nvGrpSpPr>
        <p:grpSpPr>
          <a:xfrm>
            <a:off x="5739958" y="3429842"/>
            <a:ext cx="792081" cy="429810"/>
            <a:chOff x="0" y="0"/>
            <a:chExt cx="1056108" cy="573080"/>
          </a:xfrm>
        </p:grpSpPr>
        <p:sp>
          <p:nvSpPr>
            <p:cNvPr id="40" name="Freeform 40"/>
            <p:cNvSpPr/>
            <p:nvPr/>
          </p:nvSpPr>
          <p:spPr>
            <a:xfrm>
              <a:off x="0" y="0"/>
              <a:ext cx="1056132" cy="573024"/>
            </a:xfrm>
            <a:custGeom>
              <a:avLst/>
              <a:gdLst/>
              <a:ahLst/>
              <a:cxnLst/>
              <a:rect l="l" t="t" r="r" b="b"/>
              <a:pathLst>
                <a:path w="1056132" h="573024">
                  <a:moveTo>
                    <a:pt x="0" y="0"/>
                  </a:moveTo>
                  <a:lnTo>
                    <a:pt x="1056132" y="0"/>
                  </a:lnTo>
                  <a:lnTo>
                    <a:pt x="1056132" y="573024"/>
                  </a:lnTo>
                  <a:lnTo>
                    <a:pt x="0" y="573024"/>
                  </a:lnTo>
                  <a:close/>
                </a:path>
              </a:pathLst>
            </a:custGeom>
            <a:solidFill>
              <a:srgbClr val="2B2B2B"/>
            </a:solidFill>
          </p:spPr>
        </p:sp>
      </p:grpSp>
      <p:pic>
        <p:nvPicPr>
          <p:cNvPr id="41" name="Picture 41"/>
          <p:cNvPicPr>
            <a:picLocks noChangeAspect="1"/>
          </p:cNvPicPr>
          <p:nvPr/>
        </p:nvPicPr>
        <p:blipFill>
          <a:blip r:embed="rId8"/>
          <a:srcRect r="419" b="8549"/>
          <a:stretch>
            <a:fillRect/>
          </a:stretch>
        </p:blipFill>
        <p:spPr>
          <a:xfrm>
            <a:off x="10065716" y="3337744"/>
            <a:ext cx="2750665" cy="5229374"/>
          </a:xfrm>
          <a:prstGeom prst="rect">
            <a:avLst/>
          </a:prstGeom>
        </p:spPr>
      </p:pic>
      <p:pic>
        <p:nvPicPr>
          <p:cNvPr id="42" name="Picture 42"/>
          <p:cNvPicPr>
            <a:picLocks noChangeAspect="1"/>
          </p:cNvPicPr>
          <p:nvPr/>
        </p:nvPicPr>
        <p:blipFill>
          <a:blip r:embed="rId4"/>
          <a:srcRect r="125" b="17893"/>
          <a:stretch>
            <a:fillRect/>
          </a:stretch>
        </p:blipFill>
        <p:spPr>
          <a:xfrm>
            <a:off x="8197793" y="3077006"/>
            <a:ext cx="6678144" cy="5490112"/>
          </a:xfrm>
          <a:prstGeom prst="rect">
            <a:avLst/>
          </a:prstGeom>
        </p:spPr>
      </p:pic>
      <p:grpSp>
        <p:nvGrpSpPr>
          <p:cNvPr id="43" name="Group 43"/>
          <p:cNvGrpSpPr/>
          <p:nvPr/>
        </p:nvGrpSpPr>
        <p:grpSpPr>
          <a:xfrm>
            <a:off x="10063441" y="3499690"/>
            <a:ext cx="792081" cy="429810"/>
            <a:chOff x="0" y="0"/>
            <a:chExt cx="1056108" cy="573080"/>
          </a:xfrm>
        </p:grpSpPr>
        <p:sp>
          <p:nvSpPr>
            <p:cNvPr id="44" name="Freeform 44"/>
            <p:cNvSpPr/>
            <p:nvPr/>
          </p:nvSpPr>
          <p:spPr>
            <a:xfrm>
              <a:off x="0" y="0"/>
              <a:ext cx="1056132" cy="573024"/>
            </a:xfrm>
            <a:custGeom>
              <a:avLst/>
              <a:gdLst/>
              <a:ahLst/>
              <a:cxnLst/>
              <a:rect l="l" t="t" r="r" b="b"/>
              <a:pathLst>
                <a:path w="1056132" h="573024">
                  <a:moveTo>
                    <a:pt x="0" y="0"/>
                  </a:moveTo>
                  <a:lnTo>
                    <a:pt x="1056132" y="0"/>
                  </a:lnTo>
                  <a:lnTo>
                    <a:pt x="1056132" y="573024"/>
                  </a:lnTo>
                  <a:lnTo>
                    <a:pt x="0" y="573024"/>
                  </a:lnTo>
                  <a:close/>
                </a:path>
              </a:pathLst>
            </a:custGeom>
            <a:solidFill>
              <a:srgbClr val="2B2B2B"/>
            </a:solidFill>
          </p:spPr>
        </p:sp>
      </p:grpSp>
      <p:grpSp>
        <p:nvGrpSpPr>
          <p:cNvPr id="45" name="Group 45"/>
          <p:cNvGrpSpPr/>
          <p:nvPr/>
        </p:nvGrpSpPr>
        <p:grpSpPr>
          <a:xfrm>
            <a:off x="9747262" y="2213048"/>
            <a:ext cx="632360" cy="661451"/>
            <a:chOff x="0" y="0"/>
            <a:chExt cx="843146" cy="881934"/>
          </a:xfrm>
        </p:grpSpPr>
        <p:sp>
          <p:nvSpPr>
            <p:cNvPr id="46" name="Freeform 46"/>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47" name="TextBox 47"/>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3</a:t>
              </a:r>
            </a:p>
          </p:txBody>
        </p:sp>
      </p:grpSp>
      <p:grpSp>
        <p:nvGrpSpPr>
          <p:cNvPr id="48" name="Group 48"/>
          <p:cNvGrpSpPr/>
          <p:nvPr/>
        </p:nvGrpSpPr>
        <p:grpSpPr>
          <a:xfrm>
            <a:off x="13779218" y="2181823"/>
            <a:ext cx="632359" cy="661451"/>
            <a:chOff x="0" y="0"/>
            <a:chExt cx="843146" cy="881934"/>
          </a:xfrm>
        </p:grpSpPr>
        <p:sp>
          <p:nvSpPr>
            <p:cNvPr id="49" name="Freeform 49"/>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50" name="TextBox 50"/>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grpSp>
        <p:nvGrpSpPr>
          <p:cNvPr id="51" name="Group 51"/>
          <p:cNvGrpSpPr/>
          <p:nvPr/>
        </p:nvGrpSpPr>
        <p:grpSpPr>
          <a:xfrm>
            <a:off x="1470282" y="7772398"/>
            <a:ext cx="2695562" cy="213694"/>
            <a:chOff x="0" y="0"/>
            <a:chExt cx="3594082" cy="284926"/>
          </a:xfrm>
        </p:grpSpPr>
        <p:sp>
          <p:nvSpPr>
            <p:cNvPr id="52" name="Freeform 52"/>
            <p:cNvSpPr/>
            <p:nvPr/>
          </p:nvSpPr>
          <p:spPr>
            <a:xfrm>
              <a:off x="0" y="0"/>
              <a:ext cx="3594100" cy="284988"/>
            </a:xfrm>
            <a:custGeom>
              <a:avLst/>
              <a:gdLst/>
              <a:ahLst/>
              <a:cxnLst/>
              <a:rect l="l" t="t" r="r" b="b"/>
              <a:pathLst>
                <a:path w="3594100" h="284988">
                  <a:moveTo>
                    <a:pt x="0" y="0"/>
                  </a:moveTo>
                  <a:lnTo>
                    <a:pt x="3594100" y="0"/>
                  </a:lnTo>
                  <a:lnTo>
                    <a:pt x="3594100" y="284988"/>
                  </a:lnTo>
                  <a:lnTo>
                    <a:pt x="0" y="284988"/>
                  </a:lnTo>
                  <a:close/>
                </a:path>
              </a:pathLst>
            </a:custGeom>
            <a:solidFill>
              <a:srgbClr val="404040"/>
            </a:solidFill>
          </p:spPr>
        </p:sp>
        <p:sp>
          <p:nvSpPr>
            <p:cNvPr id="53" name="TextBox 53"/>
            <p:cNvSpPr txBox="1"/>
            <p:nvPr/>
          </p:nvSpPr>
          <p:spPr>
            <a:xfrm>
              <a:off x="0" y="0"/>
              <a:ext cx="3594082" cy="284926"/>
            </a:xfrm>
            <a:prstGeom prst="rect">
              <a:avLst/>
            </a:prstGeom>
          </p:spPr>
          <p:txBody>
            <a:bodyPr lIns="50800" tIns="50800" rIns="50800" bIns="50800" rtlCol="0" anchor="ctr"/>
            <a:lstStyle/>
            <a:p>
              <a:pPr algn="ctr">
                <a:lnSpc>
                  <a:spcPts val="1260"/>
                </a:lnSpc>
              </a:pPr>
              <a:r>
                <a:rPr lang="en-US" sz="1050">
                  <a:solidFill>
                    <a:srgbClr val="FFFFFF"/>
                  </a:solidFill>
                  <a:latin typeface="Lato Light"/>
                </a:rPr>
                <a:t>Upload a Receipt to fully grow plant</a:t>
              </a:r>
            </a:p>
          </p:txBody>
        </p:sp>
      </p:grpSp>
      <p:sp>
        <p:nvSpPr>
          <p:cNvPr id="54" name="TextBox 54"/>
          <p:cNvSpPr txBox="1"/>
          <p:nvPr/>
        </p:nvSpPr>
        <p:spPr>
          <a:xfrm>
            <a:off x="1070047" y="682987"/>
            <a:ext cx="10923985" cy="936117"/>
          </a:xfrm>
          <a:prstGeom prst="rect">
            <a:avLst/>
          </a:prstGeom>
        </p:spPr>
        <p:txBody>
          <a:bodyPr lIns="0" tIns="0" rIns="0" bIns="0" rtlCol="0" anchor="t">
            <a:spAutoFit/>
          </a:bodyPr>
          <a:lstStyle/>
          <a:p>
            <a:pPr algn="l">
              <a:lnSpc>
                <a:spcPts val="3564"/>
              </a:lnSpc>
            </a:pPr>
            <a:r>
              <a:rPr lang="en-US" sz="3300" spc="48">
                <a:solidFill>
                  <a:srgbClr val="FFFFFF"/>
                </a:solidFill>
                <a:latin typeface="Poppins"/>
              </a:rPr>
              <a:t>Augmented Reality Gamification, Proven to Drive Shopper Engagement and Action </a:t>
            </a:r>
          </a:p>
        </p:txBody>
      </p:sp>
      <p:sp>
        <p:nvSpPr>
          <p:cNvPr id="55" name="TextBox 55"/>
          <p:cNvSpPr txBox="1"/>
          <p:nvPr/>
        </p:nvSpPr>
        <p:spPr>
          <a:xfrm>
            <a:off x="1668884" y="2131548"/>
            <a:ext cx="3146462"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Engage Daily to </a:t>
            </a:r>
          </a:p>
          <a:p>
            <a:pPr algn="l">
              <a:lnSpc>
                <a:spcPts val="2879"/>
              </a:lnSpc>
            </a:pPr>
            <a:r>
              <a:rPr lang="en-US" sz="2400" spc="35">
                <a:solidFill>
                  <a:srgbClr val="FFFFFF"/>
                </a:solidFill>
                <a:latin typeface="Poppins Bold"/>
              </a:rPr>
              <a:t>Grow AR Plant</a:t>
            </a:r>
          </a:p>
        </p:txBody>
      </p:sp>
      <p:sp>
        <p:nvSpPr>
          <p:cNvPr id="56" name="TextBox 56"/>
          <p:cNvSpPr txBox="1"/>
          <p:nvPr/>
        </p:nvSpPr>
        <p:spPr>
          <a:xfrm>
            <a:off x="6135999" y="2131548"/>
            <a:ext cx="2324949"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Daily AR Token Game </a:t>
            </a:r>
          </a:p>
        </p:txBody>
      </p:sp>
      <p:sp>
        <p:nvSpPr>
          <p:cNvPr id="57" name="TextBox 57"/>
          <p:cNvSpPr txBox="1"/>
          <p:nvPr/>
        </p:nvSpPr>
        <p:spPr>
          <a:xfrm>
            <a:off x="5409087" y="8767143"/>
            <a:ext cx="3592748" cy="1085850"/>
          </a:xfrm>
          <a:prstGeom prst="rect">
            <a:avLst/>
          </a:prstGeom>
        </p:spPr>
        <p:txBody>
          <a:bodyPr lIns="0" tIns="0" rIns="0" bIns="0" rtlCol="0" anchor="t">
            <a:spAutoFit/>
          </a:bodyPr>
          <a:lstStyle/>
          <a:p>
            <a:pPr algn="ctr">
              <a:lnSpc>
                <a:spcPts val="2160"/>
              </a:lnSpc>
            </a:pPr>
            <a:r>
              <a:rPr lang="en-US" sz="1800" spc="26">
                <a:solidFill>
                  <a:srgbClr val="2B2B2B"/>
                </a:solidFill>
                <a:latin typeface="Poppins"/>
              </a:rPr>
              <a:t>Capture as many tokens in 120s</a:t>
            </a:r>
          </a:p>
          <a:p>
            <a:pPr algn="ctr">
              <a:lnSpc>
                <a:spcPts val="2160"/>
              </a:lnSpc>
            </a:pPr>
            <a:r>
              <a:rPr lang="en-US" sz="1800" spc="26">
                <a:solidFill>
                  <a:srgbClr val="2B2B2B"/>
                </a:solidFill>
                <a:latin typeface="Poppins"/>
              </a:rPr>
              <a:t>See twice as many tokens in Mall</a:t>
            </a:r>
            <a:r>
              <a:rPr lang="en-US" sz="1800" spc="26">
                <a:solidFill>
                  <a:srgbClr val="2B2B2B"/>
                </a:solidFill>
                <a:latin typeface="Poppins Light"/>
              </a:rPr>
              <a:t> </a:t>
            </a:r>
          </a:p>
        </p:txBody>
      </p:sp>
      <p:sp>
        <p:nvSpPr>
          <p:cNvPr id="58" name="TextBox 58"/>
          <p:cNvSpPr txBox="1"/>
          <p:nvPr/>
        </p:nvSpPr>
        <p:spPr>
          <a:xfrm>
            <a:off x="10556073" y="2155519"/>
            <a:ext cx="2875918"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Unique Daily </a:t>
            </a:r>
          </a:p>
          <a:p>
            <a:pPr algn="l">
              <a:lnSpc>
                <a:spcPts val="2879"/>
              </a:lnSpc>
            </a:pPr>
            <a:r>
              <a:rPr lang="en-US" sz="2400" spc="35">
                <a:solidFill>
                  <a:srgbClr val="FFFFFF"/>
                </a:solidFill>
                <a:latin typeface="Poppins Bold"/>
              </a:rPr>
              <a:t>Experiences </a:t>
            </a:r>
          </a:p>
        </p:txBody>
      </p:sp>
      <p:sp>
        <p:nvSpPr>
          <p:cNvPr id="59" name="TextBox 59"/>
          <p:cNvSpPr txBox="1"/>
          <p:nvPr/>
        </p:nvSpPr>
        <p:spPr>
          <a:xfrm>
            <a:off x="14592553" y="2286717"/>
            <a:ext cx="2875918" cy="38100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Referral</a:t>
            </a:r>
          </a:p>
        </p:txBody>
      </p:sp>
      <p:sp>
        <p:nvSpPr>
          <p:cNvPr id="60" name="TextBox 60"/>
          <p:cNvSpPr txBox="1"/>
          <p:nvPr/>
        </p:nvSpPr>
        <p:spPr>
          <a:xfrm>
            <a:off x="9945904" y="8795718"/>
            <a:ext cx="2921111" cy="552450"/>
          </a:xfrm>
          <a:prstGeom prst="rect">
            <a:avLst/>
          </a:prstGeom>
        </p:spPr>
        <p:txBody>
          <a:bodyPr lIns="0" tIns="0" rIns="0" bIns="0" rtlCol="0" anchor="t">
            <a:spAutoFit/>
          </a:bodyPr>
          <a:lstStyle/>
          <a:p>
            <a:pPr algn="ctr">
              <a:lnSpc>
                <a:spcPts val="2160"/>
              </a:lnSpc>
            </a:pPr>
            <a:r>
              <a:rPr lang="en-US" sz="1800" spc="26">
                <a:solidFill>
                  <a:srgbClr val="2B2B2B"/>
                </a:solidFill>
                <a:latin typeface="Poppins"/>
              </a:rPr>
              <a:t>Reward Shoppers for Engaging Daily</a:t>
            </a:r>
          </a:p>
        </p:txBody>
      </p:sp>
      <p:sp>
        <p:nvSpPr>
          <p:cNvPr id="61" name="TextBox 61"/>
          <p:cNvSpPr txBox="1"/>
          <p:nvPr/>
        </p:nvSpPr>
        <p:spPr>
          <a:xfrm>
            <a:off x="13703490" y="8767143"/>
            <a:ext cx="3592748" cy="876300"/>
          </a:xfrm>
          <a:prstGeom prst="rect">
            <a:avLst/>
          </a:prstGeom>
        </p:spPr>
        <p:txBody>
          <a:bodyPr lIns="0" tIns="0" rIns="0" bIns="0" rtlCol="0" anchor="t">
            <a:spAutoFit/>
          </a:bodyPr>
          <a:lstStyle/>
          <a:p>
            <a:pPr algn="ctr">
              <a:lnSpc>
                <a:spcPts val="2279"/>
              </a:lnSpc>
            </a:pPr>
            <a:r>
              <a:rPr lang="en-US" sz="1899" spc="28">
                <a:solidFill>
                  <a:srgbClr val="2B2B2B"/>
                </a:solidFill>
                <a:latin typeface="Poppins"/>
              </a:rPr>
              <a:t>Refer a Friend; Get Rewarded</a:t>
            </a:r>
          </a:p>
          <a:p>
            <a:pPr algn="ctr">
              <a:lnSpc>
                <a:spcPts val="2279"/>
              </a:lnSpc>
            </a:pPr>
            <a:r>
              <a:rPr lang="en-US" sz="1899" spc="28">
                <a:solidFill>
                  <a:srgbClr val="2B2B2B"/>
                </a:solidFill>
                <a:latin typeface="Poppins"/>
              </a:rPr>
              <a:t>with Points for Successful Referral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4686300"/>
            <a:ext cx="18288000" cy="5600700"/>
            <a:chOff x="0" y="0"/>
            <a:chExt cx="24384000" cy="7467600"/>
          </a:xfrm>
        </p:grpSpPr>
        <p:sp>
          <p:nvSpPr>
            <p:cNvPr id="9" name="Freeform 9"/>
            <p:cNvSpPr/>
            <p:nvPr/>
          </p:nvSpPr>
          <p:spPr>
            <a:xfrm>
              <a:off x="0" y="0"/>
              <a:ext cx="24384000" cy="7467600"/>
            </a:xfrm>
            <a:custGeom>
              <a:avLst/>
              <a:gdLst/>
              <a:ahLst/>
              <a:cxnLst/>
              <a:rect l="l" t="t" r="r" b="b"/>
              <a:pathLst>
                <a:path w="24384000" h="7467600">
                  <a:moveTo>
                    <a:pt x="0" y="0"/>
                  </a:moveTo>
                  <a:lnTo>
                    <a:pt x="24384000" y="0"/>
                  </a:lnTo>
                  <a:lnTo>
                    <a:pt x="24384000" y="7467600"/>
                  </a:lnTo>
                  <a:lnTo>
                    <a:pt x="0" y="7467600"/>
                  </a:lnTo>
                  <a:close/>
                </a:path>
              </a:pathLst>
            </a:custGeom>
            <a:solidFill>
              <a:srgbClr val="FFFFFF"/>
            </a:solidFill>
          </p:spPr>
        </p:sp>
      </p:grpSp>
      <p:pic>
        <p:nvPicPr>
          <p:cNvPr id="10" name="Picture 10"/>
          <p:cNvPicPr>
            <a:picLocks noChangeAspect="1"/>
          </p:cNvPicPr>
          <p:nvPr/>
        </p:nvPicPr>
        <p:blipFill>
          <a:blip r:embed="rId2"/>
          <a:srcRect b="10000"/>
          <a:stretch>
            <a:fillRect/>
          </a:stretch>
        </p:blipFill>
        <p:spPr>
          <a:xfrm>
            <a:off x="0" y="0"/>
            <a:ext cx="18288000" cy="9258300"/>
          </a:xfrm>
          <a:prstGeom prst="rect">
            <a:avLst/>
          </a:prstGeom>
        </p:spPr>
      </p:pic>
      <p:grpSp>
        <p:nvGrpSpPr>
          <p:cNvPr id="11" name="Group 11"/>
          <p:cNvGrpSpPr/>
          <p:nvPr/>
        </p:nvGrpSpPr>
        <p:grpSpPr>
          <a:xfrm>
            <a:off x="1028700" y="2264936"/>
            <a:ext cx="632359" cy="661450"/>
            <a:chOff x="0" y="0"/>
            <a:chExt cx="843146" cy="881934"/>
          </a:xfrm>
        </p:grpSpPr>
        <p:sp>
          <p:nvSpPr>
            <p:cNvPr id="12" name="Freeform 12"/>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3" name="TextBox 13"/>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1</a:t>
              </a:r>
            </a:p>
          </p:txBody>
        </p:sp>
      </p:grpSp>
      <p:sp>
        <p:nvSpPr>
          <p:cNvPr id="14" name="TextBox 14"/>
          <p:cNvSpPr txBox="1"/>
          <p:nvPr/>
        </p:nvSpPr>
        <p:spPr>
          <a:xfrm>
            <a:off x="1028700" y="1078933"/>
            <a:ext cx="16350572" cy="531114"/>
          </a:xfrm>
          <a:prstGeom prst="rect">
            <a:avLst/>
          </a:prstGeom>
        </p:spPr>
        <p:txBody>
          <a:bodyPr lIns="0" tIns="0" rIns="0" bIns="0" rtlCol="0" anchor="t">
            <a:spAutoFit/>
          </a:bodyPr>
          <a:lstStyle/>
          <a:p>
            <a:pPr algn="l">
              <a:lnSpc>
                <a:spcPts val="3888"/>
              </a:lnSpc>
            </a:pPr>
            <a:r>
              <a:rPr lang="en-US" sz="3600" spc="53">
                <a:solidFill>
                  <a:srgbClr val="FFFFFF"/>
                </a:solidFill>
                <a:latin typeface="Poppins"/>
              </a:rPr>
              <a:t>Seamless Integration and User Experience In-App</a:t>
            </a:r>
          </a:p>
        </p:txBody>
      </p:sp>
      <p:grpSp>
        <p:nvGrpSpPr>
          <p:cNvPr id="15" name="Group 15"/>
          <p:cNvGrpSpPr/>
          <p:nvPr/>
        </p:nvGrpSpPr>
        <p:grpSpPr>
          <a:xfrm>
            <a:off x="5385600" y="2327071"/>
            <a:ext cx="632360" cy="661450"/>
            <a:chOff x="0" y="0"/>
            <a:chExt cx="843146" cy="881934"/>
          </a:xfrm>
        </p:grpSpPr>
        <p:sp>
          <p:nvSpPr>
            <p:cNvPr id="16" name="Freeform 16"/>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7" name="TextBox 17"/>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sp>
        <p:nvSpPr>
          <p:cNvPr id="18" name="TextBox 18"/>
          <p:cNvSpPr txBox="1"/>
          <p:nvPr/>
        </p:nvSpPr>
        <p:spPr>
          <a:xfrm>
            <a:off x="6188494" y="2095822"/>
            <a:ext cx="3303324" cy="110490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All Gamification </a:t>
            </a:r>
          </a:p>
          <a:p>
            <a:pPr algn="l">
              <a:lnSpc>
                <a:spcPts val="2879"/>
              </a:lnSpc>
            </a:pPr>
            <a:r>
              <a:rPr lang="en-US" sz="2400" spc="35">
                <a:solidFill>
                  <a:srgbClr val="FFFFFF"/>
                </a:solidFill>
                <a:latin typeface="Poppins Bold"/>
              </a:rPr>
              <a:t>can be made accessible via App</a:t>
            </a:r>
          </a:p>
        </p:txBody>
      </p:sp>
      <p:grpSp>
        <p:nvGrpSpPr>
          <p:cNvPr id="19" name="Group 19"/>
          <p:cNvGrpSpPr/>
          <p:nvPr/>
        </p:nvGrpSpPr>
        <p:grpSpPr>
          <a:xfrm>
            <a:off x="9636900" y="2336608"/>
            <a:ext cx="632360" cy="661451"/>
            <a:chOff x="0" y="0"/>
            <a:chExt cx="843146" cy="881934"/>
          </a:xfrm>
        </p:grpSpPr>
        <p:sp>
          <p:nvSpPr>
            <p:cNvPr id="20" name="Freeform 20"/>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1" name="TextBox 21"/>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3</a:t>
              </a:r>
            </a:p>
          </p:txBody>
        </p:sp>
      </p:grpSp>
      <p:sp>
        <p:nvSpPr>
          <p:cNvPr id="22" name="TextBox 22"/>
          <p:cNvSpPr txBox="1"/>
          <p:nvPr/>
        </p:nvSpPr>
        <p:spPr>
          <a:xfrm>
            <a:off x="10414341" y="2276797"/>
            <a:ext cx="3216726"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Automated Syncing of Accounts </a:t>
            </a:r>
          </a:p>
        </p:txBody>
      </p:sp>
      <p:grpSp>
        <p:nvGrpSpPr>
          <p:cNvPr id="23" name="Group 23"/>
          <p:cNvGrpSpPr/>
          <p:nvPr/>
        </p:nvGrpSpPr>
        <p:grpSpPr>
          <a:xfrm>
            <a:off x="13907292" y="2312462"/>
            <a:ext cx="632359" cy="661451"/>
            <a:chOff x="0" y="0"/>
            <a:chExt cx="843146" cy="881934"/>
          </a:xfrm>
        </p:grpSpPr>
        <p:sp>
          <p:nvSpPr>
            <p:cNvPr id="24" name="Freeform 24"/>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5" name="TextBox 25"/>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sp>
        <p:nvSpPr>
          <p:cNvPr id="26" name="TextBox 26"/>
          <p:cNvSpPr txBox="1"/>
          <p:nvPr/>
        </p:nvSpPr>
        <p:spPr>
          <a:xfrm>
            <a:off x="14682526" y="2262188"/>
            <a:ext cx="2875918"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Incentivizes</a:t>
            </a:r>
          </a:p>
          <a:p>
            <a:pPr algn="l">
              <a:lnSpc>
                <a:spcPts val="2879"/>
              </a:lnSpc>
            </a:pPr>
            <a:r>
              <a:rPr lang="en-US" sz="2400" spc="35">
                <a:solidFill>
                  <a:srgbClr val="FFFFFF"/>
                </a:solidFill>
                <a:latin typeface="Poppins Bold"/>
              </a:rPr>
              <a:t>App Installs </a:t>
            </a:r>
          </a:p>
        </p:txBody>
      </p:sp>
      <p:sp>
        <p:nvSpPr>
          <p:cNvPr id="27" name="TextBox 27"/>
          <p:cNvSpPr txBox="1"/>
          <p:nvPr/>
        </p:nvSpPr>
        <p:spPr>
          <a:xfrm>
            <a:off x="1950741" y="3625791"/>
            <a:ext cx="2133407" cy="594575"/>
          </a:xfrm>
          <a:prstGeom prst="rect">
            <a:avLst/>
          </a:prstGeom>
        </p:spPr>
        <p:txBody>
          <a:bodyPr lIns="0" tIns="0" rIns="0" bIns="0" rtlCol="0" anchor="t">
            <a:spAutoFit/>
          </a:bodyPr>
          <a:lstStyle/>
          <a:p>
            <a:pPr algn="l">
              <a:lnSpc>
                <a:spcPts val="2879"/>
              </a:lnSpc>
            </a:pPr>
            <a:r>
              <a:rPr lang="en-US" sz="2400">
                <a:solidFill>
                  <a:srgbClr val="2B2B2B"/>
                </a:solidFill>
                <a:latin typeface="Lato Light"/>
              </a:rPr>
              <a:t>Engage Daily to </a:t>
            </a:r>
          </a:p>
          <a:p>
            <a:pPr algn="l">
              <a:lnSpc>
                <a:spcPts val="2879"/>
              </a:lnSpc>
            </a:pPr>
            <a:r>
              <a:rPr lang="en-US" sz="2400">
                <a:solidFill>
                  <a:srgbClr val="2B2B2B"/>
                </a:solidFill>
                <a:latin typeface="Lato Light"/>
              </a:rPr>
              <a:t>Grow AR Plant</a:t>
            </a:r>
          </a:p>
        </p:txBody>
      </p:sp>
      <p:pic>
        <p:nvPicPr>
          <p:cNvPr id="28" name="Picture 28"/>
          <p:cNvPicPr>
            <a:picLocks noChangeAspect="1"/>
          </p:cNvPicPr>
          <p:nvPr/>
        </p:nvPicPr>
        <p:blipFill>
          <a:blip r:embed="rId3"/>
          <a:srcRect r="240" b="422"/>
          <a:stretch>
            <a:fillRect/>
          </a:stretch>
        </p:blipFill>
        <p:spPr>
          <a:xfrm>
            <a:off x="1591126" y="3538122"/>
            <a:ext cx="2347023" cy="5246225"/>
          </a:xfrm>
          <a:prstGeom prst="rect">
            <a:avLst/>
          </a:prstGeom>
        </p:spPr>
      </p:pic>
      <p:pic>
        <p:nvPicPr>
          <p:cNvPr id="29" name="Picture 29"/>
          <p:cNvPicPr>
            <a:picLocks noChangeAspect="1"/>
          </p:cNvPicPr>
          <p:nvPr/>
        </p:nvPicPr>
        <p:blipFill>
          <a:blip r:embed="rId4"/>
          <a:srcRect r="65" b="142"/>
          <a:stretch>
            <a:fillRect/>
          </a:stretch>
        </p:blipFill>
        <p:spPr>
          <a:xfrm>
            <a:off x="-9525" y="3325395"/>
            <a:ext cx="5777868" cy="5773449"/>
          </a:xfrm>
          <a:prstGeom prst="rect">
            <a:avLst/>
          </a:prstGeom>
        </p:spPr>
      </p:pic>
      <p:grpSp>
        <p:nvGrpSpPr>
          <p:cNvPr id="30" name="Group 30"/>
          <p:cNvGrpSpPr/>
          <p:nvPr/>
        </p:nvGrpSpPr>
        <p:grpSpPr>
          <a:xfrm>
            <a:off x="2120180" y="3859652"/>
            <a:ext cx="1349085" cy="515499"/>
            <a:chOff x="0" y="0"/>
            <a:chExt cx="1798780" cy="687332"/>
          </a:xfrm>
        </p:grpSpPr>
        <p:sp>
          <p:nvSpPr>
            <p:cNvPr id="31" name="Freeform 31"/>
            <p:cNvSpPr/>
            <p:nvPr/>
          </p:nvSpPr>
          <p:spPr>
            <a:xfrm>
              <a:off x="0" y="0"/>
              <a:ext cx="1798828" cy="687324"/>
            </a:xfrm>
            <a:custGeom>
              <a:avLst/>
              <a:gdLst/>
              <a:ahLst/>
              <a:cxnLst/>
              <a:rect l="l" t="t" r="r" b="b"/>
              <a:pathLst>
                <a:path w="1798828" h="687324">
                  <a:moveTo>
                    <a:pt x="0" y="0"/>
                  </a:moveTo>
                  <a:lnTo>
                    <a:pt x="1798828" y="0"/>
                  </a:lnTo>
                  <a:lnTo>
                    <a:pt x="1798828" y="687324"/>
                  </a:lnTo>
                  <a:lnTo>
                    <a:pt x="0" y="687324"/>
                  </a:lnTo>
                  <a:close/>
                </a:path>
              </a:pathLst>
            </a:custGeom>
            <a:solidFill>
              <a:srgbClr val="18A962"/>
            </a:solidFill>
          </p:spPr>
        </p:sp>
      </p:grpSp>
      <p:sp>
        <p:nvSpPr>
          <p:cNvPr id="32" name="TextBox 32"/>
          <p:cNvSpPr txBox="1"/>
          <p:nvPr/>
        </p:nvSpPr>
        <p:spPr>
          <a:xfrm>
            <a:off x="1938140" y="2105358"/>
            <a:ext cx="2875918" cy="110490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Capture Email, Mobile during Registration</a:t>
            </a:r>
          </a:p>
        </p:txBody>
      </p:sp>
      <p:pic>
        <p:nvPicPr>
          <p:cNvPr id="33" name="Picture 33"/>
          <p:cNvPicPr>
            <a:picLocks noChangeAspect="1"/>
          </p:cNvPicPr>
          <p:nvPr/>
        </p:nvPicPr>
        <p:blipFill>
          <a:blip r:embed="rId5"/>
          <a:srcRect r="206" b="149"/>
          <a:stretch>
            <a:fillRect/>
          </a:stretch>
        </p:blipFill>
        <p:spPr>
          <a:xfrm>
            <a:off x="6154239" y="3425310"/>
            <a:ext cx="2794573" cy="5517621"/>
          </a:xfrm>
          <a:prstGeom prst="rect">
            <a:avLst/>
          </a:prstGeom>
        </p:spPr>
      </p:pic>
      <p:pic>
        <p:nvPicPr>
          <p:cNvPr id="34" name="Picture 34"/>
          <p:cNvPicPr>
            <a:picLocks noChangeAspect="1"/>
          </p:cNvPicPr>
          <p:nvPr/>
        </p:nvPicPr>
        <p:blipFill>
          <a:blip r:embed="rId6"/>
          <a:srcRect r="555" b="408"/>
          <a:stretch>
            <a:fillRect/>
          </a:stretch>
        </p:blipFill>
        <p:spPr>
          <a:xfrm>
            <a:off x="10510913" y="3523176"/>
            <a:ext cx="2311193" cy="5377887"/>
          </a:xfrm>
          <a:prstGeom prst="rect">
            <a:avLst/>
          </a:prstGeom>
        </p:spPr>
      </p:pic>
      <p:pic>
        <p:nvPicPr>
          <p:cNvPr id="35" name="Picture 35"/>
          <p:cNvPicPr>
            <a:picLocks noChangeAspect="1"/>
          </p:cNvPicPr>
          <p:nvPr/>
        </p:nvPicPr>
        <p:blipFill>
          <a:blip r:embed="rId4"/>
          <a:srcRect r="6210" b="147"/>
          <a:stretch>
            <a:fillRect/>
          </a:stretch>
        </p:blipFill>
        <p:spPr>
          <a:xfrm>
            <a:off x="8733618" y="3240486"/>
            <a:ext cx="5529809" cy="5887269"/>
          </a:xfrm>
          <a:prstGeom prst="rect">
            <a:avLst/>
          </a:prstGeom>
        </p:spPr>
      </p:pic>
      <p:pic>
        <p:nvPicPr>
          <p:cNvPr id="36" name="Picture 36"/>
          <p:cNvPicPr>
            <a:picLocks noChangeAspect="1"/>
          </p:cNvPicPr>
          <p:nvPr/>
        </p:nvPicPr>
        <p:blipFill>
          <a:blip r:embed="rId7"/>
          <a:srcRect r="489" b="464"/>
          <a:stretch>
            <a:fillRect/>
          </a:stretch>
        </p:blipFill>
        <p:spPr>
          <a:xfrm>
            <a:off x="14385527" y="3485673"/>
            <a:ext cx="2426476" cy="5340827"/>
          </a:xfrm>
          <a:prstGeom prst="rect">
            <a:avLst/>
          </a:prstGeom>
        </p:spPr>
      </p:pic>
      <p:pic>
        <p:nvPicPr>
          <p:cNvPr id="37" name="Picture 37"/>
          <p:cNvPicPr>
            <a:picLocks noChangeAspect="1"/>
          </p:cNvPicPr>
          <p:nvPr/>
        </p:nvPicPr>
        <p:blipFill>
          <a:blip r:embed="rId4"/>
          <a:srcRect r="1048" b="193"/>
          <a:stretch>
            <a:fillRect/>
          </a:stretch>
        </p:blipFill>
        <p:spPr>
          <a:xfrm>
            <a:off x="12822107" y="3217780"/>
            <a:ext cx="5815302" cy="586552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95" b="95"/>
          <a:stretch>
            <a:fillRect/>
          </a:stretch>
        </p:blipFill>
        <p:spPr>
          <a:xfrm>
            <a:off x="3020863" y="1564498"/>
            <a:ext cx="12246275" cy="7693802"/>
          </a:xfrm>
          <a:prstGeom prst="rect">
            <a:avLst/>
          </a:prstGeom>
        </p:spPr>
      </p:pic>
      <p:grpSp>
        <p:nvGrpSpPr>
          <p:cNvPr id="3" name="Group 3"/>
          <p:cNvGrpSpPr/>
          <p:nvPr/>
        </p:nvGrpSpPr>
        <p:grpSpPr>
          <a:xfrm>
            <a:off x="4715250" y="-495299"/>
            <a:ext cx="8857500" cy="2761576"/>
            <a:chOff x="0" y="-359550"/>
            <a:chExt cx="2851382" cy="889000"/>
          </a:xfrm>
        </p:grpSpPr>
        <p:sp>
          <p:nvSpPr>
            <p:cNvPr id="4" name="Freeform 4"/>
            <p:cNvSpPr/>
            <p:nvPr/>
          </p:nvSpPr>
          <p:spPr>
            <a:xfrm>
              <a:off x="0" y="0"/>
              <a:ext cx="2851382" cy="262104"/>
            </a:xfrm>
            <a:custGeom>
              <a:avLst/>
              <a:gdLst/>
              <a:ahLst/>
              <a:cxnLst/>
              <a:rect l="l" t="t" r="r" b="b"/>
              <a:pathLst>
                <a:path w="2851382" h="262104">
                  <a:moveTo>
                    <a:pt x="82161" y="0"/>
                  </a:moveTo>
                  <a:lnTo>
                    <a:pt x="2769221" y="0"/>
                  </a:lnTo>
                  <a:cubicBezTo>
                    <a:pt x="2814597" y="0"/>
                    <a:pt x="2851382" y="36785"/>
                    <a:pt x="2851382" y="82161"/>
                  </a:cubicBezTo>
                  <a:lnTo>
                    <a:pt x="2851382" y="179943"/>
                  </a:lnTo>
                  <a:cubicBezTo>
                    <a:pt x="2851382" y="201733"/>
                    <a:pt x="2842726" y="222631"/>
                    <a:pt x="2827318" y="238040"/>
                  </a:cubicBezTo>
                  <a:cubicBezTo>
                    <a:pt x="2811909" y="253448"/>
                    <a:pt x="2791011" y="262104"/>
                    <a:pt x="2769221" y="262104"/>
                  </a:cubicBezTo>
                  <a:lnTo>
                    <a:pt x="82161" y="262104"/>
                  </a:lnTo>
                  <a:cubicBezTo>
                    <a:pt x="36785" y="262104"/>
                    <a:pt x="0" y="225319"/>
                    <a:pt x="0" y="179943"/>
                  </a:cubicBezTo>
                  <a:lnTo>
                    <a:pt x="0" y="82161"/>
                  </a:lnTo>
                  <a:cubicBezTo>
                    <a:pt x="0" y="36785"/>
                    <a:pt x="36785" y="0"/>
                    <a:pt x="82161" y="0"/>
                  </a:cubicBezTo>
                  <a:close/>
                </a:path>
              </a:pathLst>
            </a:custGeom>
            <a:solidFill>
              <a:srgbClr val="FFFFFF"/>
            </a:solidFill>
          </p:spPr>
        </p:sp>
        <p:sp>
          <p:nvSpPr>
            <p:cNvPr id="5" name="TextBox 5"/>
            <p:cNvSpPr txBox="1"/>
            <p:nvPr/>
          </p:nvSpPr>
          <p:spPr>
            <a:xfrm>
              <a:off x="99593" y="-359550"/>
              <a:ext cx="2652196" cy="889000"/>
            </a:xfrm>
            <a:prstGeom prst="rect">
              <a:avLst/>
            </a:prstGeom>
          </p:spPr>
          <p:txBody>
            <a:bodyPr lIns="50800" tIns="50800" rIns="50800" bIns="50800" rtlCol="0" anchor="ctr"/>
            <a:lstStyle/>
            <a:p>
              <a:pPr algn="ctr">
                <a:lnSpc>
                  <a:spcPts val="4199"/>
                </a:lnSpc>
              </a:pPr>
              <a:r>
                <a:rPr lang="en-US" sz="2999" spc="119">
                  <a:solidFill>
                    <a:srgbClr val="000000"/>
                  </a:solidFill>
                  <a:latin typeface="Poppins Bold"/>
                </a:rPr>
                <a:t>BENEFITS OF AUGMENTED REALITY</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0"/>
            <a:ext cx="18288000" cy="10287002"/>
            <a:chOff x="0" y="0"/>
            <a:chExt cx="24384000" cy="13716002"/>
          </a:xfrm>
        </p:grpSpPr>
        <p:sp>
          <p:nvSpPr>
            <p:cNvPr id="9" name="Freeform 9"/>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pic>
        <p:nvPicPr>
          <p:cNvPr id="10" name="Picture 10"/>
          <p:cNvPicPr>
            <a:picLocks noChangeAspect="1"/>
          </p:cNvPicPr>
          <p:nvPr/>
        </p:nvPicPr>
        <p:blipFill>
          <a:blip r:embed="rId2"/>
          <a:srcRect r="49999"/>
          <a:stretch>
            <a:fillRect/>
          </a:stretch>
        </p:blipFill>
        <p:spPr>
          <a:xfrm>
            <a:off x="0" y="0"/>
            <a:ext cx="9144000" cy="10287000"/>
          </a:xfrm>
          <a:prstGeom prst="rect">
            <a:avLst/>
          </a:prstGeom>
        </p:spPr>
      </p:pic>
      <p:sp>
        <p:nvSpPr>
          <p:cNvPr id="11" name="TextBox 11"/>
          <p:cNvSpPr txBox="1"/>
          <p:nvPr/>
        </p:nvSpPr>
        <p:spPr>
          <a:xfrm>
            <a:off x="1028700" y="3473386"/>
            <a:ext cx="6010245" cy="3349752"/>
          </a:xfrm>
          <a:prstGeom prst="rect">
            <a:avLst/>
          </a:prstGeom>
        </p:spPr>
        <p:txBody>
          <a:bodyPr lIns="0" tIns="0" rIns="0" bIns="0" rtlCol="0" anchor="t">
            <a:spAutoFit/>
          </a:bodyPr>
          <a:lstStyle/>
          <a:p>
            <a:pPr algn="l">
              <a:lnSpc>
                <a:spcPts val="5184"/>
              </a:lnSpc>
            </a:pPr>
            <a:r>
              <a:rPr lang="en-US" sz="4800">
                <a:solidFill>
                  <a:srgbClr val="FFFFFF"/>
                </a:solidFill>
                <a:latin typeface="Poppins Bold"/>
              </a:rPr>
              <a:t>Leverage on </a:t>
            </a:r>
          </a:p>
          <a:p>
            <a:pPr algn="l">
              <a:lnSpc>
                <a:spcPts val="5184"/>
              </a:lnSpc>
            </a:pPr>
            <a:r>
              <a:rPr lang="en-US" sz="4800">
                <a:solidFill>
                  <a:srgbClr val="FFFFFF"/>
                </a:solidFill>
                <a:latin typeface="Poppins Bold"/>
              </a:rPr>
              <a:t>Gamification to </a:t>
            </a:r>
          </a:p>
          <a:p>
            <a:pPr algn="l">
              <a:lnSpc>
                <a:spcPts val="5184"/>
              </a:lnSpc>
            </a:pPr>
            <a:r>
              <a:rPr lang="en-US" sz="4800">
                <a:solidFill>
                  <a:srgbClr val="FFFFFF"/>
                </a:solidFill>
                <a:latin typeface="Poppins Bold"/>
              </a:rPr>
              <a:t>Achieve Your </a:t>
            </a:r>
          </a:p>
          <a:p>
            <a:pPr algn="l">
              <a:lnSpc>
                <a:spcPts val="5184"/>
              </a:lnSpc>
            </a:pPr>
            <a:r>
              <a:rPr lang="en-US" sz="4800">
                <a:solidFill>
                  <a:srgbClr val="FFFFFF"/>
                </a:solidFill>
                <a:latin typeface="Poppins Bold"/>
              </a:rPr>
              <a:t>Marketing Objectives </a:t>
            </a:r>
          </a:p>
        </p:txBody>
      </p:sp>
      <p:pic>
        <p:nvPicPr>
          <p:cNvPr id="12" name="Picture 12"/>
          <p:cNvPicPr>
            <a:picLocks noChangeAspect="1"/>
          </p:cNvPicPr>
          <p:nvPr/>
        </p:nvPicPr>
        <p:blipFill>
          <a:blip r:embed="rId3"/>
          <a:srcRect l="36874" t="15741" r="37075" b="18748"/>
          <a:stretch>
            <a:fillRect/>
          </a:stretch>
        </p:blipFill>
        <p:spPr>
          <a:xfrm>
            <a:off x="5675684" y="0"/>
            <a:ext cx="5454178" cy="10287000"/>
          </a:xfrm>
          <a:prstGeom prst="rect">
            <a:avLst/>
          </a:prstGeom>
        </p:spPr>
      </p:pic>
      <p:grpSp>
        <p:nvGrpSpPr>
          <p:cNvPr id="13" name="Group 13"/>
          <p:cNvGrpSpPr/>
          <p:nvPr/>
        </p:nvGrpSpPr>
        <p:grpSpPr>
          <a:xfrm>
            <a:off x="8011104" y="7010400"/>
            <a:ext cx="2142546" cy="361950"/>
            <a:chOff x="0" y="0"/>
            <a:chExt cx="2856728" cy="482600"/>
          </a:xfrm>
        </p:grpSpPr>
        <p:sp>
          <p:nvSpPr>
            <p:cNvPr id="14" name="Freeform 14"/>
            <p:cNvSpPr/>
            <p:nvPr/>
          </p:nvSpPr>
          <p:spPr>
            <a:xfrm>
              <a:off x="0" y="0"/>
              <a:ext cx="2856738" cy="482600"/>
            </a:xfrm>
            <a:custGeom>
              <a:avLst/>
              <a:gdLst/>
              <a:ahLst/>
              <a:cxnLst/>
              <a:rect l="l" t="t" r="r" b="b"/>
              <a:pathLst>
                <a:path w="2856738" h="482600">
                  <a:moveTo>
                    <a:pt x="0" y="0"/>
                  </a:moveTo>
                  <a:lnTo>
                    <a:pt x="2856738" y="0"/>
                  </a:lnTo>
                  <a:lnTo>
                    <a:pt x="2856738" y="482600"/>
                  </a:lnTo>
                  <a:lnTo>
                    <a:pt x="0" y="482600"/>
                  </a:lnTo>
                  <a:close/>
                </a:path>
              </a:pathLst>
            </a:custGeom>
            <a:solidFill>
              <a:srgbClr val="FAAD17"/>
            </a:solidFill>
          </p:spPr>
        </p:sp>
        <p:sp>
          <p:nvSpPr>
            <p:cNvPr id="15" name="TextBox 15"/>
            <p:cNvSpPr txBox="1"/>
            <p:nvPr/>
          </p:nvSpPr>
          <p:spPr>
            <a:xfrm>
              <a:off x="0" y="-9525"/>
              <a:ext cx="2856728" cy="492125"/>
            </a:xfrm>
            <a:prstGeom prst="rect">
              <a:avLst/>
            </a:prstGeom>
          </p:spPr>
          <p:txBody>
            <a:bodyPr lIns="50800" tIns="50800" rIns="50800" bIns="50800" rtlCol="0" anchor="ctr"/>
            <a:lstStyle/>
            <a:p>
              <a:pPr algn="l">
                <a:lnSpc>
                  <a:spcPts val="1620"/>
                </a:lnSpc>
              </a:pPr>
              <a:r>
                <a:rPr lang="en-US" sz="1350">
                  <a:solidFill>
                    <a:srgbClr val="2B2B2B"/>
                  </a:solidFill>
                  <a:latin typeface="Lato Bold"/>
                </a:rPr>
                <a:t>Spot the Difference</a:t>
              </a:r>
            </a:p>
          </p:txBody>
        </p:sp>
      </p:grpSp>
      <p:sp>
        <p:nvSpPr>
          <p:cNvPr id="16" name="TextBox 16"/>
          <p:cNvSpPr txBox="1"/>
          <p:nvPr/>
        </p:nvSpPr>
        <p:spPr>
          <a:xfrm>
            <a:off x="11125200" y="1762126"/>
            <a:ext cx="6472989" cy="6734175"/>
          </a:xfrm>
          <a:prstGeom prst="rect">
            <a:avLst/>
          </a:prstGeom>
        </p:spPr>
        <p:txBody>
          <a:bodyPr lIns="0" tIns="0" rIns="0" bIns="0" rtlCol="0" anchor="t">
            <a:spAutoFit/>
          </a:bodyPr>
          <a:lstStyle/>
          <a:p>
            <a:pPr marL="361950" lvl="1" indent="-180975" algn="l">
              <a:lnSpc>
                <a:spcPts val="2400"/>
              </a:lnSpc>
              <a:buFont typeface="Arial"/>
              <a:buChar char="•"/>
            </a:pPr>
            <a:r>
              <a:rPr lang="en-US" sz="2000" spc="29">
                <a:solidFill>
                  <a:srgbClr val="2B2B2B"/>
                </a:solidFill>
                <a:latin typeface="Poppins Bold"/>
              </a:rPr>
              <a:t>Type of Gamification shall depend on Objective / Goals </a:t>
            </a:r>
          </a:p>
          <a:p>
            <a:pPr marL="1015094" lvl="2" indent="-338365" algn="l">
              <a:lnSpc>
                <a:spcPts val="2400"/>
              </a:lnSpc>
              <a:buFont typeface="Arial"/>
              <a:buChar char="⚬"/>
            </a:pPr>
            <a:r>
              <a:rPr lang="en-US" sz="2000" spc="29">
                <a:solidFill>
                  <a:srgbClr val="2B2B2B"/>
                </a:solidFill>
                <a:latin typeface="Poppins"/>
              </a:rPr>
              <a:t>Engagement </a:t>
            </a:r>
          </a:p>
          <a:p>
            <a:pPr marL="1015094" lvl="2" indent="-338365" algn="l">
              <a:lnSpc>
                <a:spcPts val="2400"/>
              </a:lnSpc>
              <a:buFont typeface="Arial"/>
              <a:buChar char="⚬"/>
            </a:pPr>
            <a:r>
              <a:rPr lang="en-US" sz="2000" spc="29">
                <a:solidFill>
                  <a:srgbClr val="2B2B2B"/>
                </a:solidFill>
                <a:latin typeface="Poppins"/>
              </a:rPr>
              <a:t>Social Media Following </a:t>
            </a:r>
          </a:p>
          <a:p>
            <a:pPr marL="1015094" lvl="2" indent="-338365" algn="l">
              <a:lnSpc>
                <a:spcPts val="2400"/>
              </a:lnSpc>
              <a:buFont typeface="Arial"/>
              <a:buChar char="⚬"/>
            </a:pPr>
            <a:r>
              <a:rPr lang="en-US" sz="2000" spc="29">
                <a:solidFill>
                  <a:srgbClr val="2B2B2B"/>
                </a:solidFill>
                <a:latin typeface="Poppins"/>
              </a:rPr>
              <a:t>App Installs</a:t>
            </a:r>
          </a:p>
          <a:p>
            <a:pPr marL="1015094" lvl="2" indent="-338365" algn="l">
              <a:lnSpc>
                <a:spcPts val="2400"/>
              </a:lnSpc>
              <a:buFont typeface="Arial"/>
              <a:buChar char="⚬"/>
            </a:pPr>
            <a:r>
              <a:rPr lang="en-US" sz="2000" spc="29">
                <a:solidFill>
                  <a:srgbClr val="2B2B2B"/>
                </a:solidFill>
                <a:latin typeface="Poppins"/>
              </a:rPr>
              <a:t>Footfall and Spend </a:t>
            </a:r>
          </a:p>
          <a:p>
            <a:pPr marL="1015094" lvl="2" indent="-338365" algn="l">
              <a:lnSpc>
                <a:spcPts val="2400"/>
              </a:lnSpc>
              <a:buFont typeface="Arial"/>
              <a:buChar char="⚬"/>
            </a:pPr>
            <a:r>
              <a:rPr lang="en-US" sz="2000" spc="29">
                <a:solidFill>
                  <a:srgbClr val="2B2B2B"/>
                </a:solidFill>
                <a:latin typeface="Poppins"/>
              </a:rPr>
              <a:t>Virality </a:t>
            </a:r>
          </a:p>
          <a:p>
            <a:pPr marL="361950" lvl="1" indent="-180975" algn="l">
              <a:lnSpc>
                <a:spcPts val="2400"/>
              </a:lnSpc>
              <a:buFont typeface="Arial"/>
              <a:buChar char="•"/>
            </a:pPr>
            <a:r>
              <a:rPr lang="en-US" sz="2000" spc="29">
                <a:solidFill>
                  <a:srgbClr val="2B2B2B"/>
                </a:solidFill>
                <a:latin typeface="Poppins Bold"/>
              </a:rPr>
              <a:t>SKALE recommends incorporating the following mechanics for every successful gamification</a:t>
            </a:r>
            <a:r>
              <a:rPr lang="en-US" sz="2000" spc="29">
                <a:solidFill>
                  <a:srgbClr val="2B2B2B"/>
                </a:solidFill>
                <a:latin typeface="Poppins"/>
              </a:rPr>
              <a:t>: </a:t>
            </a:r>
          </a:p>
          <a:p>
            <a:pPr marL="1015094" lvl="2" indent="-338365" algn="l">
              <a:lnSpc>
                <a:spcPts val="2400"/>
              </a:lnSpc>
              <a:buFont typeface="Arial"/>
              <a:buChar char="⚬"/>
            </a:pPr>
            <a:r>
              <a:rPr lang="en-US" sz="2000" spc="29">
                <a:solidFill>
                  <a:srgbClr val="2B2B2B"/>
                </a:solidFill>
                <a:latin typeface="Poppins"/>
              </a:rPr>
              <a:t>Multiple micro-engagement</a:t>
            </a:r>
          </a:p>
          <a:p>
            <a:pPr marL="1015094" lvl="2" indent="-338365" algn="l">
              <a:lnSpc>
                <a:spcPts val="2400"/>
              </a:lnSpc>
              <a:buFont typeface="Arial"/>
              <a:buChar char="⚬"/>
            </a:pPr>
            <a:r>
              <a:rPr lang="en-US" sz="2000" spc="29">
                <a:solidFill>
                  <a:srgbClr val="2B2B2B"/>
                </a:solidFill>
                <a:latin typeface="Poppins"/>
              </a:rPr>
              <a:t>Referral </a:t>
            </a:r>
          </a:p>
          <a:p>
            <a:pPr marL="1015094" lvl="2" indent="-338365" algn="l">
              <a:lnSpc>
                <a:spcPts val="2400"/>
              </a:lnSpc>
              <a:buFont typeface="Arial"/>
              <a:buChar char="⚬"/>
            </a:pPr>
            <a:r>
              <a:rPr lang="en-US" sz="2000" spc="29">
                <a:solidFill>
                  <a:srgbClr val="2B2B2B"/>
                </a:solidFill>
                <a:latin typeface="Poppins"/>
              </a:rPr>
              <a:t>Longevity to Mechanic </a:t>
            </a:r>
          </a:p>
          <a:p>
            <a:pPr marL="1015094" lvl="2" indent="-338365" algn="l">
              <a:lnSpc>
                <a:spcPts val="2400"/>
              </a:lnSpc>
              <a:buFont typeface="Arial"/>
              <a:buChar char="⚬"/>
            </a:pPr>
            <a:r>
              <a:rPr lang="en-US" sz="2000" spc="29">
                <a:solidFill>
                  <a:srgbClr val="2B2B2B"/>
                </a:solidFill>
                <a:latin typeface="Poppins"/>
              </a:rPr>
              <a:t>Daily / Weekly New Activity</a:t>
            </a:r>
          </a:p>
          <a:p>
            <a:pPr marL="1015094" lvl="2" indent="-338365" algn="l">
              <a:lnSpc>
                <a:spcPts val="2400"/>
              </a:lnSpc>
              <a:buFont typeface="Arial"/>
              <a:buChar char="⚬"/>
            </a:pPr>
            <a:r>
              <a:rPr lang="en-US" sz="2000" spc="29">
                <a:solidFill>
                  <a:srgbClr val="2B2B2B"/>
                </a:solidFill>
                <a:latin typeface="Poppins"/>
              </a:rPr>
              <a:t>Attractive Rewards in line with Objectives (E.g. App Promo Code, Ecommerce Promo Code, Vouchers)</a:t>
            </a:r>
          </a:p>
          <a:p>
            <a:pPr marL="361950" lvl="1" indent="-180975" algn="l">
              <a:lnSpc>
                <a:spcPts val="2400"/>
              </a:lnSpc>
              <a:buFont typeface="Arial"/>
              <a:buChar char="•"/>
            </a:pPr>
            <a:r>
              <a:rPr lang="en-US" sz="2000" spc="29">
                <a:solidFill>
                  <a:srgbClr val="2B2B2B"/>
                </a:solidFill>
                <a:latin typeface="Poppins Bold"/>
              </a:rPr>
              <a:t>SKALE also recommends allowing all engaged audience to participate, and incorporate mechanics to incentivize spending rather than restricting participation to only spending shoppers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sp>
        <p:nvSpPr>
          <p:cNvPr id="2" name="TextBox 2"/>
          <p:cNvSpPr txBox="1"/>
          <p:nvPr/>
        </p:nvSpPr>
        <p:spPr>
          <a:xfrm>
            <a:off x="1866496" y="497586"/>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SKALE'S METAVERSE MALL</a:t>
            </a:r>
          </a:p>
        </p:txBody>
      </p:sp>
      <p:pic>
        <p:nvPicPr>
          <p:cNvPr id="4" name="Online Media 3" title="The Metaverse Mall by SKALE">
            <a:hlinkClick r:id="" action="ppaction://media"/>
            <a:extLst>
              <a:ext uri="{FF2B5EF4-FFF2-40B4-BE49-F238E27FC236}">
                <a16:creationId xmlns:a16="http://schemas.microsoft.com/office/drawing/2014/main" id="{004945CB-8EA6-C90E-2B89-5AA2F7185AD5}"/>
              </a:ext>
            </a:extLst>
          </p:cNvPr>
          <p:cNvPicPr>
            <a:picLocks noRot="1" noChangeAspect="1"/>
          </p:cNvPicPr>
          <p:nvPr>
            <a:videoFile r:link="rId1"/>
          </p:nvPr>
        </p:nvPicPr>
        <p:blipFill>
          <a:blip r:embed="rId3"/>
          <a:stretch>
            <a:fillRect/>
          </a:stretch>
        </p:blipFill>
        <p:spPr>
          <a:xfrm>
            <a:off x="3505200" y="1132018"/>
            <a:ext cx="11961353" cy="865739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TextBox 5"/>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pic>
        <p:nvPicPr>
          <p:cNvPr id="6" name="Picture 6"/>
          <p:cNvPicPr>
            <a:picLocks noChangeAspect="1"/>
          </p:cNvPicPr>
          <p:nvPr/>
        </p:nvPicPr>
        <p:blipFill>
          <a:blip r:embed="rId2"/>
          <a:srcRect l="960" t="90" r="54483" b="1829"/>
          <a:stretch>
            <a:fillRect/>
          </a:stretch>
        </p:blipFill>
        <p:spPr>
          <a:xfrm>
            <a:off x="-9525" y="0"/>
            <a:ext cx="8308066" cy="10287000"/>
          </a:xfrm>
          <a:prstGeom prst="rect">
            <a:avLst/>
          </a:prstGeom>
        </p:spPr>
      </p:pic>
      <p:sp>
        <p:nvSpPr>
          <p:cNvPr id="7" name="TextBox 7"/>
          <p:cNvSpPr txBox="1"/>
          <p:nvPr/>
        </p:nvSpPr>
        <p:spPr>
          <a:xfrm>
            <a:off x="1028700" y="1278021"/>
            <a:ext cx="5939915" cy="1016889"/>
          </a:xfrm>
          <a:prstGeom prst="rect">
            <a:avLst/>
          </a:prstGeom>
        </p:spPr>
        <p:txBody>
          <a:bodyPr lIns="0" tIns="0" rIns="0" bIns="0" rtlCol="0" anchor="t">
            <a:spAutoFit/>
          </a:bodyPr>
          <a:lstStyle/>
          <a:p>
            <a:pPr algn="l">
              <a:lnSpc>
                <a:spcPts val="3888"/>
              </a:lnSpc>
            </a:pPr>
            <a:r>
              <a:rPr lang="en-US" sz="3600" spc="53">
                <a:solidFill>
                  <a:srgbClr val="FFFFFF"/>
                </a:solidFill>
                <a:latin typeface="Poppins Bold"/>
              </a:rPr>
              <a:t>Introducing SKALE’s Metaverse Campaigns</a:t>
            </a:r>
          </a:p>
        </p:txBody>
      </p:sp>
      <p:sp>
        <p:nvSpPr>
          <p:cNvPr id="8" name="TextBox 8"/>
          <p:cNvSpPr txBox="1"/>
          <p:nvPr/>
        </p:nvSpPr>
        <p:spPr>
          <a:xfrm>
            <a:off x="1028700" y="2864196"/>
            <a:ext cx="5939915" cy="5981700"/>
          </a:xfrm>
          <a:prstGeom prst="rect">
            <a:avLst/>
          </a:prstGeom>
        </p:spPr>
        <p:txBody>
          <a:bodyPr lIns="0" tIns="0" rIns="0" bIns="0" rtlCol="0" anchor="t">
            <a:spAutoFit/>
          </a:bodyPr>
          <a:lstStyle/>
          <a:p>
            <a:pPr algn="just">
              <a:lnSpc>
                <a:spcPts val="2700"/>
              </a:lnSpc>
            </a:pPr>
            <a:r>
              <a:rPr lang="en-US" sz="2700" spc="37">
                <a:solidFill>
                  <a:srgbClr val="FFFFFF"/>
                </a:solidFill>
                <a:latin typeface="Poppins"/>
              </a:rPr>
              <a:t>Inside SKALE's Metaverse Mall, you can create a space where friends and families can shop, play, and socialize all at the same time. </a:t>
            </a:r>
          </a:p>
          <a:p>
            <a:pPr algn="just">
              <a:lnSpc>
                <a:spcPts val="2700"/>
              </a:lnSpc>
            </a:pPr>
            <a:endParaRPr lang="en-US" sz="2700" spc="37">
              <a:solidFill>
                <a:srgbClr val="FFFFFF"/>
              </a:solidFill>
              <a:latin typeface="Poppins"/>
            </a:endParaRPr>
          </a:p>
          <a:p>
            <a:pPr marL="582930" lvl="1" indent="-291465" algn="just">
              <a:lnSpc>
                <a:spcPts val="3779"/>
              </a:lnSpc>
              <a:buFont typeface="Arial"/>
              <a:buChar char="•"/>
            </a:pPr>
            <a:r>
              <a:rPr lang="en-US" sz="2700" spc="37">
                <a:solidFill>
                  <a:srgbClr val="FFFFFF"/>
                </a:solidFill>
                <a:latin typeface="Poppins"/>
              </a:rPr>
              <a:t>Create your own currencies</a:t>
            </a:r>
          </a:p>
          <a:p>
            <a:pPr marL="582930" lvl="1" indent="-291465" algn="just">
              <a:lnSpc>
                <a:spcPts val="3779"/>
              </a:lnSpc>
              <a:buFont typeface="Arial"/>
              <a:buChar char="•"/>
            </a:pPr>
            <a:r>
              <a:rPr lang="en-US" sz="2700" spc="37">
                <a:solidFill>
                  <a:srgbClr val="FFFFFF"/>
                </a:solidFill>
                <a:latin typeface="Poppins"/>
              </a:rPr>
              <a:t>Offer virtual goods or rewards</a:t>
            </a:r>
          </a:p>
          <a:p>
            <a:pPr marL="582930" lvl="1" indent="-291465" algn="just">
              <a:lnSpc>
                <a:spcPts val="3779"/>
              </a:lnSpc>
              <a:buFont typeface="Arial"/>
              <a:buChar char="•"/>
            </a:pPr>
            <a:r>
              <a:rPr lang="en-US" sz="2700" spc="37">
                <a:solidFill>
                  <a:srgbClr val="FFFFFF"/>
                </a:solidFill>
                <a:latin typeface="Poppins"/>
              </a:rPr>
              <a:t>Launch digital vouchers that people can redeem offline</a:t>
            </a:r>
          </a:p>
          <a:p>
            <a:pPr marL="582930" lvl="1" indent="-291465" algn="just">
              <a:lnSpc>
                <a:spcPts val="3779"/>
              </a:lnSpc>
              <a:buFont typeface="Arial"/>
              <a:buChar char="•"/>
            </a:pPr>
            <a:r>
              <a:rPr lang="en-US" sz="2700" spc="37">
                <a:solidFill>
                  <a:srgbClr val="FFFFFF"/>
                </a:solidFill>
                <a:latin typeface="Poppins"/>
              </a:rPr>
              <a:t>Direct people to external channels such as your social media pages</a:t>
            </a:r>
          </a:p>
          <a:p>
            <a:pPr marL="582930" lvl="1" indent="-291465" algn="just">
              <a:lnSpc>
                <a:spcPts val="3779"/>
              </a:lnSpc>
              <a:buFont typeface="Arial"/>
              <a:buChar char="•"/>
            </a:pPr>
            <a:r>
              <a:rPr lang="en-US" sz="2700" spc="39">
                <a:solidFill>
                  <a:srgbClr val="FFFFFF"/>
                </a:solidFill>
                <a:latin typeface="Poppins"/>
              </a:rPr>
              <a:t>Track every action in a single dashboard</a:t>
            </a:r>
          </a:p>
        </p:txBody>
      </p:sp>
      <p:sp>
        <p:nvSpPr>
          <p:cNvPr id="9" name="TextBox 9"/>
          <p:cNvSpPr txBox="1"/>
          <p:nvPr/>
        </p:nvSpPr>
        <p:spPr>
          <a:xfrm>
            <a:off x="9144000" y="990600"/>
            <a:ext cx="7539416" cy="581025"/>
          </a:xfrm>
          <a:prstGeom prst="rect">
            <a:avLst/>
          </a:prstGeom>
        </p:spPr>
        <p:txBody>
          <a:bodyPr lIns="0" tIns="0" rIns="0" bIns="0" rtlCol="0" anchor="t">
            <a:spAutoFit/>
          </a:bodyPr>
          <a:lstStyle/>
          <a:p>
            <a:pPr algn="ctr">
              <a:lnSpc>
                <a:spcPts val="4320"/>
              </a:lnSpc>
            </a:pPr>
            <a:r>
              <a:rPr lang="en-US" sz="3600">
                <a:solidFill>
                  <a:srgbClr val="2B2B2B"/>
                </a:solidFill>
                <a:latin typeface="Poppins"/>
              </a:rPr>
              <a:t>Campaign </a:t>
            </a:r>
            <a:r>
              <a:rPr lang="en-US" sz="3600">
                <a:solidFill>
                  <a:srgbClr val="FF4D67"/>
                </a:solidFill>
                <a:latin typeface="Poppins Bold"/>
              </a:rPr>
              <a:t>Ideas</a:t>
            </a:r>
          </a:p>
        </p:txBody>
      </p:sp>
      <p:grpSp>
        <p:nvGrpSpPr>
          <p:cNvPr id="11" name="Group 11"/>
          <p:cNvGrpSpPr/>
          <p:nvPr/>
        </p:nvGrpSpPr>
        <p:grpSpPr>
          <a:xfrm>
            <a:off x="8963555" y="2039022"/>
            <a:ext cx="3815365" cy="955853"/>
            <a:chOff x="0" y="0"/>
            <a:chExt cx="5087154" cy="1274471"/>
          </a:xfrm>
        </p:grpSpPr>
        <p:sp>
          <p:nvSpPr>
            <p:cNvPr id="12" name="Freeform 12"/>
            <p:cNvSpPr/>
            <p:nvPr/>
          </p:nvSpPr>
          <p:spPr>
            <a:xfrm>
              <a:off x="0" y="0"/>
              <a:ext cx="5087112" cy="1274463"/>
            </a:xfrm>
            <a:custGeom>
              <a:avLst/>
              <a:gdLst/>
              <a:ahLst/>
              <a:cxnLst/>
              <a:rect l="l" t="t" r="r" b="b"/>
              <a:pathLst>
                <a:path w="5087112" h="1274463">
                  <a:moveTo>
                    <a:pt x="0" y="0"/>
                  </a:moveTo>
                  <a:lnTo>
                    <a:pt x="5087112" y="0"/>
                  </a:lnTo>
                  <a:lnTo>
                    <a:pt x="5087112" y="1274463"/>
                  </a:lnTo>
                  <a:lnTo>
                    <a:pt x="0" y="1274463"/>
                  </a:lnTo>
                  <a:close/>
                </a:path>
              </a:pathLst>
            </a:custGeom>
            <a:solidFill>
              <a:srgbClr val="FF4D67"/>
            </a:solidFill>
          </p:spPr>
        </p:sp>
        <p:sp>
          <p:nvSpPr>
            <p:cNvPr id="13" name="Freeform 13"/>
            <p:cNvSpPr/>
            <p:nvPr/>
          </p:nvSpPr>
          <p:spPr>
            <a:xfrm>
              <a:off x="-1524" y="-1524"/>
              <a:ext cx="5090160" cy="1277512"/>
            </a:xfrm>
            <a:custGeom>
              <a:avLst/>
              <a:gdLst/>
              <a:ahLst/>
              <a:cxnLst/>
              <a:rect l="l" t="t" r="r" b="b"/>
              <a:pathLst>
                <a:path w="5090160" h="1277512">
                  <a:moveTo>
                    <a:pt x="1524" y="0"/>
                  </a:moveTo>
                  <a:lnTo>
                    <a:pt x="5088636" y="0"/>
                  </a:lnTo>
                  <a:cubicBezTo>
                    <a:pt x="5089525" y="0"/>
                    <a:pt x="5090160" y="762"/>
                    <a:pt x="5090160" y="1524"/>
                  </a:cubicBezTo>
                  <a:lnTo>
                    <a:pt x="5090160" y="1275987"/>
                  </a:lnTo>
                  <a:cubicBezTo>
                    <a:pt x="5090160" y="1276877"/>
                    <a:pt x="5089398" y="1277512"/>
                    <a:pt x="5088636" y="1277512"/>
                  </a:cubicBezTo>
                  <a:lnTo>
                    <a:pt x="1524" y="1277512"/>
                  </a:lnTo>
                  <a:cubicBezTo>
                    <a:pt x="635" y="1277512"/>
                    <a:pt x="0" y="1276750"/>
                    <a:pt x="0" y="1275987"/>
                  </a:cubicBezTo>
                  <a:lnTo>
                    <a:pt x="0" y="1524"/>
                  </a:lnTo>
                  <a:cubicBezTo>
                    <a:pt x="0" y="635"/>
                    <a:pt x="762" y="0"/>
                    <a:pt x="1524" y="0"/>
                  </a:cubicBezTo>
                  <a:moveTo>
                    <a:pt x="1524" y="3185"/>
                  </a:moveTo>
                  <a:lnTo>
                    <a:pt x="1524" y="1524"/>
                  </a:lnTo>
                  <a:lnTo>
                    <a:pt x="3048" y="1524"/>
                  </a:lnTo>
                  <a:lnTo>
                    <a:pt x="3048" y="1275987"/>
                  </a:lnTo>
                  <a:lnTo>
                    <a:pt x="1524" y="1275987"/>
                  </a:lnTo>
                  <a:lnTo>
                    <a:pt x="1524" y="1274327"/>
                  </a:lnTo>
                  <a:lnTo>
                    <a:pt x="5088636" y="1274327"/>
                  </a:lnTo>
                  <a:lnTo>
                    <a:pt x="5088636" y="1275987"/>
                  </a:lnTo>
                  <a:lnTo>
                    <a:pt x="5087112" y="1275987"/>
                  </a:lnTo>
                  <a:lnTo>
                    <a:pt x="5087112" y="1524"/>
                  </a:lnTo>
                  <a:lnTo>
                    <a:pt x="5088636" y="1524"/>
                  </a:lnTo>
                  <a:lnTo>
                    <a:pt x="5088636" y="3185"/>
                  </a:lnTo>
                  <a:lnTo>
                    <a:pt x="1524" y="3185"/>
                  </a:lnTo>
                  <a:close/>
                </a:path>
              </a:pathLst>
            </a:custGeom>
            <a:solidFill>
              <a:srgbClr val="FF4D67"/>
            </a:solidFill>
          </p:spPr>
        </p:sp>
        <p:sp>
          <p:nvSpPr>
            <p:cNvPr id="14" name="TextBox 14"/>
            <p:cNvSpPr txBox="1"/>
            <p:nvPr/>
          </p:nvSpPr>
          <p:spPr>
            <a:xfrm>
              <a:off x="0" y="-19050"/>
              <a:ext cx="5087154" cy="1188600"/>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Create an immersive experience</a:t>
              </a:r>
            </a:p>
          </p:txBody>
        </p:sp>
      </p:grpSp>
      <p:grpSp>
        <p:nvGrpSpPr>
          <p:cNvPr id="15" name="Group 15"/>
          <p:cNvGrpSpPr/>
          <p:nvPr/>
        </p:nvGrpSpPr>
        <p:grpSpPr>
          <a:xfrm>
            <a:off x="13443935" y="2039022"/>
            <a:ext cx="3815365" cy="955853"/>
            <a:chOff x="0" y="0"/>
            <a:chExt cx="5087154" cy="1274471"/>
          </a:xfrm>
        </p:grpSpPr>
        <p:sp>
          <p:nvSpPr>
            <p:cNvPr id="16" name="Freeform 16"/>
            <p:cNvSpPr/>
            <p:nvPr/>
          </p:nvSpPr>
          <p:spPr>
            <a:xfrm>
              <a:off x="0" y="0"/>
              <a:ext cx="5087112" cy="1274463"/>
            </a:xfrm>
            <a:custGeom>
              <a:avLst/>
              <a:gdLst/>
              <a:ahLst/>
              <a:cxnLst/>
              <a:rect l="l" t="t" r="r" b="b"/>
              <a:pathLst>
                <a:path w="5087112" h="1274463">
                  <a:moveTo>
                    <a:pt x="0" y="0"/>
                  </a:moveTo>
                  <a:lnTo>
                    <a:pt x="5087112" y="0"/>
                  </a:lnTo>
                  <a:lnTo>
                    <a:pt x="5087112" y="1274463"/>
                  </a:lnTo>
                  <a:lnTo>
                    <a:pt x="0" y="1274463"/>
                  </a:lnTo>
                  <a:close/>
                </a:path>
              </a:pathLst>
            </a:custGeom>
            <a:solidFill>
              <a:srgbClr val="FF4D67"/>
            </a:solidFill>
          </p:spPr>
        </p:sp>
        <p:sp>
          <p:nvSpPr>
            <p:cNvPr id="17" name="Freeform 17"/>
            <p:cNvSpPr/>
            <p:nvPr/>
          </p:nvSpPr>
          <p:spPr>
            <a:xfrm>
              <a:off x="-1524" y="-1524"/>
              <a:ext cx="5090160" cy="1277512"/>
            </a:xfrm>
            <a:custGeom>
              <a:avLst/>
              <a:gdLst/>
              <a:ahLst/>
              <a:cxnLst/>
              <a:rect l="l" t="t" r="r" b="b"/>
              <a:pathLst>
                <a:path w="5090160" h="1277512">
                  <a:moveTo>
                    <a:pt x="1524" y="0"/>
                  </a:moveTo>
                  <a:lnTo>
                    <a:pt x="5088636" y="0"/>
                  </a:lnTo>
                  <a:cubicBezTo>
                    <a:pt x="5089525" y="0"/>
                    <a:pt x="5090160" y="762"/>
                    <a:pt x="5090160" y="1524"/>
                  </a:cubicBezTo>
                  <a:lnTo>
                    <a:pt x="5090160" y="1275987"/>
                  </a:lnTo>
                  <a:cubicBezTo>
                    <a:pt x="5090160" y="1276877"/>
                    <a:pt x="5089398" y="1277512"/>
                    <a:pt x="5088636" y="1277512"/>
                  </a:cubicBezTo>
                  <a:lnTo>
                    <a:pt x="1524" y="1277512"/>
                  </a:lnTo>
                  <a:cubicBezTo>
                    <a:pt x="635" y="1277512"/>
                    <a:pt x="0" y="1276750"/>
                    <a:pt x="0" y="1275987"/>
                  </a:cubicBezTo>
                  <a:lnTo>
                    <a:pt x="0" y="1524"/>
                  </a:lnTo>
                  <a:cubicBezTo>
                    <a:pt x="0" y="635"/>
                    <a:pt x="762" y="0"/>
                    <a:pt x="1524" y="0"/>
                  </a:cubicBezTo>
                  <a:moveTo>
                    <a:pt x="1524" y="3185"/>
                  </a:moveTo>
                  <a:lnTo>
                    <a:pt x="1524" y="1524"/>
                  </a:lnTo>
                  <a:lnTo>
                    <a:pt x="3048" y="1524"/>
                  </a:lnTo>
                  <a:lnTo>
                    <a:pt x="3048" y="1275987"/>
                  </a:lnTo>
                  <a:lnTo>
                    <a:pt x="1524" y="1275987"/>
                  </a:lnTo>
                  <a:lnTo>
                    <a:pt x="1524" y="1274327"/>
                  </a:lnTo>
                  <a:lnTo>
                    <a:pt x="5088636" y="1274327"/>
                  </a:lnTo>
                  <a:lnTo>
                    <a:pt x="5088636" y="1275987"/>
                  </a:lnTo>
                  <a:lnTo>
                    <a:pt x="5087112" y="1275987"/>
                  </a:lnTo>
                  <a:lnTo>
                    <a:pt x="5087112" y="1524"/>
                  </a:lnTo>
                  <a:lnTo>
                    <a:pt x="5088636" y="1524"/>
                  </a:lnTo>
                  <a:lnTo>
                    <a:pt x="5088636" y="3185"/>
                  </a:lnTo>
                  <a:lnTo>
                    <a:pt x="1524" y="3185"/>
                  </a:lnTo>
                  <a:close/>
                </a:path>
              </a:pathLst>
            </a:custGeom>
            <a:solidFill>
              <a:srgbClr val="FF4D67"/>
            </a:solidFill>
          </p:spPr>
        </p:sp>
        <p:sp>
          <p:nvSpPr>
            <p:cNvPr id="18" name="TextBox 18"/>
            <p:cNvSpPr txBox="1"/>
            <p:nvPr/>
          </p:nvSpPr>
          <p:spPr>
            <a:xfrm>
              <a:off x="0" y="-19050"/>
              <a:ext cx="5087154" cy="1188600"/>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Digital avatars for everyone</a:t>
              </a:r>
            </a:p>
          </p:txBody>
        </p:sp>
      </p:grpSp>
      <p:sp>
        <p:nvSpPr>
          <p:cNvPr id="19" name="TextBox 19"/>
          <p:cNvSpPr txBox="1"/>
          <p:nvPr/>
        </p:nvSpPr>
        <p:spPr>
          <a:xfrm>
            <a:off x="9030668" y="3192603"/>
            <a:ext cx="3748253" cy="144780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SKALE can simulate physical spaces and offer an immersive experience that goes beyond real-world limitations.</a:t>
            </a:r>
          </a:p>
        </p:txBody>
      </p:sp>
      <p:sp>
        <p:nvSpPr>
          <p:cNvPr id="20" name="TextBox 20"/>
          <p:cNvSpPr txBox="1"/>
          <p:nvPr/>
        </p:nvSpPr>
        <p:spPr>
          <a:xfrm>
            <a:off x="13512346" y="3192603"/>
            <a:ext cx="3746954" cy="87630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In a 3D space, we can let users create and customize their own avatars.</a:t>
            </a:r>
          </a:p>
        </p:txBody>
      </p:sp>
      <p:grpSp>
        <p:nvGrpSpPr>
          <p:cNvPr id="21" name="Group 21"/>
          <p:cNvGrpSpPr/>
          <p:nvPr/>
        </p:nvGrpSpPr>
        <p:grpSpPr>
          <a:xfrm>
            <a:off x="8896989" y="4930695"/>
            <a:ext cx="4016719" cy="955853"/>
            <a:chOff x="0" y="0"/>
            <a:chExt cx="5355626" cy="1274471"/>
          </a:xfrm>
        </p:grpSpPr>
        <p:sp>
          <p:nvSpPr>
            <p:cNvPr id="22" name="Freeform 22"/>
            <p:cNvSpPr/>
            <p:nvPr/>
          </p:nvSpPr>
          <p:spPr>
            <a:xfrm>
              <a:off x="0" y="0"/>
              <a:ext cx="5355610" cy="1274463"/>
            </a:xfrm>
            <a:custGeom>
              <a:avLst/>
              <a:gdLst/>
              <a:ahLst/>
              <a:cxnLst/>
              <a:rect l="l" t="t" r="r" b="b"/>
              <a:pathLst>
                <a:path w="5355610" h="1274463">
                  <a:moveTo>
                    <a:pt x="0" y="0"/>
                  </a:moveTo>
                  <a:lnTo>
                    <a:pt x="5355610" y="0"/>
                  </a:lnTo>
                  <a:lnTo>
                    <a:pt x="5355610" y="1274463"/>
                  </a:lnTo>
                  <a:lnTo>
                    <a:pt x="0" y="1274463"/>
                  </a:lnTo>
                  <a:close/>
                </a:path>
              </a:pathLst>
            </a:custGeom>
            <a:solidFill>
              <a:srgbClr val="FF4D67"/>
            </a:solidFill>
          </p:spPr>
        </p:sp>
        <p:sp>
          <p:nvSpPr>
            <p:cNvPr id="23" name="Freeform 23"/>
            <p:cNvSpPr/>
            <p:nvPr/>
          </p:nvSpPr>
          <p:spPr>
            <a:xfrm>
              <a:off x="-1524" y="-1524"/>
              <a:ext cx="5358658" cy="1277512"/>
            </a:xfrm>
            <a:custGeom>
              <a:avLst/>
              <a:gdLst/>
              <a:ahLst/>
              <a:cxnLst/>
              <a:rect l="l" t="t" r="r" b="b"/>
              <a:pathLst>
                <a:path w="5358658" h="1277512">
                  <a:moveTo>
                    <a:pt x="1524" y="0"/>
                  </a:moveTo>
                  <a:lnTo>
                    <a:pt x="5357134" y="0"/>
                  </a:lnTo>
                  <a:cubicBezTo>
                    <a:pt x="5358023" y="0"/>
                    <a:pt x="5358658" y="762"/>
                    <a:pt x="5358658" y="1524"/>
                  </a:cubicBezTo>
                  <a:lnTo>
                    <a:pt x="5358658" y="1275987"/>
                  </a:lnTo>
                  <a:cubicBezTo>
                    <a:pt x="5358658" y="1276877"/>
                    <a:pt x="5357896" y="1277512"/>
                    <a:pt x="5357134" y="1277512"/>
                  </a:cubicBezTo>
                  <a:lnTo>
                    <a:pt x="1524" y="1277512"/>
                  </a:lnTo>
                  <a:cubicBezTo>
                    <a:pt x="635" y="1277512"/>
                    <a:pt x="0" y="1276750"/>
                    <a:pt x="0" y="1275987"/>
                  </a:cubicBezTo>
                  <a:lnTo>
                    <a:pt x="0" y="1524"/>
                  </a:lnTo>
                  <a:cubicBezTo>
                    <a:pt x="0" y="635"/>
                    <a:pt x="762" y="0"/>
                    <a:pt x="1524" y="0"/>
                  </a:cubicBezTo>
                  <a:moveTo>
                    <a:pt x="1524" y="3185"/>
                  </a:moveTo>
                  <a:lnTo>
                    <a:pt x="1524" y="1524"/>
                  </a:lnTo>
                  <a:lnTo>
                    <a:pt x="2981" y="1524"/>
                  </a:lnTo>
                  <a:lnTo>
                    <a:pt x="2981" y="1275987"/>
                  </a:lnTo>
                  <a:lnTo>
                    <a:pt x="1524" y="1275987"/>
                  </a:lnTo>
                  <a:lnTo>
                    <a:pt x="1524" y="1274327"/>
                  </a:lnTo>
                  <a:lnTo>
                    <a:pt x="5357134" y="1274327"/>
                  </a:lnTo>
                  <a:lnTo>
                    <a:pt x="5357134" y="1275987"/>
                  </a:lnTo>
                  <a:lnTo>
                    <a:pt x="5355678" y="1275987"/>
                  </a:lnTo>
                  <a:lnTo>
                    <a:pt x="5355678" y="1524"/>
                  </a:lnTo>
                  <a:lnTo>
                    <a:pt x="5357134" y="1524"/>
                  </a:lnTo>
                  <a:lnTo>
                    <a:pt x="5357134" y="3185"/>
                  </a:lnTo>
                  <a:lnTo>
                    <a:pt x="1524" y="3185"/>
                  </a:lnTo>
                  <a:close/>
                </a:path>
              </a:pathLst>
            </a:custGeom>
            <a:solidFill>
              <a:srgbClr val="FF4D67"/>
            </a:solidFill>
          </p:spPr>
        </p:sp>
        <p:sp>
          <p:nvSpPr>
            <p:cNvPr id="24" name="TextBox 24"/>
            <p:cNvSpPr txBox="1"/>
            <p:nvPr/>
          </p:nvSpPr>
          <p:spPr>
            <a:xfrm>
              <a:off x="0" y="-19050"/>
              <a:ext cx="5603764" cy="1188600"/>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Deliver an omnichannel experience</a:t>
              </a:r>
            </a:p>
          </p:txBody>
        </p:sp>
      </p:grpSp>
      <p:sp>
        <p:nvSpPr>
          <p:cNvPr id="25" name="TextBox 25"/>
          <p:cNvSpPr txBox="1"/>
          <p:nvPr/>
        </p:nvSpPr>
        <p:spPr>
          <a:xfrm>
            <a:off x="8872930" y="6108619"/>
            <a:ext cx="4040779" cy="116205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Translate rich immersive experiences into incentives that direct shoppers to offline sales channels.</a:t>
            </a:r>
          </a:p>
        </p:txBody>
      </p:sp>
      <p:grpSp>
        <p:nvGrpSpPr>
          <p:cNvPr id="26" name="Group 26"/>
          <p:cNvGrpSpPr/>
          <p:nvPr/>
        </p:nvGrpSpPr>
        <p:grpSpPr>
          <a:xfrm>
            <a:off x="13443935" y="4887612"/>
            <a:ext cx="3815365" cy="955853"/>
            <a:chOff x="0" y="0"/>
            <a:chExt cx="5087154" cy="1274471"/>
          </a:xfrm>
        </p:grpSpPr>
        <p:sp>
          <p:nvSpPr>
            <p:cNvPr id="27" name="Freeform 27"/>
            <p:cNvSpPr/>
            <p:nvPr/>
          </p:nvSpPr>
          <p:spPr>
            <a:xfrm>
              <a:off x="0" y="0"/>
              <a:ext cx="5087112" cy="1274463"/>
            </a:xfrm>
            <a:custGeom>
              <a:avLst/>
              <a:gdLst/>
              <a:ahLst/>
              <a:cxnLst/>
              <a:rect l="l" t="t" r="r" b="b"/>
              <a:pathLst>
                <a:path w="5087112" h="1274463">
                  <a:moveTo>
                    <a:pt x="0" y="0"/>
                  </a:moveTo>
                  <a:lnTo>
                    <a:pt x="5087112" y="0"/>
                  </a:lnTo>
                  <a:lnTo>
                    <a:pt x="5087112" y="1274463"/>
                  </a:lnTo>
                  <a:lnTo>
                    <a:pt x="0" y="1274463"/>
                  </a:lnTo>
                  <a:close/>
                </a:path>
              </a:pathLst>
            </a:custGeom>
            <a:solidFill>
              <a:srgbClr val="FF4D67"/>
            </a:solidFill>
          </p:spPr>
        </p:sp>
        <p:sp>
          <p:nvSpPr>
            <p:cNvPr id="28" name="Freeform 28"/>
            <p:cNvSpPr/>
            <p:nvPr/>
          </p:nvSpPr>
          <p:spPr>
            <a:xfrm>
              <a:off x="-1524" y="-1524"/>
              <a:ext cx="5090160" cy="1277512"/>
            </a:xfrm>
            <a:custGeom>
              <a:avLst/>
              <a:gdLst/>
              <a:ahLst/>
              <a:cxnLst/>
              <a:rect l="l" t="t" r="r" b="b"/>
              <a:pathLst>
                <a:path w="5090160" h="1277512">
                  <a:moveTo>
                    <a:pt x="1524" y="0"/>
                  </a:moveTo>
                  <a:lnTo>
                    <a:pt x="5088636" y="0"/>
                  </a:lnTo>
                  <a:cubicBezTo>
                    <a:pt x="5089525" y="0"/>
                    <a:pt x="5090160" y="762"/>
                    <a:pt x="5090160" y="1524"/>
                  </a:cubicBezTo>
                  <a:lnTo>
                    <a:pt x="5090160" y="1275987"/>
                  </a:lnTo>
                  <a:cubicBezTo>
                    <a:pt x="5090160" y="1276877"/>
                    <a:pt x="5089398" y="1277512"/>
                    <a:pt x="5088636" y="1277512"/>
                  </a:cubicBezTo>
                  <a:lnTo>
                    <a:pt x="1524" y="1277512"/>
                  </a:lnTo>
                  <a:cubicBezTo>
                    <a:pt x="635" y="1277512"/>
                    <a:pt x="0" y="1276750"/>
                    <a:pt x="0" y="1275987"/>
                  </a:cubicBezTo>
                  <a:lnTo>
                    <a:pt x="0" y="1524"/>
                  </a:lnTo>
                  <a:cubicBezTo>
                    <a:pt x="0" y="635"/>
                    <a:pt x="762" y="0"/>
                    <a:pt x="1524" y="0"/>
                  </a:cubicBezTo>
                  <a:moveTo>
                    <a:pt x="1524" y="3185"/>
                  </a:moveTo>
                  <a:lnTo>
                    <a:pt x="1524" y="1524"/>
                  </a:lnTo>
                  <a:lnTo>
                    <a:pt x="3048" y="1524"/>
                  </a:lnTo>
                  <a:lnTo>
                    <a:pt x="3048" y="1275987"/>
                  </a:lnTo>
                  <a:lnTo>
                    <a:pt x="1524" y="1275987"/>
                  </a:lnTo>
                  <a:lnTo>
                    <a:pt x="1524" y="1274327"/>
                  </a:lnTo>
                  <a:lnTo>
                    <a:pt x="5088636" y="1274327"/>
                  </a:lnTo>
                  <a:lnTo>
                    <a:pt x="5088636" y="1275987"/>
                  </a:lnTo>
                  <a:lnTo>
                    <a:pt x="5087112" y="1275987"/>
                  </a:lnTo>
                  <a:lnTo>
                    <a:pt x="5087112" y="1524"/>
                  </a:lnTo>
                  <a:lnTo>
                    <a:pt x="5088636" y="1524"/>
                  </a:lnTo>
                  <a:lnTo>
                    <a:pt x="5088636" y="3185"/>
                  </a:lnTo>
                  <a:lnTo>
                    <a:pt x="1524" y="3185"/>
                  </a:lnTo>
                  <a:close/>
                </a:path>
              </a:pathLst>
            </a:custGeom>
            <a:solidFill>
              <a:srgbClr val="FF4D67"/>
            </a:solidFill>
          </p:spPr>
        </p:sp>
        <p:sp>
          <p:nvSpPr>
            <p:cNvPr id="29" name="TextBox 29"/>
            <p:cNvSpPr txBox="1"/>
            <p:nvPr/>
          </p:nvSpPr>
          <p:spPr>
            <a:xfrm>
              <a:off x="0" y="-19050"/>
              <a:ext cx="5087154" cy="1188600"/>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Strengthen brand partnerships</a:t>
              </a:r>
            </a:p>
          </p:txBody>
        </p:sp>
      </p:grpSp>
      <p:sp>
        <p:nvSpPr>
          <p:cNvPr id="30" name="TextBox 30"/>
          <p:cNvSpPr txBox="1"/>
          <p:nvPr/>
        </p:nvSpPr>
        <p:spPr>
          <a:xfrm>
            <a:off x="13443935" y="6108619"/>
            <a:ext cx="3815365" cy="116205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Give your clients something they can't refuse: a more immersive and effective form of advertising.</a:t>
            </a:r>
          </a:p>
        </p:txBody>
      </p:sp>
      <p:grpSp>
        <p:nvGrpSpPr>
          <p:cNvPr id="31" name="Group 31"/>
          <p:cNvGrpSpPr/>
          <p:nvPr/>
        </p:nvGrpSpPr>
        <p:grpSpPr>
          <a:xfrm>
            <a:off x="11254573" y="7598771"/>
            <a:ext cx="3815365" cy="622478"/>
            <a:chOff x="0" y="0"/>
            <a:chExt cx="5087154" cy="829971"/>
          </a:xfrm>
        </p:grpSpPr>
        <p:sp>
          <p:nvSpPr>
            <p:cNvPr id="32" name="Freeform 32"/>
            <p:cNvSpPr/>
            <p:nvPr/>
          </p:nvSpPr>
          <p:spPr>
            <a:xfrm>
              <a:off x="0" y="0"/>
              <a:ext cx="5087112" cy="830027"/>
            </a:xfrm>
            <a:custGeom>
              <a:avLst/>
              <a:gdLst/>
              <a:ahLst/>
              <a:cxnLst/>
              <a:rect l="l" t="t" r="r" b="b"/>
              <a:pathLst>
                <a:path w="5087112" h="830027">
                  <a:moveTo>
                    <a:pt x="0" y="0"/>
                  </a:moveTo>
                  <a:lnTo>
                    <a:pt x="5087112" y="0"/>
                  </a:lnTo>
                  <a:lnTo>
                    <a:pt x="5087112" y="830027"/>
                  </a:lnTo>
                  <a:lnTo>
                    <a:pt x="0" y="830027"/>
                  </a:lnTo>
                  <a:close/>
                </a:path>
              </a:pathLst>
            </a:custGeom>
            <a:solidFill>
              <a:srgbClr val="FF4D67"/>
            </a:solidFill>
          </p:spPr>
        </p:sp>
        <p:sp>
          <p:nvSpPr>
            <p:cNvPr id="33" name="Freeform 33"/>
            <p:cNvSpPr/>
            <p:nvPr/>
          </p:nvSpPr>
          <p:spPr>
            <a:xfrm>
              <a:off x="-1524" y="-1524"/>
              <a:ext cx="5090160" cy="833075"/>
            </a:xfrm>
            <a:custGeom>
              <a:avLst/>
              <a:gdLst/>
              <a:ahLst/>
              <a:cxnLst/>
              <a:rect l="l" t="t" r="r" b="b"/>
              <a:pathLst>
                <a:path w="5090160" h="833075">
                  <a:moveTo>
                    <a:pt x="1524" y="0"/>
                  </a:moveTo>
                  <a:lnTo>
                    <a:pt x="5088636" y="0"/>
                  </a:lnTo>
                  <a:cubicBezTo>
                    <a:pt x="5089525" y="0"/>
                    <a:pt x="5090160" y="762"/>
                    <a:pt x="5090160" y="1524"/>
                  </a:cubicBezTo>
                  <a:lnTo>
                    <a:pt x="5090160" y="831551"/>
                  </a:lnTo>
                  <a:cubicBezTo>
                    <a:pt x="5090160" y="832440"/>
                    <a:pt x="5089398" y="833075"/>
                    <a:pt x="5088636" y="833075"/>
                  </a:cubicBezTo>
                  <a:lnTo>
                    <a:pt x="1524" y="833075"/>
                  </a:lnTo>
                  <a:cubicBezTo>
                    <a:pt x="635" y="833075"/>
                    <a:pt x="0" y="832313"/>
                    <a:pt x="0" y="831551"/>
                  </a:cubicBezTo>
                  <a:lnTo>
                    <a:pt x="0" y="1524"/>
                  </a:lnTo>
                  <a:cubicBezTo>
                    <a:pt x="0" y="635"/>
                    <a:pt x="762" y="0"/>
                    <a:pt x="1524" y="0"/>
                  </a:cubicBezTo>
                  <a:moveTo>
                    <a:pt x="1524" y="3392"/>
                  </a:moveTo>
                  <a:lnTo>
                    <a:pt x="1524" y="1524"/>
                  </a:lnTo>
                  <a:lnTo>
                    <a:pt x="3048" y="1524"/>
                  </a:lnTo>
                  <a:lnTo>
                    <a:pt x="3048" y="831551"/>
                  </a:lnTo>
                  <a:lnTo>
                    <a:pt x="1524" y="831551"/>
                  </a:lnTo>
                  <a:lnTo>
                    <a:pt x="1524" y="829696"/>
                  </a:lnTo>
                  <a:lnTo>
                    <a:pt x="5088636" y="829696"/>
                  </a:lnTo>
                  <a:lnTo>
                    <a:pt x="5088636" y="831551"/>
                  </a:lnTo>
                  <a:lnTo>
                    <a:pt x="5087112" y="831551"/>
                  </a:lnTo>
                  <a:lnTo>
                    <a:pt x="5087112" y="1524"/>
                  </a:lnTo>
                  <a:lnTo>
                    <a:pt x="5088636" y="1524"/>
                  </a:lnTo>
                  <a:lnTo>
                    <a:pt x="5088636" y="3392"/>
                  </a:lnTo>
                  <a:lnTo>
                    <a:pt x="1524" y="3392"/>
                  </a:lnTo>
                  <a:close/>
                </a:path>
              </a:pathLst>
            </a:custGeom>
            <a:solidFill>
              <a:srgbClr val="FF4D67"/>
            </a:solidFill>
          </p:spPr>
        </p:sp>
        <p:sp>
          <p:nvSpPr>
            <p:cNvPr id="34" name="TextBox 34"/>
            <p:cNvSpPr txBox="1"/>
            <p:nvPr/>
          </p:nvSpPr>
          <p:spPr>
            <a:xfrm>
              <a:off x="0" y="-19050"/>
              <a:ext cx="5087154" cy="696158"/>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Track conversions</a:t>
              </a:r>
            </a:p>
          </p:txBody>
        </p:sp>
      </p:grpSp>
      <p:sp>
        <p:nvSpPr>
          <p:cNvPr id="35" name="TextBox 35"/>
          <p:cNvSpPr txBox="1"/>
          <p:nvPr/>
        </p:nvSpPr>
        <p:spPr>
          <a:xfrm>
            <a:off x="11141867" y="8419195"/>
            <a:ext cx="4040779" cy="116205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Connect Metaverse experiences to the SKALE platform to track your customers' online and offline actions.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2941"/>
          <a:stretch>
            <a:fillRect/>
          </a:stretch>
        </p:blipFill>
        <p:spPr>
          <a:xfrm>
            <a:off x="0" y="1"/>
            <a:ext cx="18288000" cy="5869641"/>
          </a:xfrm>
          <a:prstGeom prst="rect">
            <a:avLst/>
          </a:prstGeom>
        </p:spPr>
      </p:pic>
      <p:sp>
        <p:nvSpPr>
          <p:cNvPr id="3" name="TextBox 3"/>
          <p:cNvSpPr txBox="1"/>
          <p:nvPr/>
        </p:nvSpPr>
        <p:spPr>
          <a:xfrm>
            <a:off x="74418" y="773430"/>
            <a:ext cx="18213582" cy="488442"/>
          </a:xfrm>
          <a:prstGeom prst="rect">
            <a:avLst/>
          </a:prstGeom>
        </p:spPr>
        <p:txBody>
          <a:bodyPr lIns="0" tIns="0" rIns="0" bIns="0" rtlCol="0" anchor="t">
            <a:spAutoFit/>
          </a:bodyPr>
          <a:lstStyle/>
          <a:p>
            <a:pPr algn="ctr">
              <a:lnSpc>
                <a:spcPts val="3564"/>
              </a:lnSpc>
            </a:pPr>
            <a:r>
              <a:rPr lang="en-US" sz="3300" spc="48">
                <a:solidFill>
                  <a:srgbClr val="FFFFFF"/>
                </a:solidFill>
                <a:latin typeface="Poppins Bold"/>
              </a:rPr>
              <a:t>Fully Customizable Gamification System Managed by SKALE or your Agency</a:t>
            </a:r>
          </a:p>
        </p:txBody>
      </p:sp>
      <p:grpSp>
        <p:nvGrpSpPr>
          <p:cNvPr id="4" name="Group 4"/>
          <p:cNvGrpSpPr/>
          <p:nvPr/>
        </p:nvGrpSpPr>
        <p:grpSpPr>
          <a:xfrm>
            <a:off x="1694902" y="1575520"/>
            <a:ext cx="6560605" cy="4605999"/>
            <a:chOff x="0" y="0"/>
            <a:chExt cx="8747473" cy="6141332"/>
          </a:xfrm>
        </p:grpSpPr>
        <p:grpSp>
          <p:nvGrpSpPr>
            <p:cNvPr id="5" name="Group 5"/>
            <p:cNvGrpSpPr/>
            <p:nvPr/>
          </p:nvGrpSpPr>
          <p:grpSpPr>
            <a:xfrm>
              <a:off x="151693" y="0"/>
              <a:ext cx="706103" cy="738587"/>
              <a:chOff x="0" y="0"/>
              <a:chExt cx="843146" cy="881934"/>
            </a:xfrm>
          </p:grpSpPr>
          <p:sp>
            <p:nvSpPr>
              <p:cNvPr id="6" name="Freeform 6"/>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7" name="TextBox 7"/>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399" spc="35">
                    <a:solidFill>
                      <a:srgbClr val="24A9B4"/>
                    </a:solidFill>
                    <a:latin typeface="Montserrat"/>
                  </a:rPr>
                  <a:t>1</a:t>
                </a:r>
              </a:p>
            </p:txBody>
          </p:sp>
        </p:grpSp>
        <p:pic>
          <p:nvPicPr>
            <p:cNvPr id="8" name="Picture 8"/>
            <p:cNvPicPr>
              <a:picLocks noChangeAspect="1"/>
            </p:cNvPicPr>
            <p:nvPr/>
          </p:nvPicPr>
          <p:blipFill>
            <a:blip r:embed="rId3"/>
            <a:srcRect r="241" b="241"/>
            <a:stretch>
              <a:fillRect/>
            </a:stretch>
          </p:blipFill>
          <p:spPr>
            <a:xfrm>
              <a:off x="0" y="915350"/>
              <a:ext cx="8747473" cy="5225982"/>
            </a:xfrm>
            <a:prstGeom prst="rect">
              <a:avLst/>
            </a:prstGeom>
          </p:spPr>
        </p:pic>
        <p:sp>
          <p:nvSpPr>
            <p:cNvPr id="9" name="TextBox 9"/>
            <p:cNvSpPr txBox="1"/>
            <p:nvPr/>
          </p:nvSpPr>
          <p:spPr>
            <a:xfrm>
              <a:off x="857797" y="142505"/>
              <a:ext cx="7803146" cy="434528"/>
            </a:xfrm>
            <a:prstGeom prst="rect">
              <a:avLst/>
            </a:prstGeom>
          </p:spPr>
          <p:txBody>
            <a:bodyPr lIns="0" tIns="0" rIns="0" bIns="0" rtlCol="0" anchor="t">
              <a:spAutoFit/>
            </a:bodyPr>
            <a:lstStyle/>
            <a:p>
              <a:pPr algn="ctr">
                <a:lnSpc>
                  <a:spcPts val="2467"/>
                </a:lnSpc>
              </a:pPr>
              <a:r>
                <a:rPr lang="en-US" sz="2056">
                  <a:solidFill>
                    <a:srgbClr val="FFFFFF"/>
                  </a:solidFill>
                  <a:latin typeface="Poppins"/>
                </a:rPr>
                <a:t>Customize Campaign Details and Duration </a:t>
              </a:r>
            </a:p>
          </p:txBody>
        </p:sp>
      </p:grpSp>
      <p:grpSp>
        <p:nvGrpSpPr>
          <p:cNvPr id="10" name="Group 10"/>
          <p:cNvGrpSpPr/>
          <p:nvPr/>
        </p:nvGrpSpPr>
        <p:grpSpPr>
          <a:xfrm>
            <a:off x="10081388" y="1575520"/>
            <a:ext cx="5878689" cy="4927743"/>
            <a:chOff x="0" y="0"/>
            <a:chExt cx="7838252" cy="6570323"/>
          </a:xfrm>
        </p:grpSpPr>
        <p:grpSp>
          <p:nvGrpSpPr>
            <p:cNvPr id="11" name="Group 11"/>
            <p:cNvGrpSpPr/>
            <p:nvPr/>
          </p:nvGrpSpPr>
          <p:grpSpPr>
            <a:xfrm>
              <a:off x="0" y="0"/>
              <a:ext cx="710245" cy="742919"/>
              <a:chOff x="0" y="0"/>
              <a:chExt cx="843146" cy="881934"/>
            </a:xfrm>
          </p:grpSpPr>
          <p:sp>
            <p:nvSpPr>
              <p:cNvPr id="12" name="Freeform 12"/>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3" name="TextBox 13"/>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pic>
          <p:nvPicPr>
            <p:cNvPr id="14" name="Picture 14"/>
            <p:cNvPicPr>
              <a:picLocks noChangeAspect="1"/>
            </p:cNvPicPr>
            <p:nvPr/>
          </p:nvPicPr>
          <p:blipFill>
            <a:blip r:embed="rId4"/>
            <a:srcRect r="202" b="202"/>
            <a:stretch>
              <a:fillRect/>
            </a:stretch>
          </p:blipFill>
          <p:spPr>
            <a:xfrm>
              <a:off x="0" y="894348"/>
              <a:ext cx="7838252" cy="5675976"/>
            </a:xfrm>
            <a:prstGeom prst="rect">
              <a:avLst/>
            </a:prstGeom>
          </p:spPr>
        </p:pic>
        <p:sp>
          <p:nvSpPr>
            <p:cNvPr id="15" name="TextBox 15"/>
            <p:cNvSpPr txBox="1"/>
            <p:nvPr/>
          </p:nvSpPr>
          <p:spPr>
            <a:xfrm>
              <a:off x="938845" y="112874"/>
              <a:ext cx="6899407" cy="488596"/>
            </a:xfrm>
            <a:prstGeom prst="rect">
              <a:avLst/>
            </a:prstGeom>
          </p:spPr>
          <p:txBody>
            <a:bodyPr lIns="0" tIns="0" rIns="0" bIns="0" rtlCol="0" anchor="t">
              <a:spAutoFit/>
            </a:bodyPr>
            <a:lstStyle/>
            <a:p>
              <a:pPr algn="l">
                <a:lnSpc>
                  <a:spcPts val="2729"/>
                </a:lnSpc>
              </a:pPr>
              <a:r>
                <a:rPr lang="en-US" sz="2274">
                  <a:solidFill>
                    <a:srgbClr val="FFFFFF"/>
                  </a:solidFill>
                  <a:latin typeface="Poppins"/>
                </a:rPr>
                <a:t>Fully Customizable Look and Feel </a:t>
              </a:r>
            </a:p>
          </p:txBody>
        </p:sp>
      </p:grpSp>
      <p:pic>
        <p:nvPicPr>
          <p:cNvPr id="16" name="Picture 16"/>
          <p:cNvPicPr>
            <a:picLocks noChangeAspect="1"/>
          </p:cNvPicPr>
          <p:nvPr/>
        </p:nvPicPr>
        <p:blipFill>
          <a:blip r:embed="rId5"/>
          <a:srcRect r="176" b="176"/>
          <a:stretch>
            <a:fillRect/>
          </a:stretch>
        </p:blipFill>
        <p:spPr>
          <a:xfrm>
            <a:off x="5753904" y="5001318"/>
            <a:ext cx="6780193" cy="4256982"/>
          </a:xfrm>
          <a:prstGeom prst="rect">
            <a:avLst/>
          </a:prstGeom>
        </p:spPr>
      </p:pic>
      <p:grpSp>
        <p:nvGrpSpPr>
          <p:cNvPr id="17" name="Group 17"/>
          <p:cNvGrpSpPr/>
          <p:nvPr/>
        </p:nvGrpSpPr>
        <p:grpSpPr>
          <a:xfrm>
            <a:off x="5990241" y="9438278"/>
            <a:ext cx="529577" cy="553940"/>
            <a:chOff x="0" y="0"/>
            <a:chExt cx="843146" cy="881934"/>
          </a:xfrm>
        </p:grpSpPr>
        <p:sp>
          <p:nvSpPr>
            <p:cNvPr id="18" name="Freeform 18"/>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24A9B4"/>
            </a:solidFill>
          </p:spPr>
        </p:sp>
        <p:sp>
          <p:nvSpPr>
            <p:cNvPr id="19" name="TextBox 19"/>
            <p:cNvSpPr txBox="1"/>
            <p:nvPr/>
          </p:nvSpPr>
          <p:spPr>
            <a:xfrm>
              <a:off x="0" y="9525"/>
              <a:ext cx="843146" cy="872409"/>
            </a:xfrm>
            <a:prstGeom prst="rect">
              <a:avLst/>
            </a:prstGeom>
          </p:spPr>
          <p:txBody>
            <a:bodyPr lIns="47483" tIns="47483" rIns="47483" bIns="47483" rtlCol="0" anchor="ctr"/>
            <a:lstStyle/>
            <a:p>
              <a:pPr algn="ctr">
                <a:lnSpc>
                  <a:spcPts val="2879"/>
                </a:lnSpc>
              </a:pPr>
              <a:r>
                <a:rPr lang="en-US" sz="2399" spc="35">
                  <a:solidFill>
                    <a:srgbClr val="FFFFFF"/>
                  </a:solidFill>
                  <a:latin typeface="Montserrat"/>
                </a:rPr>
                <a:t>3</a:t>
              </a:r>
            </a:p>
          </p:txBody>
        </p:sp>
      </p:grpSp>
      <p:sp>
        <p:nvSpPr>
          <p:cNvPr id="20" name="TextBox 20"/>
          <p:cNvSpPr txBox="1"/>
          <p:nvPr/>
        </p:nvSpPr>
        <p:spPr>
          <a:xfrm>
            <a:off x="6412369" y="9548560"/>
            <a:ext cx="6608364" cy="314325"/>
          </a:xfrm>
          <a:prstGeom prst="rect">
            <a:avLst/>
          </a:prstGeom>
        </p:spPr>
        <p:txBody>
          <a:bodyPr lIns="0" tIns="0" rIns="0" bIns="0" rtlCol="0" anchor="t">
            <a:spAutoFit/>
          </a:bodyPr>
          <a:lstStyle/>
          <a:p>
            <a:pPr algn="ctr">
              <a:lnSpc>
                <a:spcPts val="2347"/>
              </a:lnSpc>
            </a:pPr>
            <a:r>
              <a:rPr lang="en-US" sz="1956">
                <a:solidFill>
                  <a:srgbClr val="000000"/>
                </a:solidFill>
                <a:latin typeface="Poppins"/>
              </a:rPr>
              <a:t>Incentivize Shoppers to Achieve Your Objectives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2941"/>
          <a:stretch>
            <a:fillRect/>
          </a:stretch>
        </p:blipFill>
        <p:spPr>
          <a:xfrm>
            <a:off x="0" y="1"/>
            <a:ext cx="18288000" cy="5869641"/>
          </a:xfrm>
          <a:prstGeom prst="rect">
            <a:avLst/>
          </a:prstGeom>
        </p:spPr>
      </p:pic>
      <p:sp>
        <p:nvSpPr>
          <p:cNvPr id="3" name="TextBox 3"/>
          <p:cNvSpPr txBox="1"/>
          <p:nvPr/>
        </p:nvSpPr>
        <p:spPr>
          <a:xfrm>
            <a:off x="1028700" y="1009924"/>
            <a:ext cx="16350572" cy="1197483"/>
          </a:xfrm>
          <a:prstGeom prst="rect">
            <a:avLst/>
          </a:prstGeom>
        </p:spPr>
        <p:txBody>
          <a:bodyPr lIns="0" tIns="0" rIns="0" bIns="0" rtlCol="0" anchor="t">
            <a:spAutoFit/>
          </a:bodyPr>
          <a:lstStyle/>
          <a:p>
            <a:pPr algn="l">
              <a:lnSpc>
                <a:spcPts val="4536"/>
              </a:lnSpc>
            </a:pPr>
            <a:r>
              <a:rPr lang="en-US" sz="4200" spc="62">
                <a:solidFill>
                  <a:srgbClr val="FFFFFF"/>
                </a:solidFill>
                <a:latin typeface="Poppins Bold"/>
              </a:rPr>
              <a:t>Fully Customizable Gamification System </a:t>
            </a:r>
          </a:p>
          <a:p>
            <a:pPr algn="l">
              <a:lnSpc>
                <a:spcPts val="4536"/>
              </a:lnSpc>
            </a:pPr>
            <a:r>
              <a:rPr lang="en-US" sz="4200" spc="62">
                <a:solidFill>
                  <a:srgbClr val="FFFFFF"/>
                </a:solidFill>
                <a:latin typeface="Poppins Bold"/>
              </a:rPr>
              <a:t>Managed by SKALE or your Agency</a:t>
            </a:r>
          </a:p>
        </p:txBody>
      </p:sp>
      <p:grpSp>
        <p:nvGrpSpPr>
          <p:cNvPr id="4" name="Group 4"/>
          <p:cNvGrpSpPr/>
          <p:nvPr/>
        </p:nvGrpSpPr>
        <p:grpSpPr>
          <a:xfrm>
            <a:off x="1939273" y="3135647"/>
            <a:ext cx="566570" cy="592635"/>
            <a:chOff x="0" y="0"/>
            <a:chExt cx="843146" cy="881934"/>
          </a:xfrm>
        </p:grpSpPr>
        <p:sp>
          <p:nvSpPr>
            <p:cNvPr id="5" name="Freeform 5"/>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6" name="TextBox 6"/>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sp>
        <p:nvSpPr>
          <p:cNvPr id="7" name="TextBox 7"/>
          <p:cNvSpPr txBox="1"/>
          <p:nvPr/>
        </p:nvSpPr>
        <p:spPr>
          <a:xfrm>
            <a:off x="2505844" y="3067637"/>
            <a:ext cx="5011727" cy="685800"/>
          </a:xfrm>
          <a:prstGeom prst="rect">
            <a:avLst/>
          </a:prstGeom>
        </p:spPr>
        <p:txBody>
          <a:bodyPr lIns="0" tIns="0" rIns="0" bIns="0" rtlCol="0" anchor="t">
            <a:spAutoFit/>
          </a:bodyPr>
          <a:lstStyle/>
          <a:p>
            <a:pPr algn="ctr">
              <a:lnSpc>
                <a:spcPts val="2639"/>
              </a:lnSpc>
            </a:pPr>
            <a:r>
              <a:rPr lang="en-US" sz="2199">
                <a:solidFill>
                  <a:srgbClr val="FFFFFF"/>
                </a:solidFill>
                <a:latin typeface="Poppins"/>
              </a:rPr>
              <a:t>Customize Every Single Mechanic within the Game </a:t>
            </a:r>
          </a:p>
        </p:txBody>
      </p:sp>
      <p:grpSp>
        <p:nvGrpSpPr>
          <p:cNvPr id="8" name="Group 8"/>
          <p:cNvGrpSpPr/>
          <p:nvPr/>
        </p:nvGrpSpPr>
        <p:grpSpPr>
          <a:xfrm>
            <a:off x="10724356" y="3141468"/>
            <a:ext cx="532683" cy="557189"/>
            <a:chOff x="0" y="0"/>
            <a:chExt cx="843146" cy="881934"/>
          </a:xfrm>
        </p:grpSpPr>
        <p:sp>
          <p:nvSpPr>
            <p:cNvPr id="9" name="Freeform 9"/>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0" name="TextBox 10"/>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5</a:t>
              </a:r>
            </a:p>
          </p:txBody>
        </p:sp>
      </p:grpSp>
      <p:sp>
        <p:nvSpPr>
          <p:cNvPr id="11" name="TextBox 11"/>
          <p:cNvSpPr txBox="1"/>
          <p:nvPr/>
        </p:nvSpPr>
        <p:spPr>
          <a:xfrm>
            <a:off x="11400292" y="3218979"/>
            <a:ext cx="4600473" cy="373590"/>
          </a:xfrm>
          <a:prstGeom prst="rect">
            <a:avLst/>
          </a:prstGeom>
        </p:spPr>
        <p:txBody>
          <a:bodyPr lIns="0" tIns="0" rIns="0" bIns="0" rtlCol="0" anchor="t">
            <a:spAutoFit/>
          </a:bodyPr>
          <a:lstStyle/>
          <a:p>
            <a:pPr algn="l">
              <a:lnSpc>
                <a:spcPts val="2729"/>
              </a:lnSpc>
            </a:pPr>
            <a:r>
              <a:rPr lang="en-US" sz="2274">
                <a:solidFill>
                  <a:srgbClr val="FFFFFF"/>
                </a:solidFill>
                <a:latin typeface="Poppins"/>
              </a:rPr>
              <a:t>Embed Your Marketing Trackers </a:t>
            </a:r>
          </a:p>
        </p:txBody>
      </p:sp>
      <p:pic>
        <p:nvPicPr>
          <p:cNvPr id="12" name="Picture 12"/>
          <p:cNvPicPr>
            <a:picLocks noChangeAspect="1"/>
          </p:cNvPicPr>
          <p:nvPr/>
        </p:nvPicPr>
        <p:blipFill>
          <a:blip r:embed="rId3"/>
          <a:srcRect r="74" b="74"/>
          <a:stretch>
            <a:fillRect/>
          </a:stretch>
        </p:blipFill>
        <p:spPr>
          <a:xfrm>
            <a:off x="924064" y="3877824"/>
            <a:ext cx="8175286" cy="4960702"/>
          </a:xfrm>
          <a:prstGeom prst="rect">
            <a:avLst/>
          </a:prstGeom>
        </p:spPr>
      </p:pic>
      <p:pic>
        <p:nvPicPr>
          <p:cNvPr id="13" name="Picture 13"/>
          <p:cNvPicPr>
            <a:picLocks noChangeAspect="1"/>
          </p:cNvPicPr>
          <p:nvPr/>
        </p:nvPicPr>
        <p:blipFill>
          <a:blip r:embed="rId4"/>
          <a:srcRect r="247" b="247"/>
          <a:stretch>
            <a:fillRect/>
          </a:stretch>
        </p:blipFill>
        <p:spPr>
          <a:xfrm>
            <a:off x="9345850" y="4632107"/>
            <a:ext cx="8033421" cy="318714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86300"/>
            <a:ext cx="18288000" cy="5600700"/>
            <a:chOff x="0" y="0"/>
            <a:chExt cx="24384000" cy="7467600"/>
          </a:xfrm>
        </p:grpSpPr>
        <p:sp>
          <p:nvSpPr>
            <p:cNvPr id="3" name="Freeform 3"/>
            <p:cNvSpPr/>
            <p:nvPr/>
          </p:nvSpPr>
          <p:spPr>
            <a:xfrm>
              <a:off x="0" y="0"/>
              <a:ext cx="24384000" cy="7467600"/>
            </a:xfrm>
            <a:custGeom>
              <a:avLst/>
              <a:gdLst/>
              <a:ahLst/>
              <a:cxnLst/>
              <a:rect l="l" t="t" r="r" b="b"/>
              <a:pathLst>
                <a:path w="24384000" h="7467600">
                  <a:moveTo>
                    <a:pt x="0" y="0"/>
                  </a:moveTo>
                  <a:lnTo>
                    <a:pt x="24384000" y="0"/>
                  </a:lnTo>
                  <a:lnTo>
                    <a:pt x="24384000" y="7467600"/>
                  </a:lnTo>
                  <a:lnTo>
                    <a:pt x="0" y="7467600"/>
                  </a:lnTo>
                  <a:close/>
                </a:path>
              </a:pathLst>
            </a:custGeom>
            <a:solidFill>
              <a:srgbClr val="FFFFFF"/>
            </a:solidFill>
          </p:spPr>
        </p:sp>
      </p:grpSp>
      <p:pic>
        <p:nvPicPr>
          <p:cNvPr id="4" name="Picture 4"/>
          <p:cNvPicPr>
            <a:picLocks noChangeAspect="1"/>
          </p:cNvPicPr>
          <p:nvPr/>
        </p:nvPicPr>
        <p:blipFill>
          <a:blip r:embed="rId2"/>
          <a:srcRect b="42941"/>
          <a:stretch>
            <a:fillRect/>
          </a:stretch>
        </p:blipFill>
        <p:spPr>
          <a:xfrm>
            <a:off x="0" y="1"/>
            <a:ext cx="18288000" cy="5869641"/>
          </a:xfrm>
          <a:prstGeom prst="rect">
            <a:avLst/>
          </a:prstGeom>
        </p:spPr>
      </p:pic>
      <p:sp>
        <p:nvSpPr>
          <p:cNvPr id="5" name="TextBox 5"/>
          <p:cNvSpPr txBox="1"/>
          <p:nvPr/>
        </p:nvSpPr>
        <p:spPr>
          <a:xfrm>
            <a:off x="1028700" y="720471"/>
            <a:ext cx="16350572" cy="625983"/>
          </a:xfrm>
          <a:prstGeom prst="rect">
            <a:avLst/>
          </a:prstGeom>
        </p:spPr>
        <p:txBody>
          <a:bodyPr lIns="0" tIns="0" rIns="0" bIns="0" rtlCol="0" anchor="t">
            <a:spAutoFit/>
          </a:bodyPr>
          <a:lstStyle/>
          <a:p>
            <a:pPr algn="l">
              <a:lnSpc>
                <a:spcPts val="4536"/>
              </a:lnSpc>
            </a:pPr>
            <a:r>
              <a:rPr lang="en-US" sz="4200" spc="62">
                <a:solidFill>
                  <a:srgbClr val="FFFFFF"/>
                </a:solidFill>
                <a:latin typeface="Poppins Bold"/>
              </a:rPr>
              <a:t>Segment all your Offline Customer Data </a:t>
            </a:r>
          </a:p>
        </p:txBody>
      </p:sp>
      <p:pic>
        <p:nvPicPr>
          <p:cNvPr id="6" name="Picture 6"/>
          <p:cNvPicPr>
            <a:picLocks noChangeAspect="1"/>
          </p:cNvPicPr>
          <p:nvPr/>
        </p:nvPicPr>
        <p:blipFill>
          <a:blip r:embed="rId3"/>
          <a:srcRect r="118" b="118"/>
          <a:stretch>
            <a:fillRect/>
          </a:stretch>
        </p:blipFill>
        <p:spPr>
          <a:xfrm>
            <a:off x="1028700" y="1887933"/>
            <a:ext cx="11078145" cy="7725172"/>
          </a:xfrm>
          <a:prstGeom prst="rect">
            <a:avLst/>
          </a:prstGeom>
        </p:spPr>
      </p:pic>
      <p:pic>
        <p:nvPicPr>
          <p:cNvPr id="7" name="Picture 7"/>
          <p:cNvPicPr>
            <a:picLocks noChangeAspect="1"/>
          </p:cNvPicPr>
          <p:nvPr/>
        </p:nvPicPr>
        <p:blipFill>
          <a:blip r:embed="rId4"/>
          <a:srcRect r="208" b="208"/>
          <a:stretch>
            <a:fillRect/>
          </a:stretch>
        </p:blipFill>
        <p:spPr>
          <a:xfrm>
            <a:off x="10307036" y="5117181"/>
            <a:ext cx="6952264" cy="4495925"/>
          </a:xfrm>
          <a:prstGeom prst="rect">
            <a:avLst/>
          </a:prstGeom>
        </p:spPr>
      </p:pic>
      <p:grpSp>
        <p:nvGrpSpPr>
          <p:cNvPr id="8" name="Group 8"/>
          <p:cNvGrpSpPr/>
          <p:nvPr/>
        </p:nvGrpSpPr>
        <p:grpSpPr>
          <a:xfrm>
            <a:off x="7711710" y="8016735"/>
            <a:ext cx="2595326" cy="1241565"/>
            <a:chOff x="0" y="0"/>
            <a:chExt cx="3460434" cy="1655420"/>
          </a:xfrm>
          <a:solidFill>
            <a:schemeClr val="bg1">
              <a:lumMod val="50000"/>
            </a:schemeClr>
          </a:solidFill>
        </p:grpSpPr>
        <p:sp>
          <p:nvSpPr>
            <p:cNvPr id="9" name="Freeform 9"/>
            <p:cNvSpPr/>
            <p:nvPr/>
          </p:nvSpPr>
          <p:spPr>
            <a:xfrm>
              <a:off x="0" y="-1280541"/>
              <a:ext cx="3460369" cy="2935986"/>
            </a:xfrm>
            <a:custGeom>
              <a:avLst/>
              <a:gdLst/>
              <a:ahLst/>
              <a:cxnLst/>
              <a:rect l="l" t="t" r="r" b="b"/>
              <a:pathLst>
                <a:path w="3460369" h="2935986">
                  <a:moveTo>
                    <a:pt x="0" y="1280541"/>
                  </a:moveTo>
                  <a:lnTo>
                    <a:pt x="2018538" y="1280541"/>
                  </a:lnTo>
                  <a:lnTo>
                    <a:pt x="3034919" y="0"/>
                  </a:lnTo>
                  <a:lnTo>
                    <a:pt x="2883662" y="1280541"/>
                  </a:lnTo>
                  <a:lnTo>
                    <a:pt x="3460369" y="1280541"/>
                  </a:lnTo>
                  <a:lnTo>
                    <a:pt x="3460369" y="1556385"/>
                  </a:lnTo>
                  <a:lnTo>
                    <a:pt x="3460369" y="1970278"/>
                  </a:lnTo>
                  <a:lnTo>
                    <a:pt x="3460369" y="2935986"/>
                  </a:lnTo>
                  <a:lnTo>
                    <a:pt x="2883662" y="2935986"/>
                  </a:lnTo>
                  <a:lnTo>
                    <a:pt x="2018538" y="2935986"/>
                  </a:lnTo>
                  <a:lnTo>
                    <a:pt x="0" y="2935986"/>
                  </a:lnTo>
                  <a:lnTo>
                    <a:pt x="0" y="1970278"/>
                  </a:lnTo>
                  <a:lnTo>
                    <a:pt x="0" y="1556385"/>
                  </a:lnTo>
                  <a:close/>
                </a:path>
              </a:pathLst>
            </a:custGeom>
            <a:grpFill/>
          </p:spPr>
        </p:sp>
        <p:sp>
          <p:nvSpPr>
            <p:cNvPr id="10" name="TextBox 10"/>
            <p:cNvSpPr txBox="1"/>
            <p:nvPr/>
          </p:nvSpPr>
          <p:spPr>
            <a:xfrm>
              <a:off x="0" y="-19050"/>
              <a:ext cx="3460434" cy="1674470"/>
            </a:xfrm>
            <a:prstGeom prst="rect">
              <a:avLst/>
            </a:prstGeom>
            <a:grpFill/>
          </p:spPr>
          <p:txBody>
            <a:bodyPr lIns="50800" tIns="50800" rIns="50800" bIns="50800" rtlCol="0" anchor="ctr"/>
            <a:lstStyle/>
            <a:p>
              <a:pPr algn="ctr">
                <a:lnSpc>
                  <a:spcPts val="1800"/>
                </a:lnSpc>
              </a:pPr>
              <a:r>
                <a:rPr lang="en-US" sz="1500" spc="-59">
                  <a:solidFill>
                    <a:srgbClr val="FFFFFF"/>
                  </a:solidFill>
                  <a:latin typeface="Poppins"/>
                </a:rPr>
                <a:t>Easily segment all your users based on their offline behaviour and trigger targeted re-engagement </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2941"/>
          <a:stretch>
            <a:fillRect/>
          </a:stretch>
        </p:blipFill>
        <p:spPr>
          <a:xfrm>
            <a:off x="0" y="1"/>
            <a:ext cx="18288000" cy="5869641"/>
          </a:xfrm>
          <a:prstGeom prst="rect">
            <a:avLst/>
          </a:prstGeom>
        </p:spPr>
      </p:pic>
      <p:sp>
        <p:nvSpPr>
          <p:cNvPr id="3" name="TextBox 3"/>
          <p:cNvSpPr txBox="1"/>
          <p:nvPr/>
        </p:nvSpPr>
        <p:spPr>
          <a:xfrm>
            <a:off x="1028700" y="1092744"/>
            <a:ext cx="16350572" cy="625983"/>
          </a:xfrm>
          <a:prstGeom prst="rect">
            <a:avLst/>
          </a:prstGeom>
        </p:spPr>
        <p:txBody>
          <a:bodyPr lIns="0" tIns="0" rIns="0" bIns="0" rtlCol="0" anchor="t">
            <a:spAutoFit/>
          </a:bodyPr>
          <a:lstStyle/>
          <a:p>
            <a:pPr algn="l">
              <a:lnSpc>
                <a:spcPts val="4536"/>
              </a:lnSpc>
            </a:pPr>
            <a:r>
              <a:rPr lang="en-US" sz="4200" spc="62">
                <a:solidFill>
                  <a:srgbClr val="FFFFFF"/>
                </a:solidFill>
                <a:latin typeface="Poppins Bold"/>
              </a:rPr>
              <a:t>Trigger Customer Re-engagement Blasts easily </a:t>
            </a:r>
          </a:p>
        </p:txBody>
      </p:sp>
      <p:pic>
        <p:nvPicPr>
          <p:cNvPr id="4" name="Picture 4"/>
          <p:cNvPicPr>
            <a:picLocks noChangeAspect="1"/>
          </p:cNvPicPr>
          <p:nvPr/>
        </p:nvPicPr>
        <p:blipFill>
          <a:blip r:embed="rId3"/>
          <a:srcRect r="200" b="200"/>
          <a:stretch>
            <a:fillRect/>
          </a:stretch>
        </p:blipFill>
        <p:spPr>
          <a:xfrm>
            <a:off x="882971" y="2691188"/>
            <a:ext cx="16496300" cy="5637975"/>
          </a:xfrm>
          <a:prstGeom prst="rect">
            <a:avLst/>
          </a:prstGeom>
        </p:spPr>
      </p:pic>
      <p:sp>
        <p:nvSpPr>
          <p:cNvPr id="5" name="TextBox 5"/>
          <p:cNvSpPr txBox="1"/>
          <p:nvPr/>
        </p:nvSpPr>
        <p:spPr>
          <a:xfrm>
            <a:off x="14851380" y="1163836"/>
            <a:ext cx="2407920" cy="554891"/>
          </a:xfrm>
          <a:prstGeom prst="rect">
            <a:avLst/>
          </a:prstGeom>
        </p:spPr>
        <p:txBody>
          <a:bodyPr lIns="0" tIns="0" rIns="0" bIns="0" rtlCol="0" anchor="t">
            <a:spAutoFit/>
          </a:bodyPr>
          <a:lstStyle/>
          <a:p>
            <a:pPr algn="l">
              <a:lnSpc>
                <a:spcPts val="1980"/>
              </a:lnSpc>
            </a:pPr>
            <a:r>
              <a:rPr lang="en-US" sz="1650" spc="-65">
                <a:solidFill>
                  <a:srgbClr val="FFFFFF"/>
                </a:solidFill>
                <a:latin typeface="Open Sans"/>
              </a:rPr>
              <a:t>*Dummy data set for confidentiality purposes</a:t>
            </a:r>
          </a:p>
        </p:txBody>
      </p:sp>
      <p:grpSp>
        <p:nvGrpSpPr>
          <p:cNvPr id="6" name="Group 6"/>
          <p:cNvGrpSpPr/>
          <p:nvPr/>
        </p:nvGrpSpPr>
        <p:grpSpPr>
          <a:xfrm>
            <a:off x="2695960" y="5995857"/>
            <a:ext cx="1976120" cy="1108555"/>
            <a:chOff x="0" y="0"/>
            <a:chExt cx="2367814" cy="1328286"/>
          </a:xfrm>
        </p:grpSpPr>
        <p:sp>
          <p:nvSpPr>
            <p:cNvPr id="7" name="Freeform 7"/>
            <p:cNvSpPr/>
            <p:nvPr/>
          </p:nvSpPr>
          <p:spPr>
            <a:xfrm>
              <a:off x="0" y="-1027557"/>
              <a:ext cx="2367788" cy="2355850"/>
            </a:xfrm>
            <a:custGeom>
              <a:avLst/>
              <a:gdLst/>
              <a:ahLst/>
              <a:cxnLst/>
              <a:rect l="l" t="t" r="r" b="b"/>
              <a:pathLst>
                <a:path w="2367788" h="2355850">
                  <a:moveTo>
                    <a:pt x="0" y="1027557"/>
                  </a:moveTo>
                  <a:lnTo>
                    <a:pt x="1381252" y="1027557"/>
                  </a:lnTo>
                  <a:lnTo>
                    <a:pt x="2076704" y="0"/>
                  </a:lnTo>
                  <a:lnTo>
                    <a:pt x="1973199" y="1027557"/>
                  </a:lnTo>
                  <a:lnTo>
                    <a:pt x="2367788" y="1027557"/>
                  </a:lnTo>
                  <a:lnTo>
                    <a:pt x="2367788" y="1248918"/>
                  </a:lnTo>
                  <a:lnTo>
                    <a:pt x="2367788" y="1581023"/>
                  </a:lnTo>
                  <a:lnTo>
                    <a:pt x="2367788" y="2355850"/>
                  </a:lnTo>
                  <a:lnTo>
                    <a:pt x="1973199" y="2355850"/>
                  </a:lnTo>
                  <a:lnTo>
                    <a:pt x="1381252" y="2355850"/>
                  </a:lnTo>
                  <a:lnTo>
                    <a:pt x="0" y="2355850"/>
                  </a:lnTo>
                  <a:lnTo>
                    <a:pt x="0" y="1581023"/>
                  </a:lnTo>
                  <a:lnTo>
                    <a:pt x="0" y="1248918"/>
                  </a:lnTo>
                  <a:close/>
                </a:path>
              </a:pathLst>
            </a:custGeom>
            <a:solidFill>
              <a:srgbClr val="7C7C7C"/>
            </a:solidFill>
          </p:spPr>
        </p:sp>
        <p:sp>
          <p:nvSpPr>
            <p:cNvPr id="8" name="TextBox 8"/>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Create Re-engagement Blasts easily </a:t>
              </a:r>
            </a:p>
          </p:txBody>
        </p:sp>
      </p:grpSp>
      <p:grpSp>
        <p:nvGrpSpPr>
          <p:cNvPr id="9" name="Group 9"/>
          <p:cNvGrpSpPr/>
          <p:nvPr/>
        </p:nvGrpSpPr>
        <p:grpSpPr>
          <a:xfrm>
            <a:off x="5790900" y="7104412"/>
            <a:ext cx="1976120" cy="1108555"/>
            <a:chOff x="0" y="0"/>
            <a:chExt cx="2367814" cy="1328286"/>
          </a:xfrm>
        </p:grpSpPr>
        <p:sp>
          <p:nvSpPr>
            <p:cNvPr id="10" name="Freeform 10"/>
            <p:cNvSpPr/>
            <p:nvPr/>
          </p:nvSpPr>
          <p:spPr>
            <a:xfrm>
              <a:off x="0" y="-248539"/>
              <a:ext cx="2703195" cy="1576832"/>
            </a:xfrm>
            <a:custGeom>
              <a:avLst/>
              <a:gdLst/>
              <a:ahLst/>
              <a:cxnLst/>
              <a:rect l="l" t="t" r="r" b="b"/>
              <a:pathLst>
                <a:path w="2703195" h="1576832">
                  <a:moveTo>
                    <a:pt x="0" y="248539"/>
                  </a:moveTo>
                  <a:lnTo>
                    <a:pt x="1381252" y="248539"/>
                  </a:lnTo>
                  <a:lnTo>
                    <a:pt x="2703195" y="0"/>
                  </a:lnTo>
                  <a:lnTo>
                    <a:pt x="1973199" y="248539"/>
                  </a:lnTo>
                  <a:lnTo>
                    <a:pt x="2367788" y="248539"/>
                  </a:lnTo>
                  <a:lnTo>
                    <a:pt x="2367788" y="469900"/>
                  </a:lnTo>
                  <a:lnTo>
                    <a:pt x="2367788" y="802005"/>
                  </a:lnTo>
                  <a:lnTo>
                    <a:pt x="2367788" y="1576832"/>
                  </a:lnTo>
                  <a:lnTo>
                    <a:pt x="1973199" y="1576832"/>
                  </a:lnTo>
                  <a:lnTo>
                    <a:pt x="1381252" y="1576832"/>
                  </a:lnTo>
                  <a:lnTo>
                    <a:pt x="0" y="1576832"/>
                  </a:lnTo>
                  <a:lnTo>
                    <a:pt x="0" y="802005"/>
                  </a:lnTo>
                  <a:lnTo>
                    <a:pt x="0" y="469900"/>
                  </a:lnTo>
                  <a:close/>
                </a:path>
              </a:pathLst>
            </a:custGeom>
            <a:solidFill>
              <a:srgbClr val="7C7C7C"/>
            </a:solidFill>
          </p:spPr>
        </p:sp>
        <p:sp>
          <p:nvSpPr>
            <p:cNvPr id="11" name="TextBox 11"/>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Personalize every engagement </a:t>
              </a:r>
            </a:p>
          </p:txBody>
        </p:sp>
      </p:grpSp>
      <p:grpSp>
        <p:nvGrpSpPr>
          <p:cNvPr id="12" name="Group 12"/>
          <p:cNvGrpSpPr/>
          <p:nvPr/>
        </p:nvGrpSpPr>
        <p:grpSpPr>
          <a:xfrm>
            <a:off x="9499419" y="6692901"/>
            <a:ext cx="685981" cy="215898"/>
            <a:chOff x="0" y="0"/>
            <a:chExt cx="914642" cy="287864"/>
          </a:xfrm>
        </p:grpSpPr>
        <p:sp>
          <p:nvSpPr>
            <p:cNvPr id="13" name="Freeform 13"/>
            <p:cNvSpPr/>
            <p:nvPr/>
          </p:nvSpPr>
          <p:spPr>
            <a:xfrm>
              <a:off x="0" y="0"/>
              <a:ext cx="914654" cy="287909"/>
            </a:xfrm>
            <a:custGeom>
              <a:avLst/>
              <a:gdLst/>
              <a:ahLst/>
              <a:cxnLst/>
              <a:rect l="l" t="t" r="r" b="b"/>
              <a:pathLst>
                <a:path w="914654" h="287909">
                  <a:moveTo>
                    <a:pt x="0" y="0"/>
                  </a:moveTo>
                  <a:lnTo>
                    <a:pt x="914654" y="0"/>
                  </a:lnTo>
                  <a:lnTo>
                    <a:pt x="914654" y="287909"/>
                  </a:lnTo>
                  <a:lnTo>
                    <a:pt x="0" y="287909"/>
                  </a:lnTo>
                  <a:close/>
                </a:path>
              </a:pathLst>
            </a:custGeom>
            <a:solidFill>
              <a:srgbClr val="FFFFFF"/>
            </a:solidFill>
          </p:spPr>
        </p:sp>
      </p:grpSp>
      <p:grpSp>
        <p:nvGrpSpPr>
          <p:cNvPr id="14" name="Group 14"/>
          <p:cNvGrpSpPr/>
          <p:nvPr/>
        </p:nvGrpSpPr>
        <p:grpSpPr>
          <a:xfrm>
            <a:off x="10365274" y="6692901"/>
            <a:ext cx="685981" cy="215898"/>
            <a:chOff x="0" y="0"/>
            <a:chExt cx="914642" cy="287864"/>
          </a:xfrm>
        </p:grpSpPr>
        <p:sp>
          <p:nvSpPr>
            <p:cNvPr id="15" name="Freeform 15"/>
            <p:cNvSpPr/>
            <p:nvPr/>
          </p:nvSpPr>
          <p:spPr>
            <a:xfrm>
              <a:off x="0" y="0"/>
              <a:ext cx="914654" cy="287909"/>
            </a:xfrm>
            <a:custGeom>
              <a:avLst/>
              <a:gdLst/>
              <a:ahLst/>
              <a:cxnLst/>
              <a:rect l="l" t="t" r="r" b="b"/>
              <a:pathLst>
                <a:path w="914654" h="287909">
                  <a:moveTo>
                    <a:pt x="0" y="0"/>
                  </a:moveTo>
                  <a:lnTo>
                    <a:pt x="914654" y="0"/>
                  </a:lnTo>
                  <a:lnTo>
                    <a:pt x="914654" y="287909"/>
                  </a:lnTo>
                  <a:lnTo>
                    <a:pt x="0" y="287909"/>
                  </a:lnTo>
                  <a:close/>
                </a:path>
              </a:pathLst>
            </a:custGeom>
            <a:solidFill>
              <a:srgbClr val="FFFFFF"/>
            </a:solidFill>
          </p:spPr>
        </p:sp>
      </p:grpSp>
      <p:grpSp>
        <p:nvGrpSpPr>
          <p:cNvPr id="16" name="Group 16"/>
          <p:cNvGrpSpPr/>
          <p:nvPr/>
        </p:nvGrpSpPr>
        <p:grpSpPr>
          <a:xfrm>
            <a:off x="6868550" y="6692901"/>
            <a:ext cx="685982" cy="215898"/>
            <a:chOff x="0" y="0"/>
            <a:chExt cx="914642" cy="287864"/>
          </a:xfrm>
        </p:grpSpPr>
        <p:sp>
          <p:nvSpPr>
            <p:cNvPr id="17" name="Freeform 17"/>
            <p:cNvSpPr/>
            <p:nvPr/>
          </p:nvSpPr>
          <p:spPr>
            <a:xfrm>
              <a:off x="0" y="0"/>
              <a:ext cx="914654" cy="287909"/>
            </a:xfrm>
            <a:custGeom>
              <a:avLst/>
              <a:gdLst/>
              <a:ahLst/>
              <a:cxnLst/>
              <a:rect l="l" t="t" r="r" b="b"/>
              <a:pathLst>
                <a:path w="914654" h="287909">
                  <a:moveTo>
                    <a:pt x="0" y="0"/>
                  </a:moveTo>
                  <a:lnTo>
                    <a:pt x="914654" y="0"/>
                  </a:lnTo>
                  <a:lnTo>
                    <a:pt x="914654" y="287909"/>
                  </a:lnTo>
                  <a:lnTo>
                    <a:pt x="0" y="287909"/>
                  </a:lnTo>
                  <a:close/>
                </a:path>
              </a:pathLst>
            </a:custGeom>
            <a:solidFill>
              <a:srgbClr val="FFFFFF"/>
            </a:solidFill>
          </p:spPr>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86300"/>
            <a:ext cx="18288000" cy="5600700"/>
            <a:chOff x="0" y="0"/>
            <a:chExt cx="24384000" cy="7467600"/>
          </a:xfrm>
        </p:grpSpPr>
        <p:sp>
          <p:nvSpPr>
            <p:cNvPr id="3" name="Freeform 3"/>
            <p:cNvSpPr/>
            <p:nvPr/>
          </p:nvSpPr>
          <p:spPr>
            <a:xfrm>
              <a:off x="0" y="0"/>
              <a:ext cx="24384000" cy="7467600"/>
            </a:xfrm>
            <a:custGeom>
              <a:avLst/>
              <a:gdLst/>
              <a:ahLst/>
              <a:cxnLst/>
              <a:rect l="l" t="t" r="r" b="b"/>
              <a:pathLst>
                <a:path w="24384000" h="7467600">
                  <a:moveTo>
                    <a:pt x="0" y="0"/>
                  </a:moveTo>
                  <a:lnTo>
                    <a:pt x="24384000" y="0"/>
                  </a:lnTo>
                  <a:lnTo>
                    <a:pt x="24384000" y="7467600"/>
                  </a:lnTo>
                  <a:lnTo>
                    <a:pt x="0" y="7467600"/>
                  </a:lnTo>
                  <a:close/>
                </a:path>
              </a:pathLst>
            </a:custGeom>
            <a:solidFill>
              <a:srgbClr val="FFFFFF"/>
            </a:solidFill>
          </p:spPr>
        </p:sp>
      </p:grpSp>
      <p:pic>
        <p:nvPicPr>
          <p:cNvPr id="4" name="Picture 4"/>
          <p:cNvPicPr>
            <a:picLocks noChangeAspect="1"/>
          </p:cNvPicPr>
          <p:nvPr/>
        </p:nvPicPr>
        <p:blipFill>
          <a:blip r:embed="rId2"/>
          <a:srcRect b="42941"/>
          <a:stretch>
            <a:fillRect/>
          </a:stretch>
        </p:blipFill>
        <p:spPr>
          <a:xfrm>
            <a:off x="0" y="1"/>
            <a:ext cx="18288000" cy="5869641"/>
          </a:xfrm>
          <a:prstGeom prst="rect">
            <a:avLst/>
          </a:prstGeom>
        </p:spPr>
      </p:pic>
      <p:sp>
        <p:nvSpPr>
          <p:cNvPr id="5" name="TextBox 5"/>
          <p:cNvSpPr txBox="1"/>
          <p:nvPr/>
        </p:nvSpPr>
        <p:spPr>
          <a:xfrm>
            <a:off x="968714" y="703714"/>
            <a:ext cx="16350572" cy="1349121"/>
          </a:xfrm>
          <a:prstGeom prst="rect">
            <a:avLst/>
          </a:prstGeom>
        </p:spPr>
        <p:txBody>
          <a:bodyPr lIns="0" tIns="0" rIns="0" bIns="0" rtlCol="0" anchor="t">
            <a:spAutoFit/>
          </a:bodyPr>
          <a:lstStyle/>
          <a:p>
            <a:pPr algn="ctr">
              <a:lnSpc>
                <a:spcPts val="3402"/>
              </a:lnSpc>
            </a:pPr>
            <a:r>
              <a:rPr lang="en-US" sz="3500" spc="51">
                <a:solidFill>
                  <a:srgbClr val="FFFFFF"/>
                </a:solidFill>
                <a:latin typeface="Poppins Bold"/>
              </a:rPr>
              <a:t>SKALE’s Analytics Platform is as modular and robust as Excel, </a:t>
            </a:r>
          </a:p>
          <a:p>
            <a:pPr algn="ctr">
              <a:lnSpc>
                <a:spcPts val="3402"/>
              </a:lnSpc>
            </a:pPr>
            <a:r>
              <a:rPr lang="en-US" sz="3500" spc="51">
                <a:solidFill>
                  <a:srgbClr val="FFFFFF"/>
                </a:solidFill>
                <a:latin typeface="Poppins Bold"/>
              </a:rPr>
              <a:t>Ready For Use by marketers, data analysts and more from Day 1 without any training </a:t>
            </a:r>
          </a:p>
        </p:txBody>
      </p:sp>
      <p:pic>
        <p:nvPicPr>
          <p:cNvPr id="6" name="Picture 6"/>
          <p:cNvPicPr>
            <a:picLocks noChangeAspect="1"/>
          </p:cNvPicPr>
          <p:nvPr/>
        </p:nvPicPr>
        <p:blipFill>
          <a:blip r:embed="rId3"/>
          <a:srcRect r="148" b="148"/>
          <a:stretch>
            <a:fillRect/>
          </a:stretch>
        </p:blipFill>
        <p:spPr>
          <a:xfrm>
            <a:off x="2354176" y="2421940"/>
            <a:ext cx="13579647" cy="6895402"/>
          </a:xfrm>
          <a:prstGeom prst="rect">
            <a:avLst/>
          </a:prstGeom>
        </p:spPr>
      </p:pic>
      <p:grpSp>
        <p:nvGrpSpPr>
          <p:cNvPr id="7" name="Group 7"/>
          <p:cNvGrpSpPr/>
          <p:nvPr/>
        </p:nvGrpSpPr>
        <p:grpSpPr>
          <a:xfrm>
            <a:off x="5161900" y="8921838"/>
            <a:ext cx="1775861" cy="996215"/>
            <a:chOff x="0" y="0"/>
            <a:chExt cx="2367814" cy="1328286"/>
          </a:xfrm>
        </p:grpSpPr>
        <p:sp>
          <p:nvSpPr>
            <p:cNvPr id="8" name="Freeform 8"/>
            <p:cNvSpPr/>
            <p:nvPr/>
          </p:nvSpPr>
          <p:spPr>
            <a:xfrm>
              <a:off x="0" y="-911987"/>
              <a:ext cx="2367788" cy="2240280"/>
            </a:xfrm>
            <a:custGeom>
              <a:avLst/>
              <a:gdLst/>
              <a:ahLst/>
              <a:cxnLst/>
              <a:rect l="l" t="t" r="r" b="b"/>
              <a:pathLst>
                <a:path w="2367788" h="2240280">
                  <a:moveTo>
                    <a:pt x="0" y="911987"/>
                  </a:moveTo>
                  <a:lnTo>
                    <a:pt x="394589" y="911987"/>
                  </a:lnTo>
                  <a:lnTo>
                    <a:pt x="93853" y="0"/>
                  </a:lnTo>
                  <a:lnTo>
                    <a:pt x="986536" y="911987"/>
                  </a:lnTo>
                  <a:lnTo>
                    <a:pt x="2367788" y="911987"/>
                  </a:lnTo>
                  <a:lnTo>
                    <a:pt x="2367788" y="1133348"/>
                  </a:lnTo>
                  <a:lnTo>
                    <a:pt x="2367788" y="1465453"/>
                  </a:lnTo>
                  <a:lnTo>
                    <a:pt x="2367788" y="2240280"/>
                  </a:lnTo>
                  <a:lnTo>
                    <a:pt x="986536" y="2240280"/>
                  </a:lnTo>
                  <a:lnTo>
                    <a:pt x="394589" y="2240280"/>
                  </a:lnTo>
                  <a:lnTo>
                    <a:pt x="0" y="2240280"/>
                  </a:lnTo>
                  <a:lnTo>
                    <a:pt x="0" y="1465453"/>
                  </a:lnTo>
                  <a:lnTo>
                    <a:pt x="0" y="1133348"/>
                  </a:lnTo>
                  <a:close/>
                </a:path>
              </a:pathLst>
            </a:custGeom>
            <a:solidFill>
              <a:srgbClr val="7C7C7C"/>
            </a:solidFill>
          </p:spPr>
        </p:sp>
        <p:sp>
          <p:nvSpPr>
            <p:cNvPr id="9" name="TextBox 9"/>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Access any data set you need </a:t>
              </a:r>
            </a:p>
          </p:txBody>
        </p:sp>
      </p:grpSp>
      <p:grpSp>
        <p:nvGrpSpPr>
          <p:cNvPr id="10" name="Group 10"/>
          <p:cNvGrpSpPr/>
          <p:nvPr/>
        </p:nvGrpSpPr>
        <p:grpSpPr>
          <a:xfrm>
            <a:off x="2820555" y="6150473"/>
            <a:ext cx="1775860" cy="996214"/>
            <a:chOff x="0" y="0"/>
            <a:chExt cx="2367814" cy="1328286"/>
          </a:xfrm>
        </p:grpSpPr>
        <p:sp>
          <p:nvSpPr>
            <p:cNvPr id="11" name="Freeform 11"/>
            <p:cNvSpPr/>
            <p:nvPr/>
          </p:nvSpPr>
          <p:spPr>
            <a:xfrm>
              <a:off x="0" y="-430784"/>
              <a:ext cx="2367788" cy="1759077"/>
            </a:xfrm>
            <a:custGeom>
              <a:avLst/>
              <a:gdLst/>
              <a:ahLst/>
              <a:cxnLst/>
              <a:rect l="l" t="t" r="r" b="b"/>
              <a:pathLst>
                <a:path w="2367788" h="1759077">
                  <a:moveTo>
                    <a:pt x="0" y="430784"/>
                  </a:moveTo>
                  <a:lnTo>
                    <a:pt x="1381252" y="430784"/>
                  </a:lnTo>
                  <a:lnTo>
                    <a:pt x="2192147" y="0"/>
                  </a:lnTo>
                  <a:lnTo>
                    <a:pt x="1973199" y="430784"/>
                  </a:lnTo>
                  <a:lnTo>
                    <a:pt x="2367788" y="430784"/>
                  </a:lnTo>
                  <a:lnTo>
                    <a:pt x="2367788" y="652145"/>
                  </a:lnTo>
                  <a:lnTo>
                    <a:pt x="2367788" y="984250"/>
                  </a:lnTo>
                  <a:lnTo>
                    <a:pt x="2367788" y="1759077"/>
                  </a:lnTo>
                  <a:lnTo>
                    <a:pt x="1973199" y="1759077"/>
                  </a:lnTo>
                  <a:lnTo>
                    <a:pt x="1381252" y="1759077"/>
                  </a:lnTo>
                  <a:lnTo>
                    <a:pt x="0" y="1759077"/>
                  </a:lnTo>
                  <a:lnTo>
                    <a:pt x="0" y="984250"/>
                  </a:lnTo>
                  <a:lnTo>
                    <a:pt x="0" y="652145"/>
                  </a:lnTo>
                  <a:close/>
                </a:path>
              </a:pathLst>
            </a:custGeom>
            <a:solidFill>
              <a:srgbClr val="7C7C7C"/>
            </a:solidFill>
          </p:spPr>
        </p:sp>
        <p:sp>
          <p:nvSpPr>
            <p:cNvPr id="12" name="TextBox 12"/>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Any type of chart you need in a Dropdown box </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2941"/>
          <a:stretch>
            <a:fillRect/>
          </a:stretch>
        </p:blipFill>
        <p:spPr>
          <a:xfrm>
            <a:off x="0" y="1"/>
            <a:ext cx="18288000" cy="5869641"/>
          </a:xfrm>
          <a:prstGeom prst="rect">
            <a:avLst/>
          </a:prstGeom>
        </p:spPr>
      </p:pic>
      <p:pic>
        <p:nvPicPr>
          <p:cNvPr id="3" name="Picture 3"/>
          <p:cNvPicPr>
            <a:picLocks noChangeAspect="1"/>
          </p:cNvPicPr>
          <p:nvPr/>
        </p:nvPicPr>
        <p:blipFill>
          <a:blip r:embed="rId3"/>
          <a:srcRect/>
          <a:stretch>
            <a:fillRect/>
          </a:stretch>
        </p:blipFill>
        <p:spPr>
          <a:xfrm>
            <a:off x="1028700" y="2573458"/>
            <a:ext cx="10530703" cy="6051366"/>
          </a:xfrm>
          <a:prstGeom prst="rect">
            <a:avLst/>
          </a:prstGeom>
        </p:spPr>
      </p:pic>
      <p:grpSp>
        <p:nvGrpSpPr>
          <p:cNvPr id="4" name="Group 4"/>
          <p:cNvGrpSpPr/>
          <p:nvPr/>
        </p:nvGrpSpPr>
        <p:grpSpPr>
          <a:xfrm>
            <a:off x="395563" y="3999227"/>
            <a:ext cx="1775861" cy="996215"/>
            <a:chOff x="0" y="0"/>
            <a:chExt cx="2367814" cy="1328286"/>
          </a:xfrm>
        </p:grpSpPr>
        <p:sp>
          <p:nvSpPr>
            <p:cNvPr id="5" name="Freeform 5"/>
            <p:cNvSpPr/>
            <p:nvPr/>
          </p:nvSpPr>
          <p:spPr>
            <a:xfrm>
              <a:off x="0" y="-1027557"/>
              <a:ext cx="2367788" cy="2355850"/>
            </a:xfrm>
            <a:custGeom>
              <a:avLst/>
              <a:gdLst/>
              <a:ahLst/>
              <a:cxnLst/>
              <a:rect l="l" t="t" r="r" b="b"/>
              <a:pathLst>
                <a:path w="2367788" h="2355850">
                  <a:moveTo>
                    <a:pt x="0" y="1027557"/>
                  </a:moveTo>
                  <a:lnTo>
                    <a:pt x="1381252" y="1027557"/>
                  </a:lnTo>
                  <a:lnTo>
                    <a:pt x="2076704" y="0"/>
                  </a:lnTo>
                  <a:lnTo>
                    <a:pt x="1973199" y="1027557"/>
                  </a:lnTo>
                  <a:lnTo>
                    <a:pt x="2367788" y="1027557"/>
                  </a:lnTo>
                  <a:lnTo>
                    <a:pt x="2367788" y="1248918"/>
                  </a:lnTo>
                  <a:lnTo>
                    <a:pt x="2367788" y="1581023"/>
                  </a:lnTo>
                  <a:lnTo>
                    <a:pt x="2367788" y="2355850"/>
                  </a:lnTo>
                  <a:lnTo>
                    <a:pt x="1973199" y="2355850"/>
                  </a:lnTo>
                  <a:lnTo>
                    <a:pt x="1381252" y="2355850"/>
                  </a:lnTo>
                  <a:lnTo>
                    <a:pt x="0" y="2355850"/>
                  </a:lnTo>
                  <a:lnTo>
                    <a:pt x="0" y="1581023"/>
                  </a:lnTo>
                  <a:lnTo>
                    <a:pt x="0" y="1248918"/>
                  </a:lnTo>
                  <a:close/>
                </a:path>
              </a:pathLst>
            </a:custGeom>
            <a:solidFill>
              <a:srgbClr val="7C7C7C"/>
            </a:solidFill>
          </p:spPr>
        </p:sp>
        <p:sp>
          <p:nvSpPr>
            <p:cNvPr id="6" name="TextBox 6"/>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All your offline Customer Data in 1 place </a:t>
              </a:r>
            </a:p>
          </p:txBody>
        </p:sp>
      </p:grpSp>
      <p:grpSp>
        <p:nvGrpSpPr>
          <p:cNvPr id="7" name="Group 7"/>
          <p:cNvGrpSpPr/>
          <p:nvPr/>
        </p:nvGrpSpPr>
        <p:grpSpPr>
          <a:xfrm>
            <a:off x="7651636" y="5732219"/>
            <a:ext cx="1775861" cy="1622633"/>
            <a:chOff x="0" y="0"/>
            <a:chExt cx="2367814" cy="2163510"/>
          </a:xfrm>
        </p:grpSpPr>
        <p:sp>
          <p:nvSpPr>
            <p:cNvPr id="8" name="Freeform 8"/>
            <p:cNvSpPr/>
            <p:nvPr/>
          </p:nvSpPr>
          <p:spPr>
            <a:xfrm>
              <a:off x="0" y="-1673606"/>
              <a:ext cx="2367788" cy="3837051"/>
            </a:xfrm>
            <a:custGeom>
              <a:avLst/>
              <a:gdLst/>
              <a:ahLst/>
              <a:cxnLst/>
              <a:rect l="l" t="t" r="r" b="b"/>
              <a:pathLst>
                <a:path w="2367788" h="3837051">
                  <a:moveTo>
                    <a:pt x="0" y="1673606"/>
                  </a:moveTo>
                  <a:lnTo>
                    <a:pt x="1381252" y="1673606"/>
                  </a:lnTo>
                  <a:lnTo>
                    <a:pt x="2076704" y="0"/>
                  </a:lnTo>
                  <a:lnTo>
                    <a:pt x="1973199" y="1673606"/>
                  </a:lnTo>
                  <a:lnTo>
                    <a:pt x="2367788" y="1673606"/>
                  </a:lnTo>
                  <a:lnTo>
                    <a:pt x="2367788" y="2034159"/>
                  </a:lnTo>
                  <a:lnTo>
                    <a:pt x="2367788" y="2575052"/>
                  </a:lnTo>
                  <a:lnTo>
                    <a:pt x="2367788" y="3837051"/>
                  </a:lnTo>
                  <a:lnTo>
                    <a:pt x="1973199" y="3837051"/>
                  </a:lnTo>
                  <a:lnTo>
                    <a:pt x="1381252" y="3837051"/>
                  </a:lnTo>
                  <a:lnTo>
                    <a:pt x="0" y="3837051"/>
                  </a:lnTo>
                  <a:lnTo>
                    <a:pt x="0" y="2575052"/>
                  </a:lnTo>
                  <a:lnTo>
                    <a:pt x="0" y="2034159"/>
                  </a:lnTo>
                  <a:close/>
                </a:path>
              </a:pathLst>
            </a:custGeom>
            <a:solidFill>
              <a:srgbClr val="7C7C7C"/>
            </a:solidFill>
          </p:spPr>
        </p:sp>
        <p:sp>
          <p:nvSpPr>
            <p:cNvPr id="9" name="TextBox 9"/>
            <p:cNvSpPr txBox="1"/>
            <p:nvPr/>
          </p:nvSpPr>
          <p:spPr>
            <a:xfrm>
              <a:off x="0" y="-19050"/>
              <a:ext cx="2367814" cy="2182560"/>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Score your customer’s lifetime value</a:t>
              </a:r>
            </a:p>
            <a:p>
              <a:pPr algn="ctr">
                <a:lnSpc>
                  <a:spcPts val="1800"/>
                </a:lnSpc>
              </a:pPr>
              <a:r>
                <a:rPr lang="en-US" sz="1500" spc="-59">
                  <a:solidFill>
                    <a:srgbClr val="FFFFFF"/>
                  </a:solidFill>
                  <a:latin typeface="Poppins"/>
                </a:rPr>
                <a:t>(Digital / Store Engagement and Total Sales) </a:t>
              </a:r>
            </a:p>
          </p:txBody>
        </p:sp>
      </p:grpSp>
      <p:grpSp>
        <p:nvGrpSpPr>
          <p:cNvPr id="10" name="Group 10"/>
          <p:cNvGrpSpPr/>
          <p:nvPr/>
        </p:nvGrpSpPr>
        <p:grpSpPr>
          <a:xfrm>
            <a:off x="9933273" y="4591501"/>
            <a:ext cx="1371600" cy="1385787"/>
            <a:chOff x="0" y="0"/>
            <a:chExt cx="1828800" cy="1847716"/>
          </a:xfrm>
        </p:grpSpPr>
        <p:sp>
          <p:nvSpPr>
            <p:cNvPr id="11" name="Freeform 11"/>
            <p:cNvSpPr/>
            <p:nvPr/>
          </p:nvSpPr>
          <p:spPr>
            <a:xfrm>
              <a:off x="0" y="-920242"/>
              <a:ext cx="1828800" cy="2767965"/>
            </a:xfrm>
            <a:custGeom>
              <a:avLst/>
              <a:gdLst/>
              <a:ahLst/>
              <a:cxnLst/>
              <a:rect l="l" t="t" r="r" b="b"/>
              <a:pathLst>
                <a:path w="1828800" h="2767965">
                  <a:moveTo>
                    <a:pt x="0" y="920242"/>
                  </a:moveTo>
                  <a:lnTo>
                    <a:pt x="1066800" y="920242"/>
                  </a:lnTo>
                  <a:lnTo>
                    <a:pt x="1655191" y="0"/>
                  </a:lnTo>
                  <a:lnTo>
                    <a:pt x="1524000" y="920242"/>
                  </a:lnTo>
                  <a:lnTo>
                    <a:pt x="1828800" y="920242"/>
                  </a:lnTo>
                  <a:lnTo>
                    <a:pt x="1828800" y="1228217"/>
                  </a:lnTo>
                  <a:lnTo>
                    <a:pt x="1828800" y="1690116"/>
                  </a:lnTo>
                  <a:lnTo>
                    <a:pt x="1828800" y="2767965"/>
                  </a:lnTo>
                  <a:lnTo>
                    <a:pt x="1524000" y="2767965"/>
                  </a:lnTo>
                  <a:lnTo>
                    <a:pt x="1066800" y="2767965"/>
                  </a:lnTo>
                  <a:lnTo>
                    <a:pt x="0" y="2767965"/>
                  </a:lnTo>
                  <a:lnTo>
                    <a:pt x="0" y="1690116"/>
                  </a:lnTo>
                  <a:lnTo>
                    <a:pt x="0" y="1228217"/>
                  </a:lnTo>
                  <a:close/>
                </a:path>
              </a:pathLst>
            </a:custGeom>
            <a:solidFill>
              <a:srgbClr val="7C7C7C"/>
            </a:solidFill>
          </p:spPr>
        </p:sp>
        <p:sp>
          <p:nvSpPr>
            <p:cNvPr id="12" name="TextBox 12"/>
            <p:cNvSpPr txBox="1"/>
            <p:nvPr/>
          </p:nvSpPr>
          <p:spPr>
            <a:xfrm>
              <a:off x="0" y="-19050"/>
              <a:ext cx="1828800" cy="186676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Connect your Offline Customer Data to your systems  </a:t>
              </a:r>
            </a:p>
          </p:txBody>
        </p:sp>
      </p:grpSp>
      <p:grpSp>
        <p:nvGrpSpPr>
          <p:cNvPr id="13" name="Group 13"/>
          <p:cNvGrpSpPr/>
          <p:nvPr/>
        </p:nvGrpSpPr>
        <p:grpSpPr>
          <a:xfrm>
            <a:off x="13779011" y="3360615"/>
            <a:ext cx="396439" cy="3847560"/>
            <a:chOff x="0" y="0"/>
            <a:chExt cx="528586" cy="5130080"/>
          </a:xfrm>
        </p:grpSpPr>
        <p:grpSp>
          <p:nvGrpSpPr>
            <p:cNvPr id="14" name="Group 14"/>
            <p:cNvGrpSpPr/>
            <p:nvPr/>
          </p:nvGrpSpPr>
          <p:grpSpPr>
            <a:xfrm>
              <a:off x="0" y="0"/>
              <a:ext cx="528586" cy="560408"/>
              <a:chOff x="0" y="0"/>
              <a:chExt cx="528586" cy="560408"/>
            </a:xfrm>
          </p:grpSpPr>
          <p:sp>
            <p:nvSpPr>
              <p:cNvPr id="15" name="Freeform 15"/>
              <p:cNvSpPr/>
              <p:nvPr/>
            </p:nvSpPr>
            <p:spPr>
              <a:xfrm>
                <a:off x="0" y="0"/>
                <a:ext cx="528574" cy="560451"/>
              </a:xfrm>
              <a:custGeom>
                <a:avLst/>
                <a:gdLst/>
                <a:ahLst/>
                <a:cxnLst/>
                <a:rect l="l" t="t" r="r" b="b"/>
                <a:pathLst>
                  <a:path w="528574" h="560451">
                    <a:moveTo>
                      <a:pt x="0" y="280162"/>
                    </a:moveTo>
                    <a:cubicBezTo>
                      <a:pt x="0" y="125476"/>
                      <a:pt x="118364" y="0"/>
                      <a:pt x="264287" y="0"/>
                    </a:cubicBezTo>
                    <a:cubicBezTo>
                      <a:pt x="410210" y="0"/>
                      <a:pt x="528574" y="125476"/>
                      <a:pt x="528574" y="280162"/>
                    </a:cubicBezTo>
                    <a:cubicBezTo>
                      <a:pt x="528574" y="434848"/>
                      <a:pt x="410210" y="560451"/>
                      <a:pt x="264287" y="560451"/>
                    </a:cubicBezTo>
                    <a:cubicBezTo>
                      <a:pt x="118364" y="560451"/>
                      <a:pt x="0" y="434975"/>
                      <a:pt x="0" y="280162"/>
                    </a:cubicBezTo>
                    <a:close/>
                  </a:path>
                </a:pathLst>
              </a:custGeom>
              <a:solidFill>
                <a:srgbClr val="FFFFFF"/>
              </a:solidFill>
            </p:spPr>
          </p:sp>
          <p:sp>
            <p:nvSpPr>
              <p:cNvPr id="16" name="TextBox 16"/>
              <p:cNvSpPr txBox="1"/>
              <p:nvPr/>
            </p:nvSpPr>
            <p:spPr>
              <a:xfrm>
                <a:off x="0" y="-9525"/>
                <a:ext cx="528586" cy="569933"/>
              </a:xfrm>
              <a:prstGeom prst="rect">
                <a:avLst/>
              </a:prstGeom>
            </p:spPr>
            <p:txBody>
              <a:bodyPr lIns="50800" tIns="50800" rIns="50800" bIns="50800" rtlCol="0" anchor="ctr"/>
              <a:lstStyle/>
              <a:p>
                <a:pPr algn="ctr">
                  <a:lnSpc>
                    <a:spcPts val="1800"/>
                  </a:lnSpc>
                </a:pPr>
                <a:r>
                  <a:rPr lang="en-US" sz="1500" spc="22">
                    <a:solidFill>
                      <a:srgbClr val="24A9B4"/>
                    </a:solidFill>
                    <a:latin typeface="Montserrat"/>
                  </a:rPr>
                  <a:t>1</a:t>
                </a:r>
              </a:p>
            </p:txBody>
          </p:sp>
        </p:grpSp>
        <p:grpSp>
          <p:nvGrpSpPr>
            <p:cNvPr id="17" name="Group 17"/>
            <p:cNvGrpSpPr/>
            <p:nvPr/>
          </p:nvGrpSpPr>
          <p:grpSpPr>
            <a:xfrm>
              <a:off x="0" y="1523224"/>
              <a:ext cx="528586" cy="560408"/>
              <a:chOff x="0" y="0"/>
              <a:chExt cx="528586" cy="560408"/>
            </a:xfrm>
          </p:grpSpPr>
          <p:sp>
            <p:nvSpPr>
              <p:cNvPr id="18" name="Freeform 18"/>
              <p:cNvSpPr/>
              <p:nvPr/>
            </p:nvSpPr>
            <p:spPr>
              <a:xfrm>
                <a:off x="0" y="0"/>
                <a:ext cx="528574" cy="560451"/>
              </a:xfrm>
              <a:custGeom>
                <a:avLst/>
                <a:gdLst/>
                <a:ahLst/>
                <a:cxnLst/>
                <a:rect l="l" t="t" r="r" b="b"/>
                <a:pathLst>
                  <a:path w="528574" h="560451">
                    <a:moveTo>
                      <a:pt x="0" y="280162"/>
                    </a:moveTo>
                    <a:cubicBezTo>
                      <a:pt x="0" y="125476"/>
                      <a:pt x="118364" y="0"/>
                      <a:pt x="264287" y="0"/>
                    </a:cubicBezTo>
                    <a:cubicBezTo>
                      <a:pt x="410210" y="0"/>
                      <a:pt x="528574" y="125476"/>
                      <a:pt x="528574" y="280162"/>
                    </a:cubicBezTo>
                    <a:cubicBezTo>
                      <a:pt x="528574" y="434848"/>
                      <a:pt x="410210" y="560451"/>
                      <a:pt x="264287" y="560451"/>
                    </a:cubicBezTo>
                    <a:cubicBezTo>
                      <a:pt x="118364" y="560451"/>
                      <a:pt x="0" y="434975"/>
                      <a:pt x="0" y="280162"/>
                    </a:cubicBezTo>
                    <a:close/>
                  </a:path>
                </a:pathLst>
              </a:custGeom>
              <a:solidFill>
                <a:srgbClr val="FAFAFA"/>
              </a:solidFill>
            </p:spPr>
          </p:sp>
          <p:sp>
            <p:nvSpPr>
              <p:cNvPr id="19" name="TextBox 19"/>
              <p:cNvSpPr txBox="1"/>
              <p:nvPr/>
            </p:nvSpPr>
            <p:spPr>
              <a:xfrm>
                <a:off x="0" y="-9525"/>
                <a:ext cx="528586" cy="569933"/>
              </a:xfrm>
              <a:prstGeom prst="rect">
                <a:avLst/>
              </a:prstGeom>
            </p:spPr>
            <p:txBody>
              <a:bodyPr lIns="50800" tIns="50800" rIns="50800" bIns="50800" rtlCol="0" anchor="ctr"/>
              <a:lstStyle/>
              <a:p>
                <a:pPr algn="ctr">
                  <a:lnSpc>
                    <a:spcPts val="1800"/>
                  </a:lnSpc>
                </a:pPr>
                <a:r>
                  <a:rPr lang="en-US" sz="1500" spc="22">
                    <a:solidFill>
                      <a:srgbClr val="24A9B4"/>
                    </a:solidFill>
                    <a:latin typeface="Montserrat"/>
                  </a:rPr>
                  <a:t>2</a:t>
                </a:r>
              </a:p>
            </p:txBody>
          </p:sp>
        </p:grpSp>
        <p:grpSp>
          <p:nvGrpSpPr>
            <p:cNvPr id="20" name="Group 20"/>
            <p:cNvGrpSpPr/>
            <p:nvPr/>
          </p:nvGrpSpPr>
          <p:grpSpPr>
            <a:xfrm>
              <a:off x="0" y="3046448"/>
              <a:ext cx="528586" cy="560408"/>
              <a:chOff x="0" y="0"/>
              <a:chExt cx="528586" cy="560408"/>
            </a:xfrm>
          </p:grpSpPr>
          <p:sp>
            <p:nvSpPr>
              <p:cNvPr id="21" name="Freeform 21"/>
              <p:cNvSpPr/>
              <p:nvPr/>
            </p:nvSpPr>
            <p:spPr>
              <a:xfrm>
                <a:off x="0" y="0"/>
                <a:ext cx="528574" cy="560451"/>
              </a:xfrm>
              <a:custGeom>
                <a:avLst/>
                <a:gdLst/>
                <a:ahLst/>
                <a:cxnLst/>
                <a:rect l="l" t="t" r="r" b="b"/>
                <a:pathLst>
                  <a:path w="528574" h="560451">
                    <a:moveTo>
                      <a:pt x="0" y="280162"/>
                    </a:moveTo>
                    <a:cubicBezTo>
                      <a:pt x="0" y="125476"/>
                      <a:pt x="118364" y="0"/>
                      <a:pt x="264287" y="0"/>
                    </a:cubicBezTo>
                    <a:cubicBezTo>
                      <a:pt x="410210" y="0"/>
                      <a:pt x="528574" y="125476"/>
                      <a:pt x="528574" y="280162"/>
                    </a:cubicBezTo>
                    <a:cubicBezTo>
                      <a:pt x="528574" y="434848"/>
                      <a:pt x="410210" y="560451"/>
                      <a:pt x="264287" y="560451"/>
                    </a:cubicBezTo>
                    <a:cubicBezTo>
                      <a:pt x="118364" y="560451"/>
                      <a:pt x="0" y="434975"/>
                      <a:pt x="0" y="280162"/>
                    </a:cubicBezTo>
                    <a:close/>
                  </a:path>
                </a:pathLst>
              </a:custGeom>
              <a:solidFill>
                <a:srgbClr val="FAFAFA"/>
              </a:solidFill>
            </p:spPr>
          </p:sp>
          <p:sp>
            <p:nvSpPr>
              <p:cNvPr id="22" name="TextBox 22"/>
              <p:cNvSpPr txBox="1"/>
              <p:nvPr/>
            </p:nvSpPr>
            <p:spPr>
              <a:xfrm>
                <a:off x="0" y="-9525"/>
                <a:ext cx="528586" cy="569933"/>
              </a:xfrm>
              <a:prstGeom prst="rect">
                <a:avLst/>
              </a:prstGeom>
            </p:spPr>
            <p:txBody>
              <a:bodyPr lIns="50800" tIns="50800" rIns="50800" bIns="50800" rtlCol="0" anchor="ctr"/>
              <a:lstStyle/>
              <a:p>
                <a:pPr algn="ctr">
                  <a:lnSpc>
                    <a:spcPts val="1800"/>
                  </a:lnSpc>
                </a:pPr>
                <a:r>
                  <a:rPr lang="en-US" sz="1500" spc="22">
                    <a:solidFill>
                      <a:srgbClr val="24A9B4"/>
                    </a:solidFill>
                    <a:latin typeface="Montserrat"/>
                  </a:rPr>
                  <a:t>3</a:t>
                </a:r>
              </a:p>
            </p:txBody>
          </p:sp>
        </p:grpSp>
        <p:grpSp>
          <p:nvGrpSpPr>
            <p:cNvPr id="23" name="Group 23"/>
            <p:cNvGrpSpPr/>
            <p:nvPr/>
          </p:nvGrpSpPr>
          <p:grpSpPr>
            <a:xfrm>
              <a:off x="0" y="4569672"/>
              <a:ext cx="528586" cy="560408"/>
              <a:chOff x="0" y="0"/>
              <a:chExt cx="528586" cy="560408"/>
            </a:xfrm>
          </p:grpSpPr>
          <p:sp>
            <p:nvSpPr>
              <p:cNvPr id="24" name="Freeform 24"/>
              <p:cNvSpPr/>
              <p:nvPr/>
            </p:nvSpPr>
            <p:spPr>
              <a:xfrm>
                <a:off x="0" y="0"/>
                <a:ext cx="528574" cy="560451"/>
              </a:xfrm>
              <a:custGeom>
                <a:avLst/>
                <a:gdLst/>
                <a:ahLst/>
                <a:cxnLst/>
                <a:rect l="l" t="t" r="r" b="b"/>
                <a:pathLst>
                  <a:path w="528574" h="560451">
                    <a:moveTo>
                      <a:pt x="0" y="280162"/>
                    </a:moveTo>
                    <a:cubicBezTo>
                      <a:pt x="0" y="125476"/>
                      <a:pt x="118364" y="0"/>
                      <a:pt x="264287" y="0"/>
                    </a:cubicBezTo>
                    <a:cubicBezTo>
                      <a:pt x="410210" y="0"/>
                      <a:pt x="528574" y="125476"/>
                      <a:pt x="528574" y="280162"/>
                    </a:cubicBezTo>
                    <a:cubicBezTo>
                      <a:pt x="528574" y="434848"/>
                      <a:pt x="410210" y="560451"/>
                      <a:pt x="264287" y="560451"/>
                    </a:cubicBezTo>
                    <a:cubicBezTo>
                      <a:pt x="118364" y="560451"/>
                      <a:pt x="0" y="434975"/>
                      <a:pt x="0" y="280162"/>
                    </a:cubicBezTo>
                    <a:close/>
                  </a:path>
                </a:pathLst>
              </a:custGeom>
              <a:solidFill>
                <a:srgbClr val="F2F2F2"/>
              </a:solidFill>
            </p:spPr>
          </p:sp>
          <p:sp>
            <p:nvSpPr>
              <p:cNvPr id="25" name="TextBox 25"/>
              <p:cNvSpPr txBox="1"/>
              <p:nvPr/>
            </p:nvSpPr>
            <p:spPr>
              <a:xfrm>
                <a:off x="0" y="-9525"/>
                <a:ext cx="528586" cy="569933"/>
              </a:xfrm>
              <a:prstGeom prst="rect">
                <a:avLst/>
              </a:prstGeom>
            </p:spPr>
            <p:txBody>
              <a:bodyPr lIns="50800" tIns="50800" rIns="50800" bIns="50800" rtlCol="0" anchor="ctr"/>
              <a:lstStyle/>
              <a:p>
                <a:pPr algn="ctr">
                  <a:lnSpc>
                    <a:spcPts val="1800"/>
                  </a:lnSpc>
                </a:pPr>
                <a:r>
                  <a:rPr lang="en-US" sz="1500" spc="22">
                    <a:solidFill>
                      <a:srgbClr val="24A9B4"/>
                    </a:solidFill>
                    <a:latin typeface="Montserrat"/>
                  </a:rPr>
                  <a:t>4</a:t>
                </a:r>
              </a:p>
            </p:txBody>
          </p:sp>
        </p:grpSp>
      </p:gr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13062">
            <a:off x="8940484" y="4081075"/>
            <a:ext cx="5234708" cy="3036131"/>
          </a:xfrm>
          <a:prstGeom prst="rect">
            <a:avLst/>
          </a:prstGeom>
        </p:spPr>
      </p:pic>
      <p:sp>
        <p:nvSpPr>
          <p:cNvPr id="27" name="TextBox 27"/>
          <p:cNvSpPr txBox="1"/>
          <p:nvPr/>
        </p:nvSpPr>
        <p:spPr>
          <a:xfrm>
            <a:off x="1028700" y="909250"/>
            <a:ext cx="16350572" cy="1197483"/>
          </a:xfrm>
          <a:prstGeom prst="rect">
            <a:avLst/>
          </a:prstGeom>
        </p:spPr>
        <p:txBody>
          <a:bodyPr lIns="0" tIns="0" rIns="0" bIns="0" rtlCol="0" anchor="t">
            <a:spAutoFit/>
          </a:bodyPr>
          <a:lstStyle/>
          <a:p>
            <a:pPr algn="l">
              <a:lnSpc>
                <a:spcPts val="4536"/>
              </a:lnSpc>
            </a:pPr>
            <a:r>
              <a:rPr lang="en-US" sz="4200" spc="62">
                <a:solidFill>
                  <a:srgbClr val="FFFFFF"/>
                </a:solidFill>
                <a:latin typeface="Poppins Bold"/>
              </a:rPr>
              <a:t>Connect all your Customer Data with your Existing Marketing Infrastructure </a:t>
            </a:r>
          </a:p>
        </p:txBody>
      </p:sp>
      <p:sp>
        <p:nvSpPr>
          <p:cNvPr id="28" name="TextBox 28"/>
          <p:cNvSpPr txBox="1"/>
          <p:nvPr/>
        </p:nvSpPr>
        <p:spPr>
          <a:xfrm>
            <a:off x="15425716" y="909295"/>
            <a:ext cx="2407920" cy="554890"/>
          </a:xfrm>
          <a:prstGeom prst="rect">
            <a:avLst/>
          </a:prstGeom>
        </p:spPr>
        <p:txBody>
          <a:bodyPr lIns="0" tIns="0" rIns="0" bIns="0" rtlCol="0" anchor="t">
            <a:spAutoFit/>
          </a:bodyPr>
          <a:lstStyle/>
          <a:p>
            <a:pPr algn="l">
              <a:lnSpc>
                <a:spcPts val="1980"/>
              </a:lnSpc>
            </a:pPr>
            <a:r>
              <a:rPr lang="en-US" sz="1650" spc="-65">
                <a:solidFill>
                  <a:srgbClr val="FFFFFF"/>
                </a:solidFill>
                <a:latin typeface="Open Sans"/>
              </a:rPr>
              <a:t>*Dummy data set for confidentiality purposes</a:t>
            </a:r>
          </a:p>
        </p:txBody>
      </p:sp>
      <p:sp>
        <p:nvSpPr>
          <p:cNvPr id="29" name="TextBox 29"/>
          <p:cNvSpPr txBox="1"/>
          <p:nvPr/>
        </p:nvSpPr>
        <p:spPr>
          <a:xfrm>
            <a:off x="14605009" y="3332040"/>
            <a:ext cx="2889057" cy="438150"/>
          </a:xfrm>
          <a:prstGeom prst="rect">
            <a:avLst/>
          </a:prstGeom>
        </p:spPr>
        <p:txBody>
          <a:bodyPr lIns="0" tIns="0" rIns="0" bIns="0" rtlCol="0" anchor="t">
            <a:spAutoFit/>
          </a:bodyPr>
          <a:lstStyle/>
          <a:p>
            <a:pPr algn="l">
              <a:lnSpc>
                <a:spcPts val="3240"/>
              </a:lnSpc>
            </a:pPr>
            <a:r>
              <a:rPr lang="en-US" sz="2700" spc="39">
                <a:solidFill>
                  <a:srgbClr val="FFFFFF"/>
                </a:solidFill>
                <a:latin typeface="Poppins Bold"/>
              </a:rPr>
              <a:t>CRM </a:t>
            </a:r>
          </a:p>
        </p:txBody>
      </p:sp>
      <p:sp>
        <p:nvSpPr>
          <p:cNvPr id="30" name="TextBox 30"/>
          <p:cNvSpPr txBox="1"/>
          <p:nvPr/>
        </p:nvSpPr>
        <p:spPr>
          <a:xfrm>
            <a:off x="14573124" y="4295775"/>
            <a:ext cx="2889057" cy="847725"/>
          </a:xfrm>
          <a:prstGeom prst="rect">
            <a:avLst/>
          </a:prstGeom>
        </p:spPr>
        <p:txBody>
          <a:bodyPr lIns="0" tIns="0" rIns="0" bIns="0" rtlCol="0" anchor="t">
            <a:spAutoFit/>
          </a:bodyPr>
          <a:lstStyle/>
          <a:p>
            <a:pPr algn="l">
              <a:lnSpc>
                <a:spcPts val="3240"/>
              </a:lnSpc>
            </a:pPr>
            <a:r>
              <a:rPr lang="en-US" sz="2700" spc="39">
                <a:solidFill>
                  <a:srgbClr val="FFFFFF"/>
                </a:solidFill>
                <a:latin typeface="Poppins Bold"/>
              </a:rPr>
              <a:t>Customer Data Platform </a:t>
            </a:r>
          </a:p>
        </p:txBody>
      </p:sp>
      <p:sp>
        <p:nvSpPr>
          <p:cNvPr id="31" name="TextBox 31"/>
          <p:cNvSpPr txBox="1"/>
          <p:nvPr/>
        </p:nvSpPr>
        <p:spPr>
          <a:xfrm>
            <a:off x="14573124" y="5431493"/>
            <a:ext cx="2889057" cy="847725"/>
          </a:xfrm>
          <a:prstGeom prst="rect">
            <a:avLst/>
          </a:prstGeom>
        </p:spPr>
        <p:txBody>
          <a:bodyPr lIns="0" tIns="0" rIns="0" bIns="0" rtlCol="0" anchor="t">
            <a:spAutoFit/>
          </a:bodyPr>
          <a:lstStyle/>
          <a:p>
            <a:pPr algn="l">
              <a:lnSpc>
                <a:spcPts val="3240"/>
              </a:lnSpc>
            </a:pPr>
            <a:r>
              <a:rPr lang="en-US" sz="2700" spc="39">
                <a:solidFill>
                  <a:srgbClr val="FFFFFF"/>
                </a:solidFill>
                <a:latin typeface="Poppins Bold"/>
              </a:rPr>
              <a:t>Facebook / </a:t>
            </a:r>
            <a:r>
              <a:rPr lang="en-US" sz="2700" spc="39">
                <a:solidFill>
                  <a:srgbClr val="000000"/>
                </a:solidFill>
                <a:latin typeface="Poppins Bold"/>
              </a:rPr>
              <a:t>Google Ads </a:t>
            </a:r>
          </a:p>
        </p:txBody>
      </p:sp>
      <p:sp>
        <p:nvSpPr>
          <p:cNvPr id="32" name="TextBox 32"/>
          <p:cNvSpPr txBox="1"/>
          <p:nvPr/>
        </p:nvSpPr>
        <p:spPr>
          <a:xfrm>
            <a:off x="14605009" y="6564967"/>
            <a:ext cx="2889057" cy="847725"/>
          </a:xfrm>
          <a:prstGeom prst="rect">
            <a:avLst/>
          </a:prstGeom>
        </p:spPr>
        <p:txBody>
          <a:bodyPr lIns="0" tIns="0" rIns="0" bIns="0" rtlCol="0" anchor="t">
            <a:spAutoFit/>
          </a:bodyPr>
          <a:lstStyle/>
          <a:p>
            <a:pPr algn="l">
              <a:lnSpc>
                <a:spcPts val="3240"/>
              </a:lnSpc>
            </a:pPr>
            <a:r>
              <a:rPr lang="en-US" sz="2700" spc="39">
                <a:solidFill>
                  <a:srgbClr val="1A1A1A"/>
                </a:solidFill>
                <a:latin typeface="Poppins Bold"/>
              </a:rPr>
              <a:t>Ecommerce Platform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315637"/>
          <a:ext cx="16230600" cy="8695559"/>
        </p:xfrm>
        <a:graphic>
          <a:graphicData uri="http://schemas.openxmlformats.org/drawingml/2006/table">
            <a:tbl>
              <a:tblPr/>
              <a:tblGrid>
                <a:gridCol w="4985801">
                  <a:extLst>
                    <a:ext uri="{9D8B030D-6E8A-4147-A177-3AD203B41FA5}">
                      <a16:colId xmlns:a16="http://schemas.microsoft.com/office/drawing/2014/main" val="20000"/>
                    </a:ext>
                  </a:extLst>
                </a:gridCol>
                <a:gridCol w="11244799">
                  <a:extLst>
                    <a:ext uri="{9D8B030D-6E8A-4147-A177-3AD203B41FA5}">
                      <a16:colId xmlns:a16="http://schemas.microsoft.com/office/drawing/2014/main" val="20001"/>
                    </a:ext>
                  </a:extLst>
                </a:gridCol>
              </a:tblGrid>
              <a:tr h="860118">
                <a:tc>
                  <a:txBody>
                    <a:bodyPr/>
                    <a:lstStyle/>
                    <a:p>
                      <a:pPr algn="l">
                        <a:defRPr/>
                      </a:pPr>
                      <a:r>
                        <a:rPr lang="en-US" sz="1749">
                          <a:solidFill>
                            <a:srgbClr val="000000"/>
                          </a:solidFill>
                          <a:latin typeface="Roboto"/>
                        </a:rPr>
                        <a:t>Can participants still redeem rewards in the rewards marketplace after the campaign ends?</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Yes. To set the validity of rewards, you can change the date in the Rewards Marketplace Validity section on the campaign page.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4910">
                <a:tc>
                  <a:txBody>
                    <a:bodyPr/>
                    <a:lstStyle/>
                    <a:p>
                      <a:pPr algn="l">
                        <a:defRPr/>
                      </a:pPr>
                      <a:r>
                        <a:rPr lang="en-US" sz="1749">
                          <a:solidFill>
                            <a:srgbClr val="000000"/>
                          </a:solidFill>
                          <a:latin typeface="Roboto"/>
                        </a:rPr>
                        <a:t>What are the design elements I can edit on the game?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sz="1749">
                          <a:solidFill>
                            <a:srgbClr val="000000"/>
                          </a:solidFill>
                          <a:latin typeface="Roboto"/>
                        </a:rPr>
                        <a:t>You can change the masthead, background image, logo, font color, button color, and footer.</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1714818">
                <a:tc>
                  <a:txBody>
                    <a:bodyPr/>
                    <a:lstStyle/>
                    <a:p>
                      <a:pPr algn="l">
                        <a:defRPr/>
                      </a:pPr>
                      <a:r>
                        <a:rPr lang="en-US" sz="1749">
                          <a:solidFill>
                            <a:srgbClr val="000000"/>
                          </a:solidFill>
                          <a:latin typeface="Roboto"/>
                        </a:rPr>
                        <a:t>How can offline engagement be tracked?</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a:t>You can scan a QR code, enter a 6-digit pin, or do both.</a:t>
                      </a:r>
                    </a:p>
                    <a:p>
                      <a:endParaRPr lang="en-US"/>
                    </a:p>
                    <a:p>
                      <a:r>
                        <a:rPr lang="en-US"/>
                        <a:t>If you chose Scan QR code, you'll need to create QR codes on the platform to use in offline sales channels.</a:t>
                      </a:r>
                    </a:p>
                    <a:p>
                      <a:endParaRPr lang="en-US"/>
                    </a:p>
                    <a:p>
                      <a:r>
                        <a:rPr lang="en-US" sz="1749">
                          <a:solidFill>
                            <a:srgbClr val="000000"/>
                          </a:solidFill>
                          <a:latin typeface="Roboto"/>
                        </a:rPr>
                        <a:t>The 'Enter 6 Digit Pin' method requires you to generate the pin using the platform and then distribute it to employees who will manually enter the pin.</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54353">
                <a:tc>
                  <a:txBody>
                    <a:bodyPr/>
                    <a:lstStyle/>
                    <a:p>
                      <a:pPr algn="l">
                        <a:defRPr/>
                      </a:pPr>
                      <a:r>
                        <a:rPr lang="en-US" sz="1749">
                          <a:solidFill>
                            <a:srgbClr val="000000"/>
                          </a:solidFill>
                          <a:latin typeface="Roboto"/>
                        </a:rPr>
                        <a:t>Can the 'social media follow', 'app install', 'snap a photo', and 'upload a receipt' challenges be automatically verified?</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a:t>Yes, you can use the Auto Approve feature to instantly verify and award points for uploaded images.</a:t>
                      </a:r>
                    </a:p>
                    <a:p>
                      <a:endParaRPr lang="en-US"/>
                    </a:p>
                    <a:p>
                      <a:r>
                        <a:rPr lang="en-US" sz="1749">
                          <a:solidFill>
                            <a:srgbClr val="000000"/>
                          </a:solidFill>
                          <a:latin typeface="Roboto"/>
                        </a:rPr>
                        <a:t>This feature, however, does not automatically assess the image's quality or validity. You can manually approve the images or work with SKALE's experts to develop the backend capability to ensure that each entry is qualified.</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694910">
                <a:tc>
                  <a:txBody>
                    <a:bodyPr/>
                    <a:lstStyle/>
                    <a:p>
                      <a:pPr algn="l">
                        <a:defRPr/>
                      </a:pPr>
                      <a:r>
                        <a:rPr lang="en-US" sz="1749">
                          <a:solidFill>
                            <a:srgbClr val="000000"/>
                          </a:solidFill>
                          <a:latin typeface="Roboto"/>
                        </a:rPr>
                        <a:t>Can I upload videos or GIFs on the challenge images?</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No. Currently, you can only upload PNG or JPG formats of images on the challenge images. </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3303">
                <a:tc>
                  <a:txBody>
                    <a:bodyPr/>
                    <a:lstStyle/>
                    <a:p>
                      <a:pPr algn="l">
                        <a:defRPr/>
                      </a:pPr>
                      <a:r>
                        <a:rPr lang="en-US" sz="1749">
                          <a:solidFill>
                            <a:srgbClr val="000000"/>
                          </a:solidFill>
                          <a:latin typeface="Roboto"/>
                        </a:rPr>
                        <a:t>Can I give out rewards instead of points and chances for challenges?</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sz="1749">
                          <a:solidFill>
                            <a:srgbClr val="000000"/>
                          </a:solidFill>
                          <a:latin typeface="Roboto"/>
                        </a:rPr>
                        <a:t>No. You can only give out points and chances. The user can claim the reward by using points or chances in the rewards marketplace page.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5"/>
                  </a:ext>
                </a:extLst>
              </a:tr>
              <a:tr h="415189">
                <a:tc>
                  <a:txBody>
                    <a:bodyPr/>
                    <a:lstStyle/>
                    <a:p>
                      <a:pPr algn="l">
                        <a:defRPr/>
                      </a:pPr>
                      <a:r>
                        <a:rPr lang="en-US" sz="1749">
                          <a:solidFill>
                            <a:srgbClr val="000000"/>
                          </a:solidFill>
                          <a:latin typeface="Roboto"/>
                        </a:rPr>
                        <a:t>Do I need to download an app?</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No. SKALE is a web-based platform.</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5189">
                <a:tc>
                  <a:txBody>
                    <a:bodyPr/>
                    <a:lstStyle/>
                    <a:p>
                      <a:pPr algn="l">
                        <a:defRPr/>
                      </a:pPr>
                      <a:r>
                        <a:rPr lang="en-US" sz="1749">
                          <a:solidFill>
                            <a:srgbClr val="000000"/>
                          </a:solidFill>
                          <a:latin typeface="Roboto"/>
                        </a:rPr>
                        <a:t>​​What kind of packages do you offer?</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sz="1749">
                          <a:solidFill>
                            <a:srgbClr val="000000"/>
                          </a:solidFill>
                          <a:latin typeface="Roboto"/>
                        </a:rPr>
                        <a:t>Standard and advanced</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7"/>
                  </a:ext>
                </a:extLst>
              </a:tr>
              <a:tr h="415189">
                <a:tc>
                  <a:txBody>
                    <a:bodyPr/>
                    <a:lstStyle/>
                    <a:p>
                      <a:pPr algn="l">
                        <a:defRPr/>
                      </a:pPr>
                      <a:r>
                        <a:rPr lang="en-US" sz="1749">
                          <a:solidFill>
                            <a:srgbClr val="000000"/>
                          </a:solidFill>
                          <a:latin typeface="Roboto"/>
                        </a:rPr>
                        <a:t>What games are in the Standard Package?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Standard Package Games: Spin &amp; Win, Digital Scratch Card, and Digital Quiz</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62543">
                <a:tc>
                  <a:txBody>
                    <a:bodyPr/>
                    <a:lstStyle/>
                    <a:p>
                      <a:pPr algn="l">
                        <a:defRPr/>
                      </a:pPr>
                      <a:r>
                        <a:rPr lang="en-US" sz="1749">
                          <a:solidFill>
                            <a:srgbClr val="000000"/>
                          </a:solidFill>
                          <a:latin typeface="Roboto"/>
                        </a:rPr>
                        <a:t>What games are in the advanced package?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sz="1749">
                          <a:solidFill>
                            <a:srgbClr val="000000"/>
                          </a:solidFill>
                          <a:latin typeface="Roboto"/>
                        </a:rPr>
                        <a:t>Games in Standard Package plus Digital Stamp Card,  Augmented Reality / Metaverse and   Customized Gamification</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9"/>
                  </a:ext>
                </a:extLst>
              </a:tr>
              <a:tr h="662543">
                <a:tc>
                  <a:txBody>
                    <a:bodyPr/>
                    <a:lstStyle/>
                    <a:p>
                      <a:pPr algn="l">
                        <a:defRPr/>
                      </a:pPr>
                      <a:r>
                        <a:rPr lang="en-US" sz="1749">
                          <a:solidFill>
                            <a:srgbClr val="000000"/>
                          </a:solidFill>
                          <a:latin typeface="Roboto"/>
                        </a:rPr>
                        <a:t>What is the difference between the standard and advanced package?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The standard package is customized by the agency themselves and has fewer games.</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pSp>
        <p:nvGrpSpPr>
          <p:cNvPr id="3" name="Group 3"/>
          <p:cNvGrpSpPr/>
          <p:nvPr/>
        </p:nvGrpSpPr>
        <p:grpSpPr>
          <a:xfrm>
            <a:off x="6959063" y="-696782"/>
            <a:ext cx="4369874" cy="2731989"/>
            <a:chOff x="0" y="-324013"/>
            <a:chExt cx="1406738" cy="879475"/>
          </a:xfrm>
        </p:grpSpPr>
        <p:sp>
          <p:nvSpPr>
            <p:cNvPr id="4" name="Freeform 4"/>
            <p:cNvSpPr/>
            <p:nvPr/>
          </p:nvSpPr>
          <p:spPr>
            <a:xfrm>
              <a:off x="0" y="0"/>
              <a:ext cx="1406738" cy="231450"/>
            </a:xfrm>
            <a:custGeom>
              <a:avLst/>
              <a:gdLst/>
              <a:ahLst/>
              <a:cxnLst/>
              <a:rect l="l" t="t" r="r" b="b"/>
              <a:pathLst>
                <a:path w="1406738" h="231450">
                  <a:moveTo>
                    <a:pt x="115725" y="0"/>
                  </a:moveTo>
                  <a:lnTo>
                    <a:pt x="1291013" y="0"/>
                  </a:lnTo>
                  <a:cubicBezTo>
                    <a:pt x="1321705" y="0"/>
                    <a:pt x="1351140" y="12192"/>
                    <a:pt x="1372843" y="33895"/>
                  </a:cubicBezTo>
                  <a:cubicBezTo>
                    <a:pt x="1394545" y="55598"/>
                    <a:pt x="1406738" y="85033"/>
                    <a:pt x="1406738" y="115725"/>
                  </a:cubicBezTo>
                  <a:lnTo>
                    <a:pt x="1406738" y="115725"/>
                  </a:lnTo>
                  <a:cubicBezTo>
                    <a:pt x="1406738" y="146417"/>
                    <a:pt x="1394545" y="175852"/>
                    <a:pt x="1372843" y="197555"/>
                  </a:cubicBezTo>
                  <a:cubicBezTo>
                    <a:pt x="1351140" y="219257"/>
                    <a:pt x="1321705" y="231450"/>
                    <a:pt x="1291013" y="231450"/>
                  </a:cubicBezTo>
                  <a:lnTo>
                    <a:pt x="115725" y="231450"/>
                  </a:lnTo>
                  <a:cubicBezTo>
                    <a:pt x="85033" y="231450"/>
                    <a:pt x="55598" y="219257"/>
                    <a:pt x="33895" y="197555"/>
                  </a:cubicBezTo>
                  <a:cubicBezTo>
                    <a:pt x="12192" y="175852"/>
                    <a:pt x="0" y="146417"/>
                    <a:pt x="0" y="115725"/>
                  </a:cubicBezTo>
                  <a:lnTo>
                    <a:pt x="0" y="115725"/>
                  </a:lnTo>
                  <a:cubicBezTo>
                    <a:pt x="0" y="85033"/>
                    <a:pt x="12192" y="55598"/>
                    <a:pt x="33895" y="33895"/>
                  </a:cubicBezTo>
                  <a:cubicBezTo>
                    <a:pt x="55598" y="12192"/>
                    <a:pt x="85033" y="0"/>
                    <a:pt x="115725" y="0"/>
                  </a:cubicBezTo>
                  <a:close/>
                </a:path>
              </a:pathLst>
            </a:custGeom>
            <a:solidFill>
              <a:srgbClr val="FF4D67"/>
            </a:solidFill>
          </p:spPr>
        </p:sp>
        <p:sp>
          <p:nvSpPr>
            <p:cNvPr id="5" name="TextBox 5"/>
            <p:cNvSpPr txBox="1"/>
            <p:nvPr/>
          </p:nvSpPr>
          <p:spPr>
            <a:xfrm>
              <a:off x="45058" y="-324013"/>
              <a:ext cx="1316621" cy="879475"/>
            </a:xfrm>
            <a:prstGeom prst="rect">
              <a:avLst/>
            </a:prstGeom>
          </p:spPr>
          <p:txBody>
            <a:bodyPr lIns="50800" tIns="50800" rIns="50800" bIns="50800" rtlCol="0" anchor="ctr"/>
            <a:lstStyle/>
            <a:p>
              <a:pPr algn="ctr">
                <a:lnSpc>
                  <a:spcPts val="3640"/>
                </a:lnSpc>
              </a:pPr>
              <a:r>
                <a:rPr lang="en-US" sz="2600" spc="104">
                  <a:solidFill>
                    <a:srgbClr val="FFFFFF"/>
                  </a:solidFill>
                  <a:latin typeface="Poppins Bold"/>
                </a:rPr>
                <a:t>GAMIFICATION FAQS</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r="249" b="248"/>
          <a:stretch>
            <a:fillRect/>
          </a:stretch>
        </p:blipFill>
        <p:spPr>
          <a:xfrm>
            <a:off x="0" y="17029"/>
            <a:ext cx="18288000" cy="10823563"/>
          </a:xfrm>
          <a:prstGeom prst="rect">
            <a:avLst/>
          </a:prstGeom>
        </p:spPr>
      </p:pic>
      <p:sp>
        <p:nvSpPr>
          <p:cNvPr id="3" name="TextBox 3"/>
          <p:cNvSpPr txBox="1"/>
          <p:nvPr/>
        </p:nvSpPr>
        <p:spPr>
          <a:xfrm>
            <a:off x="2642608" y="3877208"/>
            <a:ext cx="13002784" cy="1945005"/>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FFFFFF"/>
                </a:solidFill>
                <a:latin typeface="Poppins Bold"/>
              </a:rPr>
              <a:t>Experience our Marketing Platform today!</a:t>
            </a:r>
          </a:p>
        </p:txBody>
      </p:sp>
      <p:pic>
        <p:nvPicPr>
          <p:cNvPr id="4" name="Picture 4"/>
          <p:cNvPicPr>
            <a:picLocks noChangeAspect="1"/>
          </p:cNvPicPr>
          <p:nvPr/>
        </p:nvPicPr>
        <p:blipFill>
          <a:blip r:embed="rId3"/>
          <a:srcRect r="653" b="648"/>
          <a:stretch>
            <a:fillRect/>
          </a:stretch>
        </p:blipFill>
        <p:spPr>
          <a:xfrm>
            <a:off x="1028700" y="1013773"/>
            <a:ext cx="1885892" cy="643502"/>
          </a:xfrm>
          <a:prstGeom prst="rect">
            <a:avLst/>
          </a:prstGeom>
        </p:spPr>
      </p:pic>
      <p:grpSp>
        <p:nvGrpSpPr>
          <p:cNvPr id="5" name="Group 5"/>
          <p:cNvGrpSpPr/>
          <p:nvPr/>
        </p:nvGrpSpPr>
        <p:grpSpPr>
          <a:xfrm>
            <a:off x="6791040" y="6006626"/>
            <a:ext cx="4705920" cy="740250"/>
            <a:chOff x="0" y="0"/>
            <a:chExt cx="6274560" cy="987000"/>
          </a:xfrm>
        </p:grpSpPr>
        <p:sp>
          <p:nvSpPr>
            <p:cNvPr id="6" name="Freeform 6"/>
            <p:cNvSpPr/>
            <p:nvPr/>
          </p:nvSpPr>
          <p:spPr>
            <a:xfrm>
              <a:off x="0" y="0"/>
              <a:ext cx="6274562" cy="987044"/>
            </a:xfrm>
            <a:custGeom>
              <a:avLst/>
              <a:gdLst/>
              <a:ahLst/>
              <a:cxnLst/>
              <a:rect l="l" t="t" r="r" b="b"/>
              <a:pathLst>
                <a:path w="6274562" h="987044">
                  <a:moveTo>
                    <a:pt x="0" y="493522"/>
                  </a:moveTo>
                  <a:cubicBezTo>
                    <a:pt x="0" y="220980"/>
                    <a:pt x="220980" y="0"/>
                    <a:pt x="493522" y="0"/>
                  </a:cubicBezTo>
                  <a:lnTo>
                    <a:pt x="5781040" y="0"/>
                  </a:lnTo>
                  <a:cubicBezTo>
                    <a:pt x="6053582" y="0"/>
                    <a:pt x="6274562" y="220980"/>
                    <a:pt x="6274562" y="493522"/>
                  </a:cubicBezTo>
                  <a:cubicBezTo>
                    <a:pt x="6274562" y="766064"/>
                    <a:pt x="6053582" y="987044"/>
                    <a:pt x="5781040" y="987044"/>
                  </a:cubicBezTo>
                  <a:lnTo>
                    <a:pt x="493522" y="987044"/>
                  </a:lnTo>
                  <a:cubicBezTo>
                    <a:pt x="220980" y="987044"/>
                    <a:pt x="0" y="766064"/>
                    <a:pt x="0" y="493522"/>
                  </a:cubicBezTo>
                  <a:close/>
                </a:path>
              </a:pathLst>
            </a:custGeom>
            <a:solidFill>
              <a:srgbClr val="FF4D67"/>
            </a:solidFill>
          </p:spPr>
        </p:sp>
      </p:grpSp>
      <p:sp>
        <p:nvSpPr>
          <p:cNvPr id="7" name="TextBox 7"/>
          <p:cNvSpPr txBox="1"/>
          <p:nvPr/>
        </p:nvSpPr>
        <p:spPr>
          <a:xfrm>
            <a:off x="6963159" y="6071951"/>
            <a:ext cx="4361682" cy="538609"/>
          </a:xfrm>
          <a:prstGeom prst="rect">
            <a:avLst/>
          </a:prstGeom>
        </p:spPr>
        <p:txBody>
          <a:bodyPr lIns="0" tIns="0" rIns="0" bIns="0" rtlCol="0" anchor="t">
            <a:spAutoFit/>
          </a:bodyPr>
          <a:lstStyle/>
          <a:p>
            <a:pPr algn="ctr">
              <a:lnSpc>
                <a:spcPts val="4200"/>
              </a:lnSpc>
            </a:pPr>
            <a:r>
              <a:rPr lang="en-US" sz="3500" u="sng">
                <a:solidFill>
                  <a:schemeClr val="bg1"/>
                </a:solidFill>
                <a:latin typeface="Poppins Bold"/>
                <a:hlinkClick r:id="rId4">
                  <a:extLst>
                    <a:ext uri="{A12FA001-AC4F-418D-AE19-62706E023703}">
                      <ahyp:hlinkClr xmlns:ahyp="http://schemas.microsoft.com/office/drawing/2018/hyperlinkcolor" val="tx"/>
                    </a:ext>
                  </a:extLst>
                </a:hlinkClick>
              </a:rPr>
              <a:t>BOOK A DEMO</a:t>
            </a:r>
            <a:endParaRPr lang="en-US" sz="3500" u="sng">
              <a:solidFill>
                <a:schemeClr val="bg1"/>
              </a:solidFill>
              <a:latin typeface="Poppins Bold"/>
            </a:endParaRPr>
          </a:p>
        </p:txBody>
      </p:sp>
      <p:sp>
        <p:nvSpPr>
          <p:cNvPr id="8" name="TextBox 8"/>
          <p:cNvSpPr txBox="1"/>
          <p:nvPr/>
        </p:nvSpPr>
        <p:spPr>
          <a:xfrm>
            <a:off x="5354925" y="7013576"/>
            <a:ext cx="7578150" cy="381000"/>
          </a:xfrm>
          <a:prstGeom prst="rect">
            <a:avLst/>
          </a:prstGeom>
        </p:spPr>
        <p:txBody>
          <a:bodyPr lIns="0" tIns="0" rIns="0" bIns="0" rtlCol="0" anchor="t">
            <a:spAutoFit/>
          </a:bodyPr>
          <a:lstStyle/>
          <a:p>
            <a:pPr algn="ctr">
              <a:lnSpc>
                <a:spcPts val="2879"/>
              </a:lnSpc>
            </a:pPr>
            <a:r>
              <a:rPr lang="en-US" sz="2400">
                <a:solidFill>
                  <a:srgbClr val="FFFFFF"/>
                </a:solidFill>
                <a:latin typeface="Poppins"/>
              </a:rPr>
              <a:t>or email us at </a:t>
            </a:r>
            <a:r>
              <a:rPr lang="en-US" sz="2400">
                <a:solidFill>
                  <a:srgbClr val="FFFFFF"/>
                </a:solidFill>
                <a:latin typeface="Poppins Bold"/>
              </a:rPr>
              <a:t>hello@skale.today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0"/>
            <a:ext cx="18288000" cy="10287002"/>
            <a:chOff x="0" y="0"/>
            <a:chExt cx="24384000" cy="13716002"/>
          </a:xfrm>
        </p:grpSpPr>
        <p:sp>
          <p:nvSpPr>
            <p:cNvPr id="9" name="Freeform 9"/>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pic>
        <p:nvPicPr>
          <p:cNvPr id="10" name="Picture 10"/>
          <p:cNvPicPr>
            <a:picLocks noChangeAspect="1"/>
          </p:cNvPicPr>
          <p:nvPr/>
        </p:nvPicPr>
        <p:blipFill>
          <a:blip r:embed="rId2"/>
          <a:srcRect b="24757"/>
          <a:stretch>
            <a:fillRect/>
          </a:stretch>
        </p:blipFill>
        <p:spPr>
          <a:xfrm>
            <a:off x="0" y="1"/>
            <a:ext cx="18288000" cy="7740205"/>
          </a:xfrm>
          <a:prstGeom prst="rect">
            <a:avLst/>
          </a:prstGeom>
        </p:spPr>
      </p:pic>
      <p:grpSp>
        <p:nvGrpSpPr>
          <p:cNvPr id="11" name="Group 11"/>
          <p:cNvGrpSpPr/>
          <p:nvPr/>
        </p:nvGrpSpPr>
        <p:grpSpPr>
          <a:xfrm>
            <a:off x="6948363" y="3973980"/>
            <a:ext cx="525780" cy="137160"/>
            <a:chOff x="0" y="0"/>
            <a:chExt cx="701040" cy="182880"/>
          </a:xfrm>
        </p:grpSpPr>
        <p:sp>
          <p:nvSpPr>
            <p:cNvPr id="12" name="Freeform 12"/>
            <p:cNvSpPr/>
            <p:nvPr/>
          </p:nvSpPr>
          <p:spPr>
            <a:xfrm>
              <a:off x="0" y="0"/>
              <a:ext cx="701040" cy="182880"/>
            </a:xfrm>
            <a:custGeom>
              <a:avLst/>
              <a:gdLst/>
              <a:ahLst/>
              <a:cxnLst/>
              <a:rect l="l" t="t" r="r" b="b"/>
              <a:pathLst>
                <a:path w="701040" h="182880">
                  <a:moveTo>
                    <a:pt x="0" y="0"/>
                  </a:moveTo>
                  <a:lnTo>
                    <a:pt x="701040" y="0"/>
                  </a:lnTo>
                  <a:lnTo>
                    <a:pt x="701040" y="182880"/>
                  </a:lnTo>
                  <a:lnTo>
                    <a:pt x="0" y="182880"/>
                  </a:lnTo>
                  <a:close/>
                </a:path>
              </a:pathLst>
            </a:custGeom>
            <a:solidFill>
              <a:srgbClr val="FFFFFF"/>
            </a:solidFill>
          </p:spPr>
        </p:sp>
      </p:grpSp>
      <p:sp>
        <p:nvSpPr>
          <p:cNvPr id="13" name="TextBox 13"/>
          <p:cNvSpPr txBox="1"/>
          <p:nvPr/>
        </p:nvSpPr>
        <p:spPr>
          <a:xfrm>
            <a:off x="9870856" y="8905875"/>
            <a:ext cx="3318556" cy="352425"/>
          </a:xfrm>
          <a:prstGeom prst="rect">
            <a:avLst/>
          </a:prstGeom>
        </p:spPr>
        <p:txBody>
          <a:bodyPr lIns="0" tIns="0" rIns="0" bIns="0" rtlCol="0" anchor="t">
            <a:spAutoFit/>
          </a:bodyPr>
          <a:lstStyle/>
          <a:p>
            <a:pPr algn="ctr">
              <a:lnSpc>
                <a:spcPts val="2639"/>
              </a:lnSpc>
            </a:pPr>
            <a:r>
              <a:rPr lang="en-US" sz="2199">
                <a:solidFill>
                  <a:srgbClr val="000000"/>
                </a:solidFill>
                <a:latin typeface="Poppins Bold"/>
              </a:rPr>
              <a:t>Spin and Win</a:t>
            </a:r>
          </a:p>
        </p:txBody>
      </p:sp>
      <p:sp>
        <p:nvSpPr>
          <p:cNvPr id="14" name="TextBox 14"/>
          <p:cNvSpPr txBox="1"/>
          <p:nvPr/>
        </p:nvSpPr>
        <p:spPr>
          <a:xfrm>
            <a:off x="13988884" y="8905875"/>
            <a:ext cx="3790390" cy="352425"/>
          </a:xfrm>
          <a:prstGeom prst="rect">
            <a:avLst/>
          </a:prstGeom>
        </p:spPr>
        <p:txBody>
          <a:bodyPr lIns="0" tIns="0" rIns="0" bIns="0" rtlCol="0" anchor="t">
            <a:spAutoFit/>
          </a:bodyPr>
          <a:lstStyle/>
          <a:p>
            <a:pPr algn="ctr">
              <a:lnSpc>
                <a:spcPts val="2639"/>
              </a:lnSpc>
            </a:pPr>
            <a:r>
              <a:rPr lang="en-US" sz="2199">
                <a:solidFill>
                  <a:srgbClr val="000000"/>
                </a:solidFill>
                <a:latin typeface="Poppins Bold"/>
              </a:rPr>
              <a:t>Augmented Reality</a:t>
            </a:r>
          </a:p>
        </p:txBody>
      </p:sp>
      <p:sp>
        <p:nvSpPr>
          <p:cNvPr id="15" name="TextBox 15"/>
          <p:cNvSpPr txBox="1"/>
          <p:nvPr/>
        </p:nvSpPr>
        <p:spPr>
          <a:xfrm>
            <a:off x="5283170" y="8905875"/>
            <a:ext cx="3330386" cy="352425"/>
          </a:xfrm>
          <a:prstGeom prst="rect">
            <a:avLst/>
          </a:prstGeom>
        </p:spPr>
        <p:txBody>
          <a:bodyPr lIns="0" tIns="0" rIns="0" bIns="0" rtlCol="0" anchor="t">
            <a:spAutoFit/>
          </a:bodyPr>
          <a:lstStyle/>
          <a:p>
            <a:pPr algn="ctr">
              <a:lnSpc>
                <a:spcPts val="2639"/>
              </a:lnSpc>
            </a:pPr>
            <a:r>
              <a:rPr lang="en-US" sz="2199">
                <a:solidFill>
                  <a:srgbClr val="000000"/>
                </a:solidFill>
                <a:latin typeface="Poppins Bold"/>
              </a:rPr>
              <a:t>Digital Stamp Card</a:t>
            </a:r>
          </a:p>
        </p:txBody>
      </p:sp>
      <p:sp>
        <p:nvSpPr>
          <p:cNvPr id="16" name="TextBox 16"/>
          <p:cNvSpPr txBox="1"/>
          <p:nvPr/>
        </p:nvSpPr>
        <p:spPr>
          <a:xfrm>
            <a:off x="1179662" y="8905875"/>
            <a:ext cx="2998818" cy="334643"/>
          </a:xfrm>
          <a:prstGeom prst="rect">
            <a:avLst/>
          </a:prstGeom>
        </p:spPr>
        <p:txBody>
          <a:bodyPr lIns="0" tIns="0" rIns="0" bIns="0" rtlCol="0" anchor="t">
            <a:spAutoFit/>
          </a:bodyPr>
          <a:lstStyle/>
          <a:p>
            <a:pPr algn="ctr">
              <a:lnSpc>
                <a:spcPts val="2639"/>
              </a:lnSpc>
            </a:pPr>
            <a:r>
              <a:rPr lang="en-US" sz="2150">
                <a:solidFill>
                  <a:srgbClr val="000000"/>
                </a:solidFill>
                <a:latin typeface="Poppins Bold"/>
              </a:rPr>
              <a:t>Tap to Win</a:t>
            </a:r>
          </a:p>
        </p:txBody>
      </p:sp>
      <p:sp>
        <p:nvSpPr>
          <p:cNvPr id="17" name="TextBox 17"/>
          <p:cNvSpPr txBox="1"/>
          <p:nvPr/>
        </p:nvSpPr>
        <p:spPr>
          <a:xfrm>
            <a:off x="1028700" y="1038225"/>
            <a:ext cx="14554676" cy="477393"/>
          </a:xfrm>
          <a:prstGeom prst="rect">
            <a:avLst/>
          </a:prstGeom>
        </p:spPr>
        <p:txBody>
          <a:bodyPr lIns="0" tIns="0" rIns="0" bIns="0" rtlCol="0" anchor="t">
            <a:spAutoFit/>
          </a:bodyPr>
          <a:lstStyle/>
          <a:p>
            <a:pPr algn="l">
              <a:lnSpc>
                <a:spcPts val="3455"/>
              </a:lnSpc>
            </a:pPr>
            <a:r>
              <a:rPr lang="en-US" sz="3199">
                <a:solidFill>
                  <a:srgbClr val="FFFFFF"/>
                </a:solidFill>
                <a:latin typeface="Poppins Bold"/>
              </a:rPr>
              <a:t>SKALE’s Suite of Micro-Apps </a:t>
            </a:r>
          </a:p>
        </p:txBody>
      </p:sp>
      <p:grpSp>
        <p:nvGrpSpPr>
          <p:cNvPr id="18" name="Group 18"/>
          <p:cNvGrpSpPr/>
          <p:nvPr/>
        </p:nvGrpSpPr>
        <p:grpSpPr>
          <a:xfrm>
            <a:off x="5199266" y="1452362"/>
            <a:ext cx="12337008" cy="7382278"/>
            <a:chOff x="5930052" y="0"/>
            <a:chExt cx="16449343" cy="9843037"/>
          </a:xfrm>
        </p:grpSpPr>
        <p:pic>
          <p:nvPicPr>
            <p:cNvPr id="19" name="Picture 19"/>
            <p:cNvPicPr>
              <a:picLocks noChangeAspect="1"/>
            </p:cNvPicPr>
            <p:nvPr/>
          </p:nvPicPr>
          <p:blipFill>
            <a:blip r:embed="rId3"/>
            <a:srcRect r="277" b="193"/>
            <a:stretch>
              <a:fillRect/>
            </a:stretch>
          </p:blipFill>
          <p:spPr>
            <a:xfrm>
              <a:off x="5930052" y="77322"/>
              <a:ext cx="4589239" cy="9688392"/>
            </a:xfrm>
            <a:prstGeom prst="rect">
              <a:avLst/>
            </a:prstGeom>
          </p:spPr>
        </p:pic>
        <p:pic>
          <p:nvPicPr>
            <p:cNvPr id="21" name="Picture 21"/>
            <p:cNvPicPr>
              <a:picLocks noChangeAspect="1"/>
            </p:cNvPicPr>
            <p:nvPr/>
          </p:nvPicPr>
          <p:blipFill>
            <a:blip r:embed="rId4"/>
            <a:srcRect r="330" b="166"/>
            <a:stretch>
              <a:fillRect/>
            </a:stretch>
          </p:blipFill>
          <p:spPr>
            <a:xfrm>
              <a:off x="11786852" y="0"/>
              <a:ext cx="4662491" cy="9843037"/>
            </a:xfrm>
            <a:prstGeom prst="rect">
              <a:avLst/>
            </a:prstGeom>
          </p:spPr>
        </p:pic>
        <p:pic>
          <p:nvPicPr>
            <p:cNvPr id="22" name="Picture 22"/>
            <p:cNvPicPr>
              <a:picLocks noChangeAspect="1"/>
            </p:cNvPicPr>
            <p:nvPr/>
          </p:nvPicPr>
          <p:blipFill>
            <a:blip r:embed="rId5"/>
            <a:srcRect r="494" b="330"/>
            <a:stretch>
              <a:fillRect/>
            </a:stretch>
          </p:blipFill>
          <p:spPr>
            <a:xfrm>
              <a:off x="17716904" y="0"/>
              <a:ext cx="4662491" cy="9843037"/>
            </a:xfrm>
            <a:prstGeom prst="rect">
              <a:avLst/>
            </a:prstGeom>
          </p:spPr>
        </p:pic>
      </p:grpSp>
      <p:pic>
        <p:nvPicPr>
          <p:cNvPr id="23" name="Picture 5" descr="A picture containing text, monitor, screen, electronics&#10;&#10;Description automatically generated">
            <a:extLst>
              <a:ext uri="{FF2B5EF4-FFF2-40B4-BE49-F238E27FC236}">
                <a16:creationId xmlns:a16="http://schemas.microsoft.com/office/drawing/2014/main" id="{621F31AB-0BCA-2033-835A-92050EE78479}"/>
              </a:ext>
            </a:extLst>
          </p:cNvPr>
          <p:cNvPicPr>
            <a:picLocks noChangeAspect="1"/>
          </p:cNvPicPr>
          <p:nvPr/>
        </p:nvPicPr>
        <p:blipFill>
          <a:blip r:embed="rId6"/>
          <a:stretch>
            <a:fillRect/>
          </a:stretch>
        </p:blipFill>
        <p:spPr>
          <a:xfrm>
            <a:off x="859946" y="2065128"/>
            <a:ext cx="3714750" cy="65664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4757"/>
          <a:stretch>
            <a:fillRect/>
          </a:stretch>
        </p:blipFill>
        <p:spPr>
          <a:xfrm>
            <a:off x="0" y="1"/>
            <a:ext cx="18288000" cy="7740205"/>
          </a:xfrm>
          <a:prstGeom prst="rect">
            <a:avLst/>
          </a:prstGeom>
        </p:spPr>
      </p:pic>
      <p:sp>
        <p:nvSpPr>
          <p:cNvPr id="3" name="TextBox 3"/>
          <p:cNvSpPr txBox="1"/>
          <p:nvPr/>
        </p:nvSpPr>
        <p:spPr>
          <a:xfrm>
            <a:off x="1028700" y="1038225"/>
            <a:ext cx="14554676" cy="477393"/>
          </a:xfrm>
          <a:prstGeom prst="rect">
            <a:avLst/>
          </a:prstGeom>
        </p:spPr>
        <p:txBody>
          <a:bodyPr lIns="0" tIns="0" rIns="0" bIns="0" rtlCol="0" anchor="t">
            <a:spAutoFit/>
          </a:bodyPr>
          <a:lstStyle/>
          <a:p>
            <a:pPr algn="l">
              <a:lnSpc>
                <a:spcPts val="3455"/>
              </a:lnSpc>
            </a:pPr>
            <a:r>
              <a:rPr lang="en-US" sz="3199">
                <a:solidFill>
                  <a:srgbClr val="FFFFFF"/>
                </a:solidFill>
                <a:latin typeface="Poppins Bold"/>
              </a:rPr>
              <a:t>SKALE’s Suite of Mini Games </a:t>
            </a:r>
          </a:p>
        </p:txBody>
      </p:sp>
      <p:grpSp>
        <p:nvGrpSpPr>
          <p:cNvPr id="4" name="Group 4"/>
          <p:cNvGrpSpPr/>
          <p:nvPr/>
        </p:nvGrpSpPr>
        <p:grpSpPr>
          <a:xfrm>
            <a:off x="5537200" y="3603626"/>
            <a:ext cx="2022474" cy="187325"/>
            <a:chOff x="0" y="0"/>
            <a:chExt cx="2696632" cy="249766"/>
          </a:xfrm>
        </p:grpSpPr>
        <p:sp>
          <p:nvSpPr>
            <p:cNvPr id="5" name="Freeform 5"/>
            <p:cNvSpPr/>
            <p:nvPr/>
          </p:nvSpPr>
          <p:spPr>
            <a:xfrm>
              <a:off x="0" y="0"/>
              <a:ext cx="2696591" cy="249809"/>
            </a:xfrm>
            <a:custGeom>
              <a:avLst/>
              <a:gdLst/>
              <a:ahLst/>
              <a:cxnLst/>
              <a:rect l="l" t="t" r="r" b="b"/>
              <a:pathLst>
                <a:path w="2696591" h="249809">
                  <a:moveTo>
                    <a:pt x="0" y="0"/>
                  </a:moveTo>
                  <a:lnTo>
                    <a:pt x="2696591" y="0"/>
                  </a:lnTo>
                  <a:lnTo>
                    <a:pt x="2696591" y="249809"/>
                  </a:lnTo>
                  <a:lnTo>
                    <a:pt x="0" y="249809"/>
                  </a:lnTo>
                  <a:close/>
                </a:path>
              </a:pathLst>
            </a:custGeom>
            <a:solidFill>
              <a:srgbClr val="C40000"/>
            </a:solidFill>
          </p:spPr>
        </p:sp>
      </p:grpSp>
      <p:pic>
        <p:nvPicPr>
          <p:cNvPr id="7" name="Picture 7"/>
          <p:cNvPicPr>
            <a:picLocks noChangeAspect="1"/>
          </p:cNvPicPr>
          <p:nvPr/>
        </p:nvPicPr>
        <p:blipFill>
          <a:blip r:embed="rId3"/>
          <a:srcRect r="288" b="288"/>
          <a:stretch>
            <a:fillRect/>
          </a:stretch>
        </p:blipFill>
        <p:spPr>
          <a:xfrm>
            <a:off x="745123" y="1494338"/>
            <a:ext cx="3457100" cy="7298324"/>
          </a:xfrm>
          <a:prstGeom prst="rect">
            <a:avLst/>
          </a:prstGeom>
        </p:spPr>
      </p:pic>
      <p:pic>
        <p:nvPicPr>
          <p:cNvPr id="8" name="Picture 8"/>
          <p:cNvPicPr>
            <a:picLocks noChangeAspect="1"/>
          </p:cNvPicPr>
          <p:nvPr/>
        </p:nvPicPr>
        <p:blipFill>
          <a:blip r:embed="rId4"/>
          <a:srcRect r="309" b="309"/>
          <a:stretch>
            <a:fillRect/>
          </a:stretch>
        </p:blipFill>
        <p:spPr>
          <a:xfrm>
            <a:off x="9680887" y="1475050"/>
            <a:ext cx="3475371" cy="7336899"/>
          </a:xfrm>
          <a:prstGeom prst="rect">
            <a:avLst/>
          </a:prstGeom>
        </p:spPr>
      </p:pic>
      <p:pic>
        <p:nvPicPr>
          <p:cNvPr id="9" name="Picture 9"/>
          <p:cNvPicPr>
            <a:picLocks noChangeAspect="1"/>
          </p:cNvPicPr>
          <p:nvPr/>
        </p:nvPicPr>
        <p:blipFill>
          <a:blip r:embed="rId5"/>
          <a:srcRect r="433" b="3924"/>
          <a:stretch>
            <a:fillRect/>
          </a:stretch>
        </p:blipFill>
        <p:spPr>
          <a:xfrm>
            <a:off x="5471297" y="2128449"/>
            <a:ext cx="2940515" cy="6210887"/>
          </a:xfrm>
          <a:prstGeom prst="rect">
            <a:avLst/>
          </a:prstGeom>
        </p:spPr>
      </p:pic>
      <p:pic>
        <p:nvPicPr>
          <p:cNvPr id="10" name="Picture 10"/>
          <p:cNvPicPr>
            <a:picLocks noChangeAspect="1"/>
          </p:cNvPicPr>
          <p:nvPr/>
        </p:nvPicPr>
        <p:blipFill>
          <a:blip r:embed="rId6"/>
          <a:srcRect/>
          <a:stretch>
            <a:fillRect/>
          </a:stretch>
        </p:blipFill>
        <p:spPr>
          <a:xfrm>
            <a:off x="5249973" y="1943593"/>
            <a:ext cx="3383165" cy="6635011"/>
          </a:xfrm>
          <a:prstGeom prst="rect">
            <a:avLst/>
          </a:prstGeom>
        </p:spPr>
      </p:pic>
      <p:pic>
        <p:nvPicPr>
          <p:cNvPr id="17" name="Picture 16">
            <a:extLst>
              <a:ext uri="{FF2B5EF4-FFF2-40B4-BE49-F238E27FC236}">
                <a16:creationId xmlns:a16="http://schemas.microsoft.com/office/drawing/2014/main" id="{EB74385F-943D-8802-2400-AB05A46CEE56}"/>
              </a:ext>
            </a:extLst>
          </p:cNvPr>
          <p:cNvPicPr>
            <a:picLocks noChangeAspect="1"/>
          </p:cNvPicPr>
          <p:nvPr/>
        </p:nvPicPr>
        <p:blipFill>
          <a:blip r:embed="rId7"/>
          <a:stretch>
            <a:fillRect/>
          </a:stretch>
        </p:blipFill>
        <p:spPr>
          <a:xfrm>
            <a:off x="14549771" y="2128449"/>
            <a:ext cx="2993105" cy="6210888"/>
          </a:xfrm>
          <a:prstGeom prst="rect">
            <a:avLst/>
          </a:prstGeom>
          <a:effectLst>
            <a:softEdge rad="31750"/>
          </a:effectLst>
        </p:spPr>
      </p:pic>
      <p:pic>
        <p:nvPicPr>
          <p:cNvPr id="12" name="Picture 12"/>
          <p:cNvPicPr>
            <a:picLocks noChangeAspect="1"/>
          </p:cNvPicPr>
          <p:nvPr/>
        </p:nvPicPr>
        <p:blipFill>
          <a:blip r:embed="rId6"/>
          <a:srcRect/>
          <a:stretch>
            <a:fillRect/>
          </a:stretch>
        </p:blipFill>
        <p:spPr>
          <a:xfrm>
            <a:off x="14342703" y="2030464"/>
            <a:ext cx="3338869" cy="6548140"/>
          </a:xfrm>
          <a:prstGeom prst="rect">
            <a:avLst/>
          </a:prstGeom>
        </p:spPr>
      </p:pic>
      <p:sp>
        <p:nvSpPr>
          <p:cNvPr id="13" name="TextBox 13"/>
          <p:cNvSpPr txBox="1"/>
          <p:nvPr/>
        </p:nvSpPr>
        <p:spPr>
          <a:xfrm>
            <a:off x="1246132" y="8877300"/>
            <a:ext cx="7059906" cy="74295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Match the Tiles</a:t>
            </a:r>
          </a:p>
          <a:p>
            <a:pPr algn="ctr">
              <a:lnSpc>
                <a:spcPts val="2879"/>
              </a:lnSpc>
            </a:pPr>
            <a:r>
              <a:rPr lang="en-US" sz="2400">
                <a:solidFill>
                  <a:srgbClr val="000000"/>
                </a:solidFill>
                <a:latin typeface="Poppins Bold"/>
              </a:rPr>
              <a:t>Or Find the Lucky Combination </a:t>
            </a:r>
          </a:p>
        </p:txBody>
      </p:sp>
      <p:sp>
        <p:nvSpPr>
          <p:cNvPr id="14" name="TextBox 14"/>
          <p:cNvSpPr txBox="1"/>
          <p:nvPr/>
        </p:nvSpPr>
        <p:spPr>
          <a:xfrm>
            <a:off x="9564495" y="8877300"/>
            <a:ext cx="3545057" cy="74295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Daily Word Buzz Challenge </a:t>
            </a:r>
          </a:p>
        </p:txBody>
      </p:sp>
      <p:sp>
        <p:nvSpPr>
          <p:cNvPr id="15" name="TextBox 15"/>
          <p:cNvSpPr txBox="1"/>
          <p:nvPr/>
        </p:nvSpPr>
        <p:spPr>
          <a:xfrm>
            <a:off x="13736276" y="8877300"/>
            <a:ext cx="4551725"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Daily Scratch Card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4757"/>
          <a:stretch>
            <a:fillRect/>
          </a:stretch>
        </p:blipFill>
        <p:spPr>
          <a:xfrm>
            <a:off x="0" y="1"/>
            <a:ext cx="18288000" cy="7740205"/>
          </a:xfrm>
          <a:prstGeom prst="rect">
            <a:avLst/>
          </a:prstGeom>
        </p:spPr>
      </p:pic>
      <p:grpSp>
        <p:nvGrpSpPr>
          <p:cNvPr id="3" name="Group 3"/>
          <p:cNvGrpSpPr/>
          <p:nvPr/>
        </p:nvGrpSpPr>
        <p:grpSpPr>
          <a:xfrm>
            <a:off x="4563832" y="1386820"/>
            <a:ext cx="5388072" cy="7039068"/>
            <a:chOff x="0" y="0"/>
            <a:chExt cx="7184096" cy="9385424"/>
          </a:xfrm>
        </p:grpSpPr>
        <p:pic>
          <p:nvPicPr>
            <p:cNvPr id="4" name="Picture 4"/>
            <p:cNvPicPr>
              <a:picLocks noChangeAspect="1"/>
            </p:cNvPicPr>
            <p:nvPr/>
          </p:nvPicPr>
          <p:blipFill>
            <a:blip r:embed="rId3"/>
            <a:srcRect r="268" b="268"/>
            <a:stretch>
              <a:fillRect/>
            </a:stretch>
          </p:blipFill>
          <p:spPr>
            <a:xfrm>
              <a:off x="0" y="0"/>
              <a:ext cx="4445728" cy="9385424"/>
            </a:xfrm>
            <a:prstGeom prst="rect">
              <a:avLst/>
            </a:prstGeom>
          </p:spPr>
        </p:pic>
        <p:pic>
          <p:nvPicPr>
            <p:cNvPr id="5" name="Picture 5"/>
            <p:cNvPicPr>
              <a:picLocks noChangeAspect="1"/>
            </p:cNvPicPr>
            <p:nvPr/>
          </p:nvPicPr>
          <p:blipFill>
            <a:blip r:embed="rId4"/>
            <a:srcRect r="175" b="175"/>
            <a:stretch>
              <a:fillRect/>
            </a:stretch>
          </p:blipFill>
          <p:spPr>
            <a:xfrm>
              <a:off x="3010460" y="287206"/>
              <a:ext cx="4173636" cy="8811010"/>
            </a:xfrm>
            <a:prstGeom prst="rect">
              <a:avLst/>
            </a:prstGeom>
          </p:spPr>
        </p:pic>
      </p:grpSp>
      <p:pic>
        <p:nvPicPr>
          <p:cNvPr id="6" name="Picture 6"/>
          <p:cNvPicPr>
            <a:picLocks noChangeAspect="1"/>
          </p:cNvPicPr>
          <p:nvPr/>
        </p:nvPicPr>
        <p:blipFill>
          <a:blip r:embed="rId5"/>
          <a:srcRect r="266" b="266"/>
          <a:stretch>
            <a:fillRect/>
          </a:stretch>
        </p:blipFill>
        <p:spPr>
          <a:xfrm>
            <a:off x="10522091" y="1456601"/>
            <a:ext cx="3409446" cy="7197722"/>
          </a:xfrm>
          <a:prstGeom prst="rect">
            <a:avLst/>
          </a:prstGeom>
        </p:spPr>
      </p:pic>
      <p:grpSp>
        <p:nvGrpSpPr>
          <p:cNvPr id="7" name="Group 7"/>
          <p:cNvGrpSpPr/>
          <p:nvPr/>
        </p:nvGrpSpPr>
        <p:grpSpPr>
          <a:xfrm>
            <a:off x="659350" y="1386820"/>
            <a:ext cx="3334295" cy="7039068"/>
            <a:chOff x="0" y="0"/>
            <a:chExt cx="4445726" cy="9385424"/>
          </a:xfrm>
        </p:grpSpPr>
        <p:pic>
          <p:nvPicPr>
            <p:cNvPr id="8" name="Picture 8"/>
            <p:cNvPicPr>
              <a:picLocks noChangeAspect="1"/>
            </p:cNvPicPr>
            <p:nvPr/>
          </p:nvPicPr>
          <p:blipFill>
            <a:blip r:embed="rId6"/>
            <a:srcRect r="268" b="268"/>
            <a:stretch>
              <a:fillRect/>
            </a:stretch>
          </p:blipFill>
          <p:spPr>
            <a:xfrm>
              <a:off x="0" y="0"/>
              <a:ext cx="4445726" cy="9385424"/>
            </a:xfrm>
            <a:prstGeom prst="rect">
              <a:avLst/>
            </a:prstGeom>
          </p:spPr>
        </p:pic>
        <p:grpSp>
          <p:nvGrpSpPr>
            <p:cNvPr id="9" name="Group 9"/>
            <p:cNvGrpSpPr/>
            <p:nvPr/>
          </p:nvGrpSpPr>
          <p:grpSpPr>
            <a:xfrm>
              <a:off x="1133474" y="2257424"/>
              <a:ext cx="2325840" cy="431800"/>
              <a:chOff x="0" y="0"/>
              <a:chExt cx="2325840" cy="431800"/>
            </a:xfrm>
          </p:grpSpPr>
          <p:sp>
            <p:nvSpPr>
              <p:cNvPr id="10" name="Freeform 10"/>
              <p:cNvSpPr/>
              <p:nvPr/>
            </p:nvSpPr>
            <p:spPr>
              <a:xfrm>
                <a:off x="0" y="0"/>
                <a:ext cx="2325878" cy="431800"/>
              </a:xfrm>
              <a:custGeom>
                <a:avLst/>
                <a:gdLst/>
                <a:ahLst/>
                <a:cxnLst/>
                <a:rect l="l" t="t" r="r" b="b"/>
                <a:pathLst>
                  <a:path w="2325878" h="431800">
                    <a:moveTo>
                      <a:pt x="0" y="0"/>
                    </a:moveTo>
                    <a:lnTo>
                      <a:pt x="2325878" y="0"/>
                    </a:lnTo>
                    <a:lnTo>
                      <a:pt x="2325878" y="431800"/>
                    </a:lnTo>
                    <a:lnTo>
                      <a:pt x="0" y="431800"/>
                    </a:lnTo>
                    <a:close/>
                  </a:path>
                </a:pathLst>
              </a:custGeom>
              <a:solidFill>
                <a:srgbClr val="F8D6DE"/>
              </a:solidFill>
            </p:spPr>
          </p:sp>
        </p:grpSp>
      </p:grpSp>
      <p:sp>
        <p:nvSpPr>
          <p:cNvPr id="11" name="TextBox 11"/>
          <p:cNvSpPr txBox="1"/>
          <p:nvPr/>
        </p:nvSpPr>
        <p:spPr>
          <a:xfrm>
            <a:off x="247650" y="8427078"/>
            <a:ext cx="4662084"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Spot the Difference </a:t>
            </a:r>
          </a:p>
        </p:txBody>
      </p:sp>
      <p:sp>
        <p:nvSpPr>
          <p:cNvPr id="12" name="TextBox 12"/>
          <p:cNvSpPr txBox="1"/>
          <p:nvPr/>
        </p:nvSpPr>
        <p:spPr>
          <a:xfrm>
            <a:off x="4512546" y="8427078"/>
            <a:ext cx="5490644"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Scan Product QR Codes </a:t>
            </a:r>
          </a:p>
        </p:txBody>
      </p:sp>
      <p:sp>
        <p:nvSpPr>
          <p:cNvPr id="13" name="TextBox 13"/>
          <p:cNvSpPr txBox="1"/>
          <p:nvPr/>
        </p:nvSpPr>
        <p:spPr>
          <a:xfrm>
            <a:off x="10362982" y="8454298"/>
            <a:ext cx="3727663"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Daily Quiz </a:t>
            </a:r>
          </a:p>
        </p:txBody>
      </p:sp>
      <p:pic>
        <p:nvPicPr>
          <p:cNvPr id="14" name="Picture 14"/>
          <p:cNvPicPr>
            <a:picLocks noChangeAspect="1"/>
          </p:cNvPicPr>
          <p:nvPr/>
        </p:nvPicPr>
        <p:blipFill>
          <a:blip r:embed="rId7"/>
          <a:srcRect r="256" b="256"/>
          <a:stretch>
            <a:fillRect/>
          </a:stretch>
        </p:blipFill>
        <p:spPr>
          <a:xfrm>
            <a:off x="14360464" y="1456601"/>
            <a:ext cx="3409447" cy="7197722"/>
          </a:xfrm>
          <a:prstGeom prst="rect">
            <a:avLst/>
          </a:prstGeom>
        </p:spPr>
      </p:pic>
      <p:sp>
        <p:nvSpPr>
          <p:cNvPr id="15" name="TextBox 15"/>
          <p:cNvSpPr txBox="1"/>
          <p:nvPr/>
        </p:nvSpPr>
        <p:spPr>
          <a:xfrm>
            <a:off x="14485899" y="8454298"/>
            <a:ext cx="3158576"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Claw Machine</a:t>
            </a:r>
          </a:p>
        </p:txBody>
      </p:sp>
      <p:sp>
        <p:nvSpPr>
          <p:cNvPr id="16" name="TextBox 16"/>
          <p:cNvSpPr txBox="1"/>
          <p:nvPr/>
        </p:nvSpPr>
        <p:spPr>
          <a:xfrm>
            <a:off x="1028700" y="1038225"/>
            <a:ext cx="14554676" cy="477393"/>
          </a:xfrm>
          <a:prstGeom prst="rect">
            <a:avLst/>
          </a:prstGeom>
        </p:spPr>
        <p:txBody>
          <a:bodyPr lIns="0" tIns="0" rIns="0" bIns="0" rtlCol="0" anchor="t">
            <a:spAutoFit/>
          </a:bodyPr>
          <a:lstStyle/>
          <a:p>
            <a:pPr algn="l">
              <a:lnSpc>
                <a:spcPts val="3455"/>
              </a:lnSpc>
            </a:pPr>
            <a:r>
              <a:rPr lang="en-US" sz="3199">
                <a:solidFill>
                  <a:srgbClr val="FFFFFF"/>
                </a:solidFill>
                <a:latin typeface="Poppins Bold"/>
              </a:rPr>
              <a:t>SKALE’s Suite of Mini Games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4757"/>
          <a:stretch>
            <a:fillRect/>
          </a:stretch>
        </p:blipFill>
        <p:spPr>
          <a:xfrm>
            <a:off x="0" y="1"/>
            <a:ext cx="18288000" cy="7740205"/>
          </a:xfrm>
          <a:prstGeom prst="rect">
            <a:avLst/>
          </a:prstGeom>
        </p:spPr>
      </p:pic>
      <p:sp>
        <p:nvSpPr>
          <p:cNvPr id="12" name="TextBox 12"/>
          <p:cNvSpPr txBox="1"/>
          <p:nvPr/>
        </p:nvSpPr>
        <p:spPr>
          <a:xfrm>
            <a:off x="4512546" y="8427078"/>
            <a:ext cx="5490644"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Digital Soccer</a:t>
            </a:r>
          </a:p>
        </p:txBody>
      </p:sp>
      <p:sp>
        <p:nvSpPr>
          <p:cNvPr id="13" name="TextBox 13"/>
          <p:cNvSpPr txBox="1"/>
          <p:nvPr/>
        </p:nvSpPr>
        <p:spPr>
          <a:xfrm>
            <a:off x="10362982" y="8454298"/>
            <a:ext cx="3727663" cy="363946"/>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Rock, Paper, Scissors</a:t>
            </a:r>
            <a:endParaRPr lang="en-US"/>
          </a:p>
        </p:txBody>
      </p:sp>
      <p:sp>
        <p:nvSpPr>
          <p:cNvPr id="16" name="TextBox 16"/>
          <p:cNvSpPr txBox="1"/>
          <p:nvPr/>
        </p:nvSpPr>
        <p:spPr>
          <a:xfrm>
            <a:off x="1028700" y="1038225"/>
            <a:ext cx="14554676" cy="477393"/>
          </a:xfrm>
          <a:prstGeom prst="rect">
            <a:avLst/>
          </a:prstGeom>
        </p:spPr>
        <p:txBody>
          <a:bodyPr lIns="0" tIns="0" rIns="0" bIns="0" rtlCol="0" anchor="t">
            <a:spAutoFit/>
          </a:bodyPr>
          <a:lstStyle/>
          <a:p>
            <a:pPr algn="l">
              <a:lnSpc>
                <a:spcPts val="3455"/>
              </a:lnSpc>
            </a:pPr>
            <a:r>
              <a:rPr lang="en-US" sz="3199">
                <a:solidFill>
                  <a:srgbClr val="FFFFFF"/>
                </a:solidFill>
                <a:latin typeface="Poppins Bold"/>
              </a:rPr>
              <a:t>SKALE’s Suite of Mini Games </a:t>
            </a:r>
          </a:p>
        </p:txBody>
      </p:sp>
      <p:pic>
        <p:nvPicPr>
          <p:cNvPr id="21" name="Picture 20">
            <a:extLst>
              <a:ext uri="{FF2B5EF4-FFF2-40B4-BE49-F238E27FC236}">
                <a16:creationId xmlns:a16="http://schemas.microsoft.com/office/drawing/2014/main" id="{19525E2C-AA15-8731-3A7D-880003D44B3D}"/>
              </a:ext>
            </a:extLst>
          </p:cNvPr>
          <p:cNvPicPr>
            <a:picLocks noChangeAspect="1"/>
          </p:cNvPicPr>
          <p:nvPr/>
        </p:nvPicPr>
        <p:blipFill>
          <a:blip r:embed="rId3"/>
          <a:srcRect/>
          <a:stretch/>
        </p:blipFill>
        <p:spPr>
          <a:xfrm>
            <a:off x="5678508" y="1956392"/>
            <a:ext cx="3079183" cy="6235108"/>
          </a:xfrm>
          <a:prstGeom prst="rect">
            <a:avLst/>
          </a:prstGeom>
          <a:effectLst>
            <a:softEdge rad="50392"/>
          </a:effectLst>
        </p:spPr>
      </p:pic>
      <p:pic>
        <p:nvPicPr>
          <p:cNvPr id="22" name="Picture 21" descr="A black cell phone&#10;&#10;Description automatically generated with low confidence">
            <a:extLst>
              <a:ext uri="{FF2B5EF4-FFF2-40B4-BE49-F238E27FC236}">
                <a16:creationId xmlns:a16="http://schemas.microsoft.com/office/drawing/2014/main" id="{E4DAB130-3F9E-FAE6-C7DD-939E6DA332D7}"/>
              </a:ext>
            </a:extLst>
          </p:cNvPr>
          <p:cNvPicPr>
            <a:picLocks noChangeAspect="1"/>
          </p:cNvPicPr>
          <p:nvPr/>
        </p:nvPicPr>
        <p:blipFill>
          <a:blip r:embed="rId4"/>
          <a:stretch>
            <a:fillRect/>
          </a:stretch>
        </p:blipFill>
        <p:spPr>
          <a:xfrm>
            <a:off x="5283603" y="1846221"/>
            <a:ext cx="3948530" cy="6548140"/>
          </a:xfrm>
          <a:prstGeom prst="rect">
            <a:avLst/>
          </a:prstGeom>
          <a:effectLst>
            <a:softEdge rad="0"/>
          </a:effectLst>
        </p:spPr>
      </p:pic>
      <p:pic>
        <p:nvPicPr>
          <p:cNvPr id="23" name="Picture 22" descr="A picture containing calendar&#10;&#10;Description automatically generated">
            <a:extLst>
              <a:ext uri="{FF2B5EF4-FFF2-40B4-BE49-F238E27FC236}">
                <a16:creationId xmlns:a16="http://schemas.microsoft.com/office/drawing/2014/main" id="{003DED6B-05F3-B26E-5ECD-8A1F8FA42837}"/>
              </a:ext>
            </a:extLst>
          </p:cNvPr>
          <p:cNvPicPr>
            <a:picLocks noChangeAspect="1"/>
          </p:cNvPicPr>
          <p:nvPr/>
        </p:nvPicPr>
        <p:blipFill>
          <a:blip r:embed="rId5"/>
          <a:stretch>
            <a:fillRect/>
          </a:stretch>
        </p:blipFill>
        <p:spPr>
          <a:xfrm>
            <a:off x="10595771" y="1855001"/>
            <a:ext cx="3164295" cy="6437805"/>
          </a:xfrm>
          <a:prstGeom prst="rect">
            <a:avLst/>
          </a:prstGeom>
        </p:spPr>
      </p:pic>
    </p:spTree>
    <p:extLst>
      <p:ext uri="{BB962C8B-B14F-4D97-AF65-F5344CB8AC3E}">
        <p14:creationId xmlns:p14="http://schemas.microsoft.com/office/powerpoint/2010/main" val="137550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8127" y="1714135"/>
            <a:ext cx="4598225" cy="3429365"/>
            <a:chOff x="0" y="0"/>
            <a:chExt cx="1211055" cy="903207"/>
          </a:xfrm>
        </p:grpSpPr>
        <p:sp>
          <p:nvSpPr>
            <p:cNvPr id="3" name="Freeform 3"/>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4" name="TextBox 4"/>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5" name="TextBox 5"/>
          <p:cNvSpPr txBox="1"/>
          <p:nvPr/>
        </p:nvSpPr>
        <p:spPr>
          <a:xfrm>
            <a:off x="682056" y="2085200"/>
            <a:ext cx="6073494"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Upload a Receipt</a:t>
            </a:r>
          </a:p>
        </p:txBody>
      </p:sp>
      <p:sp>
        <p:nvSpPr>
          <p:cNvPr id="6" name="TextBox 6"/>
          <p:cNvSpPr txBox="1"/>
          <p:nvPr/>
        </p:nvSpPr>
        <p:spPr>
          <a:xfrm>
            <a:off x="1696456" y="2689820"/>
            <a:ext cx="4044693" cy="20593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You can either manually approve customer receipts on the platform or utilize SKALE's smart receipts platform to automatically verify receipt uploads. Rewards can be personalized based on receipt data. </a:t>
            </a:r>
          </a:p>
        </p:txBody>
      </p:sp>
      <p:grpSp>
        <p:nvGrpSpPr>
          <p:cNvPr id="7" name="Group 7"/>
          <p:cNvGrpSpPr/>
          <p:nvPr/>
        </p:nvGrpSpPr>
        <p:grpSpPr>
          <a:xfrm>
            <a:off x="6772423" y="1714135"/>
            <a:ext cx="4598225" cy="3429365"/>
            <a:chOff x="0" y="0"/>
            <a:chExt cx="1211055" cy="903207"/>
          </a:xfrm>
        </p:grpSpPr>
        <p:sp>
          <p:nvSpPr>
            <p:cNvPr id="8" name="Freeform 8"/>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9" name="TextBox 9"/>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0" name="TextBox 10"/>
          <p:cNvSpPr txBox="1"/>
          <p:nvPr/>
        </p:nvSpPr>
        <p:spPr>
          <a:xfrm>
            <a:off x="6945555" y="2094725"/>
            <a:ext cx="4251961" cy="352425"/>
          </a:xfrm>
          <a:prstGeom prst="rect">
            <a:avLst/>
          </a:prstGeom>
        </p:spPr>
        <p:txBody>
          <a:bodyPr lIns="0" tIns="0" rIns="0" bIns="0" rtlCol="0" anchor="t">
            <a:spAutoFit/>
          </a:bodyPr>
          <a:lstStyle/>
          <a:p>
            <a:pPr algn="ctr">
              <a:lnSpc>
                <a:spcPts val="2760"/>
              </a:lnSpc>
            </a:pPr>
            <a:r>
              <a:rPr lang="en-US" sz="2300">
                <a:solidFill>
                  <a:srgbClr val="FF4D67"/>
                </a:solidFill>
                <a:latin typeface="Poppins Bold"/>
              </a:rPr>
              <a:t>Follow a social media page</a:t>
            </a:r>
          </a:p>
        </p:txBody>
      </p:sp>
      <p:sp>
        <p:nvSpPr>
          <p:cNvPr id="11" name="TextBox 11"/>
          <p:cNvSpPr txBox="1"/>
          <p:nvPr/>
        </p:nvSpPr>
        <p:spPr>
          <a:xfrm>
            <a:off x="7049189" y="2861270"/>
            <a:ext cx="4044693" cy="17164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After users follow your Instagram or Facebook pages, you can request that they upload a screenshot of your page as proof that they completed the challenge. </a:t>
            </a:r>
          </a:p>
        </p:txBody>
      </p:sp>
      <p:grpSp>
        <p:nvGrpSpPr>
          <p:cNvPr id="12" name="Group 12"/>
          <p:cNvGrpSpPr/>
          <p:nvPr/>
        </p:nvGrpSpPr>
        <p:grpSpPr>
          <a:xfrm>
            <a:off x="12027873" y="1714135"/>
            <a:ext cx="4598225" cy="3429365"/>
            <a:chOff x="0" y="0"/>
            <a:chExt cx="1211055" cy="903207"/>
          </a:xfrm>
        </p:grpSpPr>
        <p:sp>
          <p:nvSpPr>
            <p:cNvPr id="13" name="Freeform 13"/>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14" name="TextBox 14"/>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5" name="TextBox 15"/>
          <p:cNvSpPr txBox="1"/>
          <p:nvPr/>
        </p:nvSpPr>
        <p:spPr>
          <a:xfrm>
            <a:off x="12665876" y="2085200"/>
            <a:ext cx="3322220"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Upload a photo</a:t>
            </a:r>
          </a:p>
        </p:txBody>
      </p:sp>
      <p:sp>
        <p:nvSpPr>
          <p:cNvPr id="16" name="TextBox 16"/>
          <p:cNvSpPr txBox="1"/>
          <p:nvPr/>
        </p:nvSpPr>
        <p:spPr>
          <a:xfrm>
            <a:off x="12304640" y="2861270"/>
            <a:ext cx="4044693" cy="17164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You can ask users to upload a photo of your product, a selfie from your event, or any other image that demonstrates they've completed the platform challenge you've set. </a:t>
            </a:r>
          </a:p>
        </p:txBody>
      </p:sp>
      <p:grpSp>
        <p:nvGrpSpPr>
          <p:cNvPr id="17" name="Group 17"/>
          <p:cNvGrpSpPr/>
          <p:nvPr/>
        </p:nvGrpSpPr>
        <p:grpSpPr>
          <a:xfrm>
            <a:off x="1428127" y="5534025"/>
            <a:ext cx="4598225" cy="3429365"/>
            <a:chOff x="0" y="0"/>
            <a:chExt cx="1211055" cy="903207"/>
          </a:xfrm>
        </p:grpSpPr>
        <p:sp>
          <p:nvSpPr>
            <p:cNvPr id="18" name="Freeform 18"/>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19" name="TextBox 19"/>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0" name="TextBox 20"/>
          <p:cNvSpPr txBox="1"/>
          <p:nvPr/>
        </p:nvSpPr>
        <p:spPr>
          <a:xfrm>
            <a:off x="2066130" y="5905090"/>
            <a:ext cx="3322220"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Scan a QR code</a:t>
            </a:r>
          </a:p>
        </p:txBody>
      </p:sp>
      <p:sp>
        <p:nvSpPr>
          <p:cNvPr id="21" name="TextBox 21"/>
          <p:cNvSpPr txBox="1"/>
          <p:nvPr/>
        </p:nvSpPr>
        <p:spPr>
          <a:xfrm>
            <a:off x="1704893" y="6353371"/>
            <a:ext cx="4044693" cy="24022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QR codes can be generated by our platform for your stores, product packaging, or offline activations. </a:t>
            </a:r>
          </a:p>
          <a:p>
            <a:pPr algn="just">
              <a:lnSpc>
                <a:spcPts val="2760"/>
              </a:lnSpc>
            </a:pPr>
            <a:endParaRPr lang="en-US" sz="2000">
              <a:solidFill>
                <a:srgbClr val="000000"/>
              </a:solidFill>
              <a:latin typeface="Roboto"/>
            </a:endParaRPr>
          </a:p>
          <a:p>
            <a:pPr algn="just">
              <a:lnSpc>
                <a:spcPts val="2760"/>
              </a:lnSpc>
            </a:pPr>
            <a:r>
              <a:rPr lang="en-US" sz="2000">
                <a:solidFill>
                  <a:srgbClr val="000000"/>
                </a:solidFill>
                <a:latin typeface="Roboto"/>
              </a:rPr>
              <a:t>SKALE's games automatically scan QR codes and award points or chances to players in real-time. </a:t>
            </a:r>
          </a:p>
        </p:txBody>
      </p:sp>
      <p:grpSp>
        <p:nvGrpSpPr>
          <p:cNvPr id="22" name="Group 22"/>
          <p:cNvGrpSpPr/>
          <p:nvPr/>
        </p:nvGrpSpPr>
        <p:grpSpPr>
          <a:xfrm>
            <a:off x="6755550" y="5534025"/>
            <a:ext cx="4598225" cy="3429365"/>
            <a:chOff x="0" y="0"/>
            <a:chExt cx="1211055" cy="903207"/>
          </a:xfrm>
        </p:grpSpPr>
        <p:sp>
          <p:nvSpPr>
            <p:cNvPr id="23" name="Freeform 23"/>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24" name="TextBox 24"/>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5" name="TextBox 25"/>
          <p:cNvSpPr txBox="1"/>
          <p:nvPr/>
        </p:nvSpPr>
        <p:spPr>
          <a:xfrm>
            <a:off x="7393553" y="5905090"/>
            <a:ext cx="3322220"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Install an app</a:t>
            </a:r>
          </a:p>
        </p:txBody>
      </p:sp>
      <p:sp>
        <p:nvSpPr>
          <p:cNvPr id="26" name="TextBox 26"/>
          <p:cNvSpPr txBox="1"/>
          <p:nvPr/>
        </p:nvSpPr>
        <p:spPr>
          <a:xfrm>
            <a:off x="7032316" y="6524821"/>
            <a:ext cx="4044693" cy="20593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You can start the game as soon as users open the app. Alternatively, you can ask them to upload a screenshot of the app on their phones before awarding points or chances. </a:t>
            </a:r>
          </a:p>
        </p:txBody>
      </p:sp>
      <p:grpSp>
        <p:nvGrpSpPr>
          <p:cNvPr id="27" name="Group 27"/>
          <p:cNvGrpSpPr/>
          <p:nvPr/>
        </p:nvGrpSpPr>
        <p:grpSpPr>
          <a:xfrm>
            <a:off x="12027873" y="5534025"/>
            <a:ext cx="4598225" cy="3429365"/>
            <a:chOff x="0" y="0"/>
            <a:chExt cx="1211055" cy="903207"/>
          </a:xfrm>
        </p:grpSpPr>
        <p:sp>
          <p:nvSpPr>
            <p:cNvPr id="28" name="Freeform 28"/>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29" name="TextBox 29"/>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30" name="TextBox 30"/>
          <p:cNvSpPr txBox="1"/>
          <p:nvPr/>
        </p:nvSpPr>
        <p:spPr>
          <a:xfrm>
            <a:off x="12665876" y="5905090"/>
            <a:ext cx="3322220"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Log In</a:t>
            </a:r>
          </a:p>
        </p:txBody>
      </p:sp>
      <p:sp>
        <p:nvSpPr>
          <p:cNvPr id="31" name="TextBox 31"/>
          <p:cNvSpPr txBox="1"/>
          <p:nvPr/>
        </p:nvSpPr>
        <p:spPr>
          <a:xfrm>
            <a:off x="12363425" y="6867721"/>
            <a:ext cx="3985907" cy="13735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If you've enabled the daily check-in, you'll be able to award points or chances each time a user logs in or launches the game.</a:t>
            </a:r>
          </a:p>
        </p:txBody>
      </p:sp>
      <p:sp>
        <p:nvSpPr>
          <p:cNvPr id="33" name="TextBox 33"/>
          <p:cNvSpPr txBox="1"/>
          <p:nvPr/>
        </p:nvSpPr>
        <p:spPr>
          <a:xfrm>
            <a:off x="7849520" y="878411"/>
            <a:ext cx="2588960" cy="542925"/>
          </a:xfrm>
          <a:prstGeom prst="rect">
            <a:avLst/>
          </a:prstGeom>
        </p:spPr>
        <p:txBody>
          <a:bodyPr lIns="0" tIns="0" rIns="0" bIns="0" rtlCol="0" anchor="t">
            <a:spAutoFit/>
          </a:bodyPr>
          <a:lstStyle/>
          <a:p>
            <a:pPr algn="ctr">
              <a:lnSpc>
                <a:spcPts val="4200"/>
              </a:lnSpc>
            </a:pPr>
            <a:r>
              <a:rPr lang="en-US" sz="3000" spc="120">
                <a:solidFill>
                  <a:srgbClr val="000000"/>
                </a:solidFill>
                <a:latin typeface="Poppins Bold"/>
              </a:rPr>
              <a:t>CHALLENGES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932f40-529a-41c3-8bad-f87d30b50ccb" xsi:nil="true"/>
    <lcf76f155ced4ddcb4097134ff3c332f xmlns="cbea92aa-5491-4b00-871d-0dcc60b6800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6439F6E0954647A64A17F3E4589DAD" ma:contentTypeVersion="16" ma:contentTypeDescription="Create a new document." ma:contentTypeScope="" ma:versionID="cc0eb7511e7f23904e1efd38f451bd18">
  <xsd:schema xmlns:xsd="http://www.w3.org/2001/XMLSchema" xmlns:xs="http://www.w3.org/2001/XMLSchema" xmlns:p="http://schemas.microsoft.com/office/2006/metadata/properties" xmlns:ns2="b9932f40-529a-41c3-8bad-f87d30b50ccb" xmlns:ns3="cbea92aa-5491-4b00-871d-0dcc60b68007" targetNamespace="http://schemas.microsoft.com/office/2006/metadata/properties" ma:root="true" ma:fieldsID="3bf1ecdfd8fcb24f0324f9618a855790" ns2:_="" ns3:_="">
    <xsd:import namespace="b9932f40-529a-41c3-8bad-f87d30b50ccb"/>
    <xsd:import namespace="cbea92aa-5491-4b00-871d-0dcc60b680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932f40-529a-41c3-8bad-f87d30b50cc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2bb441-c73d-4634-847b-1254fe13e78e}" ma:internalName="TaxCatchAll" ma:showField="CatchAllData" ma:web="b9932f40-529a-41c3-8bad-f87d30b50c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bea92aa-5491-4b00-871d-0dcc60b680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000dfa-c7b8-48e9-b6fd-fd0b4952b33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5690EC-21CF-4308-9713-E5055E3F2250}">
  <ds:schemaRefs>
    <ds:schemaRef ds:uri="b9932f40-529a-41c3-8bad-f87d30b50ccb"/>
    <ds:schemaRef ds:uri="cbea92aa-5491-4b00-871d-0dcc60b680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78F641-8841-4CC6-835E-A1B8E66A84B3}">
  <ds:schemaRefs>
    <ds:schemaRef ds:uri="http://schemas.microsoft.com/sharepoint/v3/contenttype/forms"/>
  </ds:schemaRefs>
</ds:datastoreItem>
</file>

<file path=customXml/itemProps3.xml><?xml version="1.0" encoding="utf-8"?>
<ds:datastoreItem xmlns:ds="http://schemas.openxmlformats.org/officeDocument/2006/customXml" ds:itemID="{BBCCD440-BDF1-4E9A-B6FA-A0DF88BA28C1}">
  <ds:schemaRefs>
    <ds:schemaRef ds:uri="b9932f40-529a-41c3-8bad-f87d30b50ccb"/>
    <ds:schemaRef ds:uri="cbea92aa-5491-4b00-871d-0dcc60b680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49</Slides>
  <Notes>3</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Gamification Guide [Revised]</dc:title>
  <dc:creator>Jing Lopez</dc:creator>
  <cp:revision>2</cp:revision>
  <dcterms:created xsi:type="dcterms:W3CDTF">2006-08-16T00:00:00Z</dcterms:created>
  <dcterms:modified xsi:type="dcterms:W3CDTF">2023-02-17T06:21:06Z</dcterms:modified>
  <dc:identifier>DAFSjEe0luw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0x010100286439F6E0954647A64A17F3E4589DAD</vt:lpwstr>
  </property>
  <property fmtid="{D5CDD505-2E9C-101B-9397-08002B2CF9AE}" pid="3" name="MediaServiceImageTags">
    <vt:lpwstr/>
  </property>
</Properties>
</file>