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Lst>
  <p:sldSz cx="18288000" cy="10287000"/>
  <p:notesSz cx="6858000" cy="9144000"/>
  <p:embeddedFontLst>
    <p:embeddedFont>
      <p:font typeface="Calibri" panose="020F0502020204030204" pitchFamily="34" charset="0"/>
      <p:regular r:id="rId45"/>
      <p:bold r:id="rId46"/>
      <p:italic r:id="rId47"/>
      <p:boldItalic r:id="rId48"/>
    </p:embeddedFont>
    <p:embeddedFont>
      <p:font typeface="Lato Bold" panose="020B0604020202020204" charset="0"/>
      <p:regular r:id="rId49"/>
    </p:embeddedFont>
    <p:embeddedFont>
      <p:font typeface="Lato Light" panose="020B0604020202020204" charset="0"/>
      <p:regular r:id="rId50"/>
      <p:italic r:id="rId51"/>
    </p:embeddedFont>
    <p:embeddedFont>
      <p:font typeface="Montserrat" panose="00000500000000000000" pitchFamily="50" charset="0"/>
      <p:regular r:id="rId52"/>
      <p:bold r:id="rId53"/>
      <p:italic r:id="rId54"/>
      <p:boldItalic r:id="rId55"/>
    </p:embeddedFont>
    <p:embeddedFont>
      <p:font typeface="Open Sans" panose="020B0604020202020204" charset="0"/>
      <p:regular r:id="rId56"/>
      <p:bold r:id="rId57"/>
      <p:italic r:id="rId58"/>
      <p:boldItalic r:id="rId59"/>
    </p:embeddedFont>
    <p:embeddedFont>
      <p:font typeface="Poppins" panose="020B0604020202020204" charset="0"/>
      <p:regular r:id="rId60"/>
      <p:bold r:id="rId61"/>
    </p:embeddedFont>
    <p:embeddedFont>
      <p:font typeface="Poppins Bold" panose="020B0604020202020204" charset="0"/>
      <p:regular r:id="rId62"/>
      <p:bold r:id="rId63"/>
    </p:embeddedFont>
    <p:embeddedFont>
      <p:font typeface="Poppins Light" panose="020B0604020202020204" charset="0"/>
      <p:regular r:id="rId64"/>
      <p:italic r:id="rId65"/>
    </p:embeddedFont>
    <p:embeddedFont>
      <p:font typeface="Roboto" panose="020B0604020202020204" charset="0"/>
      <p:regular r:id="rId66"/>
      <p:bold r:id="rId67"/>
      <p:italic r:id="rId68"/>
      <p:boldItalic r:id="rId69"/>
    </p:embeddedFont>
    <p:embeddedFont>
      <p:font typeface="Roboto Bold" panose="020B0604020202020204" charset="0"/>
      <p:regular r:id="rId70"/>
      <p:bold r:id="rId71"/>
    </p:embeddedFont>
    <p:embeddedFont>
      <p:font typeface="Roboto Italics" panose="020B0604020202020204" charset="0"/>
      <p:regular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17.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8" Type="http://schemas.openxmlformats.org/officeDocument/2006/relationships/slide" Target="slides/slide4.xml"/><Relationship Id="rId51" Type="http://schemas.openxmlformats.org/officeDocument/2006/relationships/font" Target="fonts/font7.fntdata"/><Relationship Id="rId72" Type="http://schemas.openxmlformats.org/officeDocument/2006/relationships/font" Target="fonts/font2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6.fntdata"/><Relationship Id="rId55" Type="http://schemas.openxmlformats.org/officeDocument/2006/relationships/font" Target="fonts/font11.fntdata"/><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2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video" Target="https://www.youtube.com/embed/FEqXhkRKqWI?feature=oembe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video" Target="https://www.youtube.com/embed/rYIuZdZoTAA?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4.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8.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video" Target="https://www.youtube.com/embed/PE63dKrVdmg?feature=oembed"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smart-receipt.skale.today/" TargetMode="External"/><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7.xml"/><Relationship Id="rId1" Type="http://schemas.openxmlformats.org/officeDocument/2006/relationships/video" Target="https://www.youtube.com/embed/Qt2Cm6L_6FY?feature=oembed"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73.sv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hyperlink" Target="https://calendly.com/skale-/skale-enteprise-exper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4A9B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53" b="648"/>
          <a:stretch>
            <a:fillRect/>
          </a:stretch>
        </p:blipFill>
        <p:spPr>
          <a:xfrm>
            <a:off x="1028700" y="1013773"/>
            <a:ext cx="1885892" cy="643502"/>
          </a:xfrm>
          <a:prstGeom prst="rect">
            <a:avLst/>
          </a:prstGeom>
        </p:spPr>
      </p:pic>
      <p:sp>
        <p:nvSpPr>
          <p:cNvPr id="3" name="TextBox 3"/>
          <p:cNvSpPr txBox="1"/>
          <p:nvPr/>
        </p:nvSpPr>
        <p:spPr>
          <a:xfrm>
            <a:off x="1532237" y="3447288"/>
            <a:ext cx="9282708" cy="2692399"/>
          </a:xfrm>
          <a:prstGeom prst="rect">
            <a:avLst/>
          </a:prstGeom>
        </p:spPr>
        <p:txBody>
          <a:bodyPr lIns="0" tIns="0" rIns="0" bIns="0" rtlCol="0" anchor="t">
            <a:spAutoFit/>
          </a:bodyPr>
          <a:lstStyle/>
          <a:p>
            <a:pPr>
              <a:lnSpc>
                <a:spcPts val="9999"/>
              </a:lnSpc>
            </a:pPr>
            <a:r>
              <a:rPr lang="en-US" sz="9999" spc="-199">
                <a:solidFill>
                  <a:srgbClr val="FFFFFF"/>
                </a:solidFill>
                <a:latin typeface="Poppins Bold"/>
              </a:rPr>
              <a:t>Gamification</a:t>
            </a:r>
          </a:p>
          <a:p>
            <a:pPr algn="l">
              <a:lnSpc>
                <a:spcPts val="9999"/>
              </a:lnSpc>
            </a:pPr>
            <a:r>
              <a:rPr lang="en-US" sz="9999" spc="-199">
                <a:solidFill>
                  <a:srgbClr val="FFFFFF"/>
                </a:solidFill>
                <a:latin typeface="Poppins Bold"/>
              </a:rPr>
              <a:t>Guide</a:t>
            </a:r>
          </a:p>
        </p:txBody>
      </p:sp>
      <p:grpSp>
        <p:nvGrpSpPr>
          <p:cNvPr id="4" name="Group 4"/>
          <p:cNvGrpSpPr/>
          <p:nvPr/>
        </p:nvGrpSpPr>
        <p:grpSpPr>
          <a:xfrm>
            <a:off x="1403701" y="5351292"/>
            <a:ext cx="5401964" cy="2791165"/>
            <a:chOff x="-41378" y="-319180"/>
            <a:chExt cx="1738985" cy="898525"/>
          </a:xfrm>
        </p:grpSpPr>
        <p:sp>
          <p:nvSpPr>
            <p:cNvPr id="5" name="Freeform 5"/>
            <p:cNvSpPr/>
            <p:nvPr/>
          </p:nvSpPr>
          <p:spPr>
            <a:xfrm>
              <a:off x="0" y="0"/>
              <a:ext cx="1656229" cy="260166"/>
            </a:xfrm>
            <a:custGeom>
              <a:avLst/>
              <a:gdLst/>
              <a:ahLst/>
              <a:cxnLst/>
              <a:rect l="l" t="t" r="r" b="b"/>
              <a:pathLst>
                <a:path w="1656229" h="260166">
                  <a:moveTo>
                    <a:pt x="130083" y="0"/>
                  </a:moveTo>
                  <a:lnTo>
                    <a:pt x="1526146" y="0"/>
                  </a:lnTo>
                  <a:cubicBezTo>
                    <a:pt x="1560647" y="0"/>
                    <a:pt x="1593734" y="13705"/>
                    <a:pt x="1618129" y="38100"/>
                  </a:cubicBezTo>
                  <a:cubicBezTo>
                    <a:pt x="1642524" y="62496"/>
                    <a:pt x="1656229" y="95583"/>
                    <a:pt x="1656229" y="130083"/>
                  </a:cubicBezTo>
                  <a:lnTo>
                    <a:pt x="1656229" y="130083"/>
                  </a:lnTo>
                  <a:cubicBezTo>
                    <a:pt x="1656229" y="164583"/>
                    <a:pt x="1642524" y="197670"/>
                    <a:pt x="1618129" y="222065"/>
                  </a:cubicBezTo>
                  <a:cubicBezTo>
                    <a:pt x="1593734" y="246461"/>
                    <a:pt x="1560647" y="260166"/>
                    <a:pt x="1526146" y="260166"/>
                  </a:cubicBezTo>
                  <a:lnTo>
                    <a:pt x="130083" y="260166"/>
                  </a:lnTo>
                  <a:cubicBezTo>
                    <a:pt x="95583" y="260166"/>
                    <a:pt x="62496" y="246461"/>
                    <a:pt x="38100" y="222065"/>
                  </a:cubicBezTo>
                  <a:cubicBezTo>
                    <a:pt x="13705" y="197670"/>
                    <a:pt x="0" y="164583"/>
                    <a:pt x="0" y="130083"/>
                  </a:cubicBezTo>
                  <a:lnTo>
                    <a:pt x="0" y="130083"/>
                  </a:lnTo>
                  <a:cubicBezTo>
                    <a:pt x="0" y="95583"/>
                    <a:pt x="13705" y="62496"/>
                    <a:pt x="38100" y="38100"/>
                  </a:cubicBezTo>
                  <a:cubicBezTo>
                    <a:pt x="62496" y="13705"/>
                    <a:pt x="95583" y="0"/>
                    <a:pt x="130083" y="0"/>
                  </a:cubicBezTo>
                  <a:close/>
                </a:path>
              </a:pathLst>
            </a:custGeom>
            <a:solidFill>
              <a:srgbClr val="FFFFFF"/>
            </a:solidFill>
          </p:spPr>
        </p:sp>
        <p:sp>
          <p:nvSpPr>
            <p:cNvPr id="6" name="TextBox 6"/>
            <p:cNvSpPr txBox="1"/>
            <p:nvPr/>
          </p:nvSpPr>
          <p:spPr>
            <a:xfrm>
              <a:off x="-41378" y="-319180"/>
              <a:ext cx="1738985" cy="898525"/>
            </a:xfrm>
            <a:prstGeom prst="rect">
              <a:avLst/>
            </a:prstGeom>
          </p:spPr>
          <p:txBody>
            <a:bodyPr lIns="50800" tIns="50800" rIns="50800" bIns="50800" rtlCol="0" anchor="ctr"/>
            <a:lstStyle/>
            <a:p>
              <a:pPr algn="ctr">
                <a:lnSpc>
                  <a:spcPts val="3919"/>
                </a:lnSpc>
              </a:pPr>
              <a:r>
                <a:rPr lang="en-US" sz="2799" spc="111" dirty="0">
                  <a:solidFill>
                    <a:srgbClr val="000000"/>
                  </a:solidFill>
                  <a:latin typeface="Poppins Bold"/>
                </a:rPr>
                <a:t>INTRODUCTION GUIDE</a:t>
              </a:r>
            </a:p>
          </p:txBody>
        </p:sp>
      </p:grpSp>
      <p:pic>
        <p:nvPicPr>
          <p:cNvPr id="7" name="Picture 7"/>
          <p:cNvPicPr>
            <a:picLocks noChangeAspect="1"/>
          </p:cNvPicPr>
          <p:nvPr/>
        </p:nvPicPr>
        <p:blipFill>
          <a:blip r:embed="rId3"/>
          <a:srcRect r="191" b="337"/>
          <a:stretch>
            <a:fillRect/>
          </a:stretch>
        </p:blipFill>
        <p:spPr>
          <a:xfrm>
            <a:off x="10081700" y="-268846"/>
            <a:ext cx="7177601" cy="108246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4A9B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53" b="648"/>
          <a:stretch>
            <a:fillRect/>
          </a:stretch>
        </p:blipFill>
        <p:spPr>
          <a:xfrm>
            <a:off x="1028700" y="1013773"/>
            <a:ext cx="1885892" cy="643502"/>
          </a:xfrm>
          <a:prstGeom prst="rect">
            <a:avLst/>
          </a:prstGeom>
        </p:spPr>
      </p:pic>
      <p:pic>
        <p:nvPicPr>
          <p:cNvPr id="3" name="Picture 3"/>
          <p:cNvPicPr>
            <a:picLocks noChangeAspect="1"/>
          </p:cNvPicPr>
          <p:nvPr/>
        </p:nvPicPr>
        <p:blipFill>
          <a:blip r:embed="rId3"/>
          <a:srcRect r="192" b="170"/>
          <a:stretch>
            <a:fillRect/>
          </a:stretch>
        </p:blipFill>
        <p:spPr>
          <a:xfrm>
            <a:off x="8731127" y="0"/>
            <a:ext cx="9195309" cy="13797346"/>
          </a:xfrm>
          <a:prstGeom prst="rect">
            <a:avLst/>
          </a:prstGeom>
        </p:spPr>
      </p:pic>
      <p:sp>
        <p:nvSpPr>
          <p:cNvPr id="4" name="TextBox 4"/>
          <p:cNvSpPr txBox="1"/>
          <p:nvPr/>
        </p:nvSpPr>
        <p:spPr>
          <a:xfrm>
            <a:off x="1028700" y="2154199"/>
            <a:ext cx="12576727" cy="1644651"/>
          </a:xfrm>
          <a:prstGeom prst="rect">
            <a:avLst/>
          </a:prstGeom>
        </p:spPr>
        <p:txBody>
          <a:bodyPr lIns="0" tIns="0" rIns="0" bIns="0" rtlCol="0" anchor="t">
            <a:spAutoFit/>
          </a:bodyPr>
          <a:lstStyle/>
          <a:p>
            <a:pPr algn="l">
              <a:lnSpc>
                <a:spcPts val="11500"/>
              </a:lnSpc>
            </a:pPr>
            <a:r>
              <a:rPr lang="en-US" sz="11500" spc="-230">
                <a:solidFill>
                  <a:srgbClr val="FFFFFF"/>
                </a:solidFill>
                <a:latin typeface="Poppins Bold"/>
              </a:rPr>
              <a:t>Spin &amp; Win</a:t>
            </a:r>
          </a:p>
        </p:txBody>
      </p:sp>
      <p:sp>
        <p:nvSpPr>
          <p:cNvPr id="5" name="TextBox 5"/>
          <p:cNvSpPr txBox="1"/>
          <p:nvPr/>
        </p:nvSpPr>
        <p:spPr>
          <a:xfrm>
            <a:off x="1028700" y="4171950"/>
            <a:ext cx="7935764" cy="5086350"/>
          </a:xfrm>
          <a:prstGeom prst="rect">
            <a:avLst/>
          </a:prstGeom>
        </p:spPr>
        <p:txBody>
          <a:bodyPr lIns="0" tIns="0" rIns="0" bIns="0" rtlCol="0" anchor="t">
            <a:spAutoFit/>
          </a:bodyPr>
          <a:lstStyle/>
          <a:p>
            <a:pPr algn="just">
              <a:lnSpc>
                <a:spcPts val="2879"/>
              </a:lnSpc>
              <a:spcBef>
                <a:spcPct val="0"/>
              </a:spcBef>
            </a:pPr>
            <a:r>
              <a:rPr lang="en-US" sz="2400">
                <a:solidFill>
                  <a:srgbClr val="FFFFFF"/>
                </a:solidFill>
                <a:latin typeface="Poppins"/>
              </a:rPr>
              <a:t>Spin &amp; Win is an excellent tool for engaging and rewarding your customers online or in-store, whether it's a daily gamified pop-up or an incentive for every purchase.</a:t>
            </a:r>
          </a:p>
          <a:p>
            <a:pPr algn="just">
              <a:lnSpc>
                <a:spcPts val="2879"/>
              </a:lnSpc>
              <a:spcBef>
                <a:spcPct val="0"/>
              </a:spcBef>
            </a:pPr>
            <a:endParaRPr lang="en-US" sz="2400">
              <a:solidFill>
                <a:srgbClr val="FFFFFF"/>
              </a:solidFill>
              <a:latin typeface="Poppins"/>
            </a:endParaRPr>
          </a:p>
          <a:p>
            <a:pPr algn="just">
              <a:lnSpc>
                <a:spcPts val="2879"/>
              </a:lnSpc>
              <a:spcBef>
                <a:spcPct val="0"/>
              </a:spcBef>
            </a:pPr>
            <a:r>
              <a:rPr lang="en-US" sz="2400">
                <a:solidFill>
                  <a:srgbClr val="FFFFFF"/>
                </a:solidFill>
                <a:latin typeface="Poppins"/>
              </a:rPr>
              <a:t>Increase opt-ins and convert customers into superfans by giving them the opportunity to win multiple prizes.</a:t>
            </a:r>
          </a:p>
          <a:p>
            <a:pPr algn="just">
              <a:lnSpc>
                <a:spcPts val="2879"/>
              </a:lnSpc>
              <a:spcBef>
                <a:spcPct val="0"/>
              </a:spcBef>
            </a:pPr>
            <a:endParaRPr lang="en-US" sz="2400">
              <a:solidFill>
                <a:srgbClr val="FFFFFF"/>
              </a:solidFill>
              <a:latin typeface="Poppins"/>
            </a:endParaRPr>
          </a:p>
          <a:p>
            <a:pPr algn="just">
              <a:lnSpc>
                <a:spcPts val="2879"/>
              </a:lnSpc>
              <a:spcBef>
                <a:spcPct val="0"/>
              </a:spcBef>
            </a:pPr>
            <a:r>
              <a:rPr lang="en-US" sz="2400">
                <a:solidFill>
                  <a:srgbClr val="FFFFFF"/>
                </a:solidFill>
                <a:latin typeface="Poppins"/>
              </a:rPr>
              <a:t>Our drag-and-drop editor allows you to quickly create branded and engaging Spin &amp; Win platforms. Without POS integration, you can assign rewards, track customer behavior, and calculate in-store ROI from your campaign.</a:t>
            </a:r>
          </a:p>
        </p:txBody>
      </p:sp>
      <p:sp>
        <p:nvSpPr>
          <p:cNvPr id="6" name="TextBox 6"/>
          <p:cNvSpPr txBox="1"/>
          <p:nvPr/>
        </p:nvSpPr>
        <p:spPr>
          <a:xfrm>
            <a:off x="17612890" y="9166814"/>
            <a:ext cx="280555" cy="793751"/>
          </a:xfrm>
          <a:prstGeom prst="rect">
            <a:avLst/>
          </a:prstGeom>
        </p:spPr>
        <p:txBody>
          <a:bodyPr lIns="0" tIns="0" rIns="0" bIns="0" rtlCol="0" anchor="t">
            <a:spAutoFit/>
          </a:bodyPr>
          <a:lstStyle/>
          <a:p>
            <a:pPr>
              <a:lnSpc>
                <a:spcPts val="6649"/>
              </a:lnSpc>
            </a:pPr>
            <a:r>
              <a:rPr lang="en-US" sz="3499">
                <a:solidFill>
                  <a:srgbClr val="FAFAFA"/>
                </a:solidFill>
                <a:latin typeface="Poppins"/>
              </a:rPr>
              <a:t>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60" t="90" r="960" b="16245"/>
          <a:stretch>
            <a:fillRect/>
          </a:stretch>
        </p:blipFill>
        <p:spPr>
          <a:xfrm>
            <a:off x="0" y="0"/>
            <a:ext cx="18288000" cy="8774992"/>
          </a:xfrm>
          <a:prstGeom prst="rect">
            <a:avLst/>
          </a:prstGeom>
        </p:spPr>
      </p:pic>
      <p:pic>
        <p:nvPicPr>
          <p:cNvPr id="3" name="Picture 3"/>
          <p:cNvPicPr>
            <a:picLocks noChangeAspect="1"/>
          </p:cNvPicPr>
          <p:nvPr/>
        </p:nvPicPr>
        <p:blipFill>
          <a:blip r:embed="rId3"/>
          <a:srcRect r="127" b="97"/>
          <a:stretch>
            <a:fillRect/>
          </a:stretch>
        </p:blipFill>
        <p:spPr>
          <a:xfrm>
            <a:off x="12071975" y="865238"/>
            <a:ext cx="5593137" cy="8393062"/>
          </a:xfrm>
          <a:prstGeom prst="rect">
            <a:avLst/>
          </a:prstGeom>
        </p:spPr>
      </p:pic>
      <p:sp>
        <p:nvSpPr>
          <p:cNvPr id="4" name="TextBox 4"/>
          <p:cNvSpPr txBox="1"/>
          <p:nvPr/>
        </p:nvSpPr>
        <p:spPr>
          <a:xfrm>
            <a:off x="1866496" y="604443"/>
            <a:ext cx="14555007" cy="531114"/>
          </a:xfrm>
          <a:prstGeom prst="rect">
            <a:avLst/>
          </a:prstGeom>
        </p:spPr>
        <p:txBody>
          <a:bodyPr lIns="0" tIns="0" rIns="0" bIns="0" rtlCol="0" anchor="t">
            <a:spAutoFit/>
          </a:bodyPr>
          <a:lstStyle/>
          <a:p>
            <a:pPr algn="ctr">
              <a:lnSpc>
                <a:spcPts val="3888"/>
              </a:lnSpc>
            </a:pPr>
            <a:r>
              <a:rPr lang="en-US" sz="3600" spc="144">
                <a:solidFill>
                  <a:srgbClr val="FFFFFF"/>
                </a:solidFill>
                <a:latin typeface="Poppins Bold"/>
              </a:rPr>
              <a:t>USER JOURNEY – SPIN &amp; WIN</a:t>
            </a:r>
          </a:p>
        </p:txBody>
      </p:sp>
      <p:sp>
        <p:nvSpPr>
          <p:cNvPr id="5" name="TextBox 5"/>
          <p:cNvSpPr txBox="1"/>
          <p:nvPr/>
        </p:nvSpPr>
        <p:spPr>
          <a:xfrm>
            <a:off x="1313316" y="8972550"/>
            <a:ext cx="4301344" cy="819150"/>
          </a:xfrm>
          <a:prstGeom prst="rect">
            <a:avLst/>
          </a:prstGeom>
        </p:spPr>
        <p:txBody>
          <a:bodyPr lIns="0" tIns="0" rIns="0" bIns="0" rtlCol="0" anchor="t">
            <a:spAutoFit/>
          </a:bodyPr>
          <a:lstStyle/>
          <a:p>
            <a:pPr algn="ctr">
              <a:lnSpc>
                <a:spcPts val="2160"/>
              </a:lnSpc>
            </a:pPr>
            <a:r>
              <a:rPr lang="en-US" sz="1800">
                <a:solidFill>
                  <a:srgbClr val="000000"/>
                </a:solidFill>
                <a:latin typeface="Poppins"/>
              </a:rPr>
              <a:t> Shoppers are driven to the platform via Social Media Ads, EDM, or to the organic follower base </a:t>
            </a:r>
          </a:p>
        </p:txBody>
      </p:sp>
      <p:sp>
        <p:nvSpPr>
          <p:cNvPr id="6" name="TextBox 6"/>
          <p:cNvSpPr txBox="1"/>
          <p:nvPr/>
        </p:nvSpPr>
        <p:spPr>
          <a:xfrm>
            <a:off x="7129990" y="8972550"/>
            <a:ext cx="4028019" cy="552450"/>
          </a:xfrm>
          <a:prstGeom prst="rect">
            <a:avLst/>
          </a:prstGeom>
        </p:spPr>
        <p:txBody>
          <a:bodyPr lIns="0" tIns="0" rIns="0" bIns="0" rtlCol="0" anchor="t">
            <a:spAutoFit/>
          </a:bodyPr>
          <a:lstStyle/>
          <a:p>
            <a:pPr algn="ctr">
              <a:lnSpc>
                <a:spcPts val="2160"/>
              </a:lnSpc>
            </a:pPr>
            <a:r>
              <a:rPr lang="en-US" sz="1800">
                <a:solidFill>
                  <a:srgbClr val="000000"/>
                </a:solidFill>
                <a:latin typeface="Poppins"/>
              </a:rPr>
              <a:t>Capture First Party Customer Data </a:t>
            </a:r>
          </a:p>
          <a:p>
            <a:pPr algn="ctr">
              <a:lnSpc>
                <a:spcPts val="2160"/>
              </a:lnSpc>
            </a:pPr>
            <a:r>
              <a:rPr lang="en-US" sz="1800">
                <a:solidFill>
                  <a:srgbClr val="000000"/>
                </a:solidFill>
                <a:latin typeface="Poppins"/>
              </a:rPr>
              <a:t>When Shoppers register </a:t>
            </a:r>
          </a:p>
        </p:txBody>
      </p:sp>
      <p:sp>
        <p:nvSpPr>
          <p:cNvPr id="7" name="TextBox 7"/>
          <p:cNvSpPr txBox="1"/>
          <p:nvPr/>
        </p:nvSpPr>
        <p:spPr>
          <a:xfrm>
            <a:off x="12738029" y="8972550"/>
            <a:ext cx="4266410" cy="552450"/>
          </a:xfrm>
          <a:prstGeom prst="rect">
            <a:avLst/>
          </a:prstGeom>
        </p:spPr>
        <p:txBody>
          <a:bodyPr lIns="0" tIns="0" rIns="0" bIns="0" rtlCol="0" anchor="t">
            <a:spAutoFit/>
          </a:bodyPr>
          <a:lstStyle/>
          <a:p>
            <a:pPr algn="ctr">
              <a:lnSpc>
                <a:spcPts val="2160"/>
              </a:lnSpc>
            </a:pPr>
            <a:r>
              <a:rPr lang="en-US" sz="1800">
                <a:solidFill>
                  <a:srgbClr val="000000"/>
                </a:solidFill>
                <a:latin typeface="Poppins"/>
              </a:rPr>
              <a:t>Shopper is directed to Spin and Win gamification module</a:t>
            </a:r>
          </a:p>
        </p:txBody>
      </p:sp>
      <p:pic>
        <p:nvPicPr>
          <p:cNvPr id="8" name="Picture 8"/>
          <p:cNvPicPr>
            <a:picLocks noChangeAspect="1"/>
          </p:cNvPicPr>
          <p:nvPr/>
        </p:nvPicPr>
        <p:blipFill>
          <a:blip r:embed="rId4"/>
          <a:srcRect r="312" b="312"/>
          <a:stretch>
            <a:fillRect/>
          </a:stretch>
        </p:blipFill>
        <p:spPr>
          <a:xfrm>
            <a:off x="1313316" y="1356714"/>
            <a:ext cx="4301344" cy="7634886"/>
          </a:xfrm>
          <a:prstGeom prst="rect">
            <a:avLst/>
          </a:prstGeom>
        </p:spPr>
      </p:pic>
      <p:sp>
        <p:nvSpPr>
          <p:cNvPr id="9" name="TextBox 9"/>
          <p:cNvSpPr txBox="1"/>
          <p:nvPr/>
        </p:nvSpPr>
        <p:spPr>
          <a:xfrm>
            <a:off x="17612890" y="9166814"/>
            <a:ext cx="280013" cy="793751"/>
          </a:xfrm>
          <a:prstGeom prst="rect">
            <a:avLst/>
          </a:prstGeom>
        </p:spPr>
        <p:txBody>
          <a:bodyPr lIns="0" tIns="0" rIns="0" bIns="0" rtlCol="0" anchor="t">
            <a:spAutoFit/>
          </a:bodyPr>
          <a:lstStyle/>
          <a:p>
            <a:pPr>
              <a:lnSpc>
                <a:spcPts val="6649"/>
              </a:lnSpc>
            </a:pPr>
            <a:r>
              <a:rPr lang="en-US" sz="3499">
                <a:solidFill>
                  <a:srgbClr val="000000"/>
                </a:solidFill>
                <a:latin typeface="Poppins"/>
              </a:rPr>
              <a:t>9</a:t>
            </a:r>
          </a:p>
        </p:txBody>
      </p:sp>
      <p:pic>
        <p:nvPicPr>
          <p:cNvPr id="10" name="Picture 10"/>
          <p:cNvPicPr>
            <a:picLocks noChangeAspect="1"/>
          </p:cNvPicPr>
          <p:nvPr/>
        </p:nvPicPr>
        <p:blipFill>
          <a:blip r:embed="rId5"/>
          <a:srcRect r="122" b="92"/>
          <a:stretch>
            <a:fillRect/>
          </a:stretch>
        </p:blipFill>
        <p:spPr>
          <a:xfrm>
            <a:off x="6379855" y="962547"/>
            <a:ext cx="5528290" cy="8295753"/>
          </a:xfrm>
          <a:prstGeom prst="rect">
            <a:avLst/>
          </a:prstGeom>
        </p:spPr>
      </p:pic>
      <p:pic>
        <p:nvPicPr>
          <p:cNvPr id="11" name="Picture 11"/>
          <p:cNvPicPr>
            <a:picLocks noChangeAspect="1"/>
          </p:cNvPicPr>
          <p:nvPr/>
        </p:nvPicPr>
        <p:blipFill>
          <a:blip r:embed="rId6"/>
          <a:srcRect r="233" b="233"/>
          <a:stretch>
            <a:fillRect/>
          </a:stretch>
        </p:blipFill>
        <p:spPr>
          <a:xfrm>
            <a:off x="7414493" y="1715144"/>
            <a:ext cx="3459013" cy="345901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60" t="90" r="960" b="39827"/>
          <a:stretch>
            <a:fillRect/>
          </a:stretch>
        </p:blipFill>
        <p:spPr>
          <a:xfrm>
            <a:off x="0" y="0"/>
            <a:ext cx="18288000" cy="6301628"/>
          </a:xfrm>
          <a:prstGeom prst="rect">
            <a:avLst/>
          </a:prstGeom>
        </p:spPr>
      </p:pic>
      <p:sp>
        <p:nvSpPr>
          <p:cNvPr id="3" name="TextBox 3"/>
          <p:cNvSpPr txBox="1"/>
          <p:nvPr/>
        </p:nvSpPr>
        <p:spPr>
          <a:xfrm>
            <a:off x="17612890" y="9166814"/>
            <a:ext cx="522710" cy="760401"/>
          </a:xfrm>
          <a:prstGeom prst="rect">
            <a:avLst/>
          </a:prstGeom>
        </p:spPr>
        <p:txBody>
          <a:bodyPr wrap="square" lIns="0" tIns="0" rIns="0" bIns="0" rtlCol="0" anchor="t">
            <a:spAutoFit/>
          </a:bodyPr>
          <a:lstStyle/>
          <a:p>
            <a:pPr>
              <a:lnSpc>
                <a:spcPts val="6649"/>
              </a:lnSpc>
            </a:pPr>
            <a:r>
              <a:rPr lang="en-US" sz="3499">
                <a:solidFill>
                  <a:srgbClr val="000000"/>
                </a:solidFill>
                <a:latin typeface="Poppins"/>
              </a:rPr>
              <a:t>10</a:t>
            </a:r>
          </a:p>
        </p:txBody>
      </p:sp>
      <p:pic>
        <p:nvPicPr>
          <p:cNvPr id="4" name="Picture 4"/>
          <p:cNvPicPr>
            <a:picLocks noChangeAspect="1"/>
          </p:cNvPicPr>
          <p:nvPr/>
        </p:nvPicPr>
        <p:blipFill>
          <a:blip r:embed="rId3"/>
          <a:srcRect r="652" b="35"/>
          <a:stretch>
            <a:fillRect/>
          </a:stretch>
        </p:blipFill>
        <p:spPr>
          <a:xfrm>
            <a:off x="13700853" y="1136039"/>
            <a:ext cx="4759218" cy="7186855"/>
          </a:xfrm>
          <a:prstGeom prst="rect">
            <a:avLst/>
          </a:prstGeom>
        </p:spPr>
      </p:pic>
      <p:grpSp>
        <p:nvGrpSpPr>
          <p:cNvPr id="5" name="Group 5"/>
          <p:cNvGrpSpPr/>
          <p:nvPr/>
        </p:nvGrpSpPr>
        <p:grpSpPr>
          <a:xfrm>
            <a:off x="9499308" y="1135557"/>
            <a:ext cx="4740239" cy="7187337"/>
            <a:chOff x="0" y="0"/>
            <a:chExt cx="6320319" cy="9583116"/>
          </a:xfrm>
        </p:grpSpPr>
        <p:pic>
          <p:nvPicPr>
            <p:cNvPr id="6" name="Picture 6"/>
            <p:cNvPicPr>
              <a:picLocks noChangeAspect="1"/>
            </p:cNvPicPr>
            <p:nvPr/>
          </p:nvPicPr>
          <p:blipFill>
            <a:blip r:embed="rId4"/>
            <a:srcRect r="1114" b="54"/>
            <a:stretch>
              <a:fillRect/>
            </a:stretch>
          </p:blipFill>
          <p:spPr>
            <a:xfrm>
              <a:off x="0" y="0"/>
              <a:ext cx="6320319" cy="9583116"/>
            </a:xfrm>
            <a:prstGeom prst="rect">
              <a:avLst/>
            </a:prstGeom>
          </p:spPr>
        </p:pic>
        <p:pic>
          <p:nvPicPr>
            <p:cNvPr id="7" name="Picture 7"/>
            <p:cNvPicPr>
              <a:picLocks noChangeAspect="1"/>
            </p:cNvPicPr>
            <p:nvPr/>
          </p:nvPicPr>
          <p:blipFill>
            <a:blip r:embed="rId5"/>
            <a:srcRect r="1422" b="615"/>
            <a:stretch>
              <a:fillRect/>
            </a:stretch>
          </p:blipFill>
          <p:spPr>
            <a:xfrm>
              <a:off x="1381985" y="1468157"/>
              <a:ext cx="3556349" cy="3585471"/>
            </a:xfrm>
            <a:prstGeom prst="rect">
              <a:avLst/>
            </a:prstGeom>
          </p:spPr>
        </p:pic>
      </p:grpSp>
      <p:pic>
        <p:nvPicPr>
          <p:cNvPr id="8" name="Picture 8"/>
          <p:cNvPicPr>
            <a:picLocks noChangeAspect="1"/>
          </p:cNvPicPr>
          <p:nvPr/>
        </p:nvPicPr>
        <p:blipFill>
          <a:blip r:embed="rId5"/>
          <a:srcRect r="2486" b="1075"/>
          <a:stretch>
            <a:fillRect/>
          </a:stretch>
        </p:blipFill>
        <p:spPr>
          <a:xfrm>
            <a:off x="15227484" y="1988706"/>
            <a:ext cx="1490752" cy="1512319"/>
          </a:xfrm>
          <a:prstGeom prst="rect">
            <a:avLst/>
          </a:prstGeom>
        </p:spPr>
      </p:pic>
      <p:pic>
        <p:nvPicPr>
          <p:cNvPr id="9" name="Picture 9"/>
          <p:cNvPicPr>
            <a:picLocks noChangeAspect="1"/>
          </p:cNvPicPr>
          <p:nvPr/>
        </p:nvPicPr>
        <p:blipFill>
          <a:blip r:embed="rId6"/>
          <a:srcRect r="215" b="185"/>
          <a:stretch>
            <a:fillRect/>
          </a:stretch>
        </p:blipFill>
        <p:spPr>
          <a:xfrm>
            <a:off x="-41823" y="1127292"/>
            <a:ext cx="4795149" cy="7195602"/>
          </a:xfrm>
          <a:prstGeom prst="rect">
            <a:avLst/>
          </a:prstGeom>
        </p:spPr>
      </p:pic>
      <p:grpSp>
        <p:nvGrpSpPr>
          <p:cNvPr id="10" name="Group 10"/>
          <p:cNvGrpSpPr/>
          <p:nvPr/>
        </p:nvGrpSpPr>
        <p:grpSpPr>
          <a:xfrm>
            <a:off x="7847058" y="5297552"/>
            <a:ext cx="1329820" cy="301671"/>
            <a:chOff x="0" y="0"/>
            <a:chExt cx="1182063" cy="268152"/>
          </a:xfrm>
        </p:grpSpPr>
        <p:sp>
          <p:nvSpPr>
            <p:cNvPr id="11" name="Freeform 11"/>
            <p:cNvSpPr/>
            <p:nvPr/>
          </p:nvSpPr>
          <p:spPr>
            <a:xfrm>
              <a:off x="8509" y="8509"/>
              <a:ext cx="1165098" cy="251206"/>
            </a:xfrm>
            <a:custGeom>
              <a:avLst/>
              <a:gdLst/>
              <a:ahLst/>
              <a:cxnLst/>
              <a:rect l="l" t="t" r="r" b="b"/>
              <a:pathLst>
                <a:path w="1165098" h="251206">
                  <a:moveTo>
                    <a:pt x="0" y="41783"/>
                  </a:moveTo>
                  <a:cubicBezTo>
                    <a:pt x="0" y="18669"/>
                    <a:pt x="19685" y="0"/>
                    <a:pt x="44069" y="0"/>
                  </a:cubicBezTo>
                  <a:lnTo>
                    <a:pt x="1121029" y="0"/>
                  </a:lnTo>
                  <a:cubicBezTo>
                    <a:pt x="1145413" y="0"/>
                    <a:pt x="1165098" y="18796"/>
                    <a:pt x="1165098" y="41910"/>
                  </a:cubicBezTo>
                  <a:lnTo>
                    <a:pt x="1165098" y="209296"/>
                  </a:lnTo>
                  <a:cubicBezTo>
                    <a:pt x="1165098" y="232410"/>
                    <a:pt x="1145413" y="251206"/>
                    <a:pt x="1121029" y="251206"/>
                  </a:cubicBezTo>
                  <a:lnTo>
                    <a:pt x="44069" y="251206"/>
                  </a:lnTo>
                  <a:cubicBezTo>
                    <a:pt x="19685" y="251206"/>
                    <a:pt x="0" y="232410"/>
                    <a:pt x="0" y="209296"/>
                  </a:cubicBezTo>
                  <a:close/>
                </a:path>
              </a:pathLst>
            </a:custGeom>
            <a:solidFill>
              <a:srgbClr val="FFCB1E"/>
            </a:solidFill>
          </p:spPr>
        </p:sp>
        <p:sp>
          <p:nvSpPr>
            <p:cNvPr id="12" name="Freeform 12"/>
            <p:cNvSpPr/>
            <p:nvPr/>
          </p:nvSpPr>
          <p:spPr>
            <a:xfrm>
              <a:off x="0" y="0"/>
              <a:ext cx="1182116" cy="268097"/>
            </a:xfrm>
            <a:custGeom>
              <a:avLst/>
              <a:gdLst/>
              <a:ahLst/>
              <a:cxnLst/>
              <a:rect l="l" t="t" r="r" b="b"/>
              <a:pathLst>
                <a:path w="1182116" h="268097">
                  <a:moveTo>
                    <a:pt x="0" y="50292"/>
                  </a:moveTo>
                  <a:cubicBezTo>
                    <a:pt x="0" y="22098"/>
                    <a:pt x="23876" y="0"/>
                    <a:pt x="52578" y="0"/>
                  </a:cubicBezTo>
                  <a:lnTo>
                    <a:pt x="1129538" y="0"/>
                  </a:lnTo>
                  <a:lnTo>
                    <a:pt x="1129538" y="8509"/>
                  </a:lnTo>
                  <a:lnTo>
                    <a:pt x="1129538" y="0"/>
                  </a:lnTo>
                  <a:cubicBezTo>
                    <a:pt x="1158113" y="0"/>
                    <a:pt x="1182116" y="22098"/>
                    <a:pt x="1182116" y="50292"/>
                  </a:cubicBezTo>
                  <a:lnTo>
                    <a:pt x="1173607" y="50292"/>
                  </a:lnTo>
                  <a:lnTo>
                    <a:pt x="1182116" y="50292"/>
                  </a:lnTo>
                  <a:lnTo>
                    <a:pt x="1182116" y="217805"/>
                  </a:lnTo>
                  <a:lnTo>
                    <a:pt x="1173607" y="217805"/>
                  </a:lnTo>
                  <a:lnTo>
                    <a:pt x="1182116" y="217805"/>
                  </a:lnTo>
                  <a:cubicBezTo>
                    <a:pt x="1182116" y="245999"/>
                    <a:pt x="1158240" y="268097"/>
                    <a:pt x="1129538" y="268097"/>
                  </a:cubicBezTo>
                  <a:lnTo>
                    <a:pt x="1129538" y="259588"/>
                  </a:lnTo>
                  <a:lnTo>
                    <a:pt x="1129538" y="268097"/>
                  </a:lnTo>
                  <a:lnTo>
                    <a:pt x="52578" y="268097"/>
                  </a:lnTo>
                  <a:lnTo>
                    <a:pt x="52578" y="259588"/>
                  </a:lnTo>
                  <a:lnTo>
                    <a:pt x="52578" y="268097"/>
                  </a:lnTo>
                  <a:cubicBezTo>
                    <a:pt x="23876" y="268097"/>
                    <a:pt x="0" y="245999"/>
                    <a:pt x="0" y="217805"/>
                  </a:cubicBezTo>
                  <a:lnTo>
                    <a:pt x="0" y="50292"/>
                  </a:lnTo>
                  <a:lnTo>
                    <a:pt x="8509" y="50292"/>
                  </a:lnTo>
                  <a:lnTo>
                    <a:pt x="0" y="50292"/>
                  </a:lnTo>
                  <a:moveTo>
                    <a:pt x="16891" y="50292"/>
                  </a:moveTo>
                  <a:lnTo>
                    <a:pt x="16891" y="217805"/>
                  </a:lnTo>
                  <a:lnTo>
                    <a:pt x="8509" y="217805"/>
                  </a:lnTo>
                  <a:lnTo>
                    <a:pt x="17018" y="217805"/>
                  </a:lnTo>
                  <a:cubicBezTo>
                    <a:pt x="17018" y="235839"/>
                    <a:pt x="32512" y="251206"/>
                    <a:pt x="52578" y="251206"/>
                  </a:cubicBezTo>
                  <a:lnTo>
                    <a:pt x="1129538" y="251206"/>
                  </a:lnTo>
                  <a:cubicBezTo>
                    <a:pt x="1149604" y="251206"/>
                    <a:pt x="1165098" y="235839"/>
                    <a:pt x="1165098" y="217805"/>
                  </a:cubicBezTo>
                  <a:lnTo>
                    <a:pt x="1165098" y="50292"/>
                  </a:lnTo>
                  <a:cubicBezTo>
                    <a:pt x="1165098" y="32258"/>
                    <a:pt x="1149604" y="16891"/>
                    <a:pt x="1129538" y="16891"/>
                  </a:cubicBezTo>
                  <a:lnTo>
                    <a:pt x="52578" y="16891"/>
                  </a:lnTo>
                  <a:lnTo>
                    <a:pt x="52578" y="8509"/>
                  </a:lnTo>
                  <a:lnTo>
                    <a:pt x="52578" y="17018"/>
                  </a:lnTo>
                  <a:cubicBezTo>
                    <a:pt x="32512" y="17018"/>
                    <a:pt x="17018" y="32385"/>
                    <a:pt x="17018" y="50419"/>
                  </a:cubicBezTo>
                  <a:close/>
                </a:path>
              </a:pathLst>
            </a:custGeom>
            <a:solidFill>
              <a:srgbClr val="2F528F"/>
            </a:solidFill>
          </p:spPr>
        </p:sp>
        <p:sp>
          <p:nvSpPr>
            <p:cNvPr id="13" name="TextBox 13"/>
            <p:cNvSpPr txBox="1"/>
            <p:nvPr/>
          </p:nvSpPr>
          <p:spPr>
            <a:xfrm>
              <a:off x="0" y="0"/>
              <a:ext cx="1182063" cy="268152"/>
            </a:xfrm>
            <a:prstGeom prst="rect">
              <a:avLst/>
            </a:prstGeom>
          </p:spPr>
          <p:txBody>
            <a:bodyPr lIns="76200" tIns="76200" rIns="76200" bIns="76200" rtlCol="0" anchor="ctr"/>
            <a:lstStyle/>
            <a:p>
              <a:pPr algn="ctr">
                <a:lnSpc>
                  <a:spcPts val="1260"/>
                </a:lnSpc>
              </a:pPr>
              <a:r>
                <a:rPr lang="en-US" sz="1050" spc="15">
                  <a:solidFill>
                    <a:srgbClr val="000000"/>
                  </a:solidFill>
                  <a:latin typeface="Montserrat"/>
                </a:rPr>
                <a:t>Upload Receipt</a:t>
              </a:r>
            </a:p>
          </p:txBody>
        </p:sp>
      </p:grpSp>
      <p:grpSp>
        <p:nvGrpSpPr>
          <p:cNvPr id="14" name="Group 14"/>
          <p:cNvGrpSpPr/>
          <p:nvPr/>
        </p:nvGrpSpPr>
        <p:grpSpPr>
          <a:xfrm>
            <a:off x="4141111" y="1137092"/>
            <a:ext cx="5956445" cy="7185802"/>
            <a:chOff x="0" y="0"/>
            <a:chExt cx="7941926" cy="9581070"/>
          </a:xfrm>
        </p:grpSpPr>
        <p:pic>
          <p:nvPicPr>
            <p:cNvPr id="15" name="Picture 15"/>
            <p:cNvPicPr>
              <a:picLocks noChangeAspect="1"/>
            </p:cNvPicPr>
            <p:nvPr/>
          </p:nvPicPr>
          <p:blipFill>
            <a:blip r:embed="rId7"/>
            <a:srcRect r="99" b="850"/>
            <a:stretch>
              <a:fillRect/>
            </a:stretch>
          </p:blipFill>
          <p:spPr>
            <a:xfrm>
              <a:off x="0" y="0"/>
              <a:ext cx="6432496" cy="9581070"/>
            </a:xfrm>
            <a:prstGeom prst="rect">
              <a:avLst/>
            </a:prstGeom>
          </p:spPr>
        </p:pic>
        <p:pic>
          <p:nvPicPr>
            <p:cNvPr id="16" name="Picture 16"/>
            <p:cNvPicPr>
              <a:picLocks noChangeAspect="1"/>
            </p:cNvPicPr>
            <p:nvPr/>
          </p:nvPicPr>
          <p:blipFill>
            <a:blip r:embed="rId5"/>
            <a:srcRect r="2258" b="844"/>
            <a:stretch>
              <a:fillRect/>
            </a:stretch>
          </p:blipFill>
          <p:spPr>
            <a:xfrm>
              <a:off x="2080314" y="887574"/>
              <a:ext cx="2476424" cy="2512250"/>
            </a:xfrm>
            <a:prstGeom prst="rect">
              <a:avLst/>
            </a:prstGeom>
          </p:spPr>
        </p:pic>
        <p:pic>
          <p:nvPicPr>
            <p:cNvPr id="17" name="Picture 17"/>
            <p:cNvPicPr>
              <a:picLocks noChangeAspect="1"/>
            </p:cNvPicPr>
            <p:nvPr/>
          </p:nvPicPr>
          <p:blipFill>
            <a:blip r:embed="rId8"/>
            <a:srcRect r="372" b="372"/>
            <a:stretch>
              <a:fillRect/>
            </a:stretch>
          </p:blipFill>
          <p:spPr>
            <a:xfrm>
              <a:off x="3159224" y="2265272"/>
              <a:ext cx="4782702" cy="7195404"/>
            </a:xfrm>
            <a:prstGeom prst="rect">
              <a:avLst/>
            </a:prstGeom>
          </p:spPr>
        </p:pic>
        <p:pic>
          <p:nvPicPr>
            <p:cNvPr id="18" name="Picture 18"/>
            <p:cNvPicPr>
              <a:picLocks noChangeAspect="1"/>
            </p:cNvPicPr>
            <p:nvPr/>
          </p:nvPicPr>
          <p:blipFill>
            <a:blip r:embed="rId5"/>
            <a:srcRect r="2486" b="1075"/>
            <a:stretch>
              <a:fillRect/>
            </a:stretch>
          </p:blipFill>
          <p:spPr>
            <a:xfrm>
              <a:off x="4556738" y="2971666"/>
              <a:ext cx="1987670" cy="2016426"/>
            </a:xfrm>
            <a:prstGeom prst="rect">
              <a:avLst/>
            </a:prstGeom>
          </p:spPr>
        </p:pic>
      </p:grpSp>
      <p:sp>
        <p:nvSpPr>
          <p:cNvPr id="19" name="TextBox 19"/>
          <p:cNvSpPr txBox="1"/>
          <p:nvPr/>
        </p:nvSpPr>
        <p:spPr>
          <a:xfrm>
            <a:off x="374592" y="8053385"/>
            <a:ext cx="3728419" cy="1352550"/>
          </a:xfrm>
          <a:prstGeom prst="rect">
            <a:avLst/>
          </a:prstGeom>
        </p:spPr>
        <p:txBody>
          <a:bodyPr lIns="0" tIns="0" rIns="0" bIns="0" rtlCol="0" anchor="t">
            <a:spAutoFit/>
          </a:bodyPr>
          <a:lstStyle/>
          <a:p>
            <a:pPr marL="217170" lvl="1" indent="-108585" algn="just">
              <a:lnSpc>
                <a:spcPts val="2160"/>
              </a:lnSpc>
              <a:buFont typeface="Arial"/>
              <a:buChar char="•"/>
            </a:pPr>
            <a:r>
              <a:rPr lang="en-US" sz="1800">
                <a:solidFill>
                  <a:srgbClr val="000000"/>
                </a:solidFill>
                <a:latin typeface="Poppins"/>
              </a:rPr>
              <a:t>The user allowed one attempt daily to scratch upon Registering (to allow for Instant Gratification and Engagement) </a:t>
            </a:r>
          </a:p>
        </p:txBody>
      </p:sp>
      <p:sp>
        <p:nvSpPr>
          <p:cNvPr id="20" name="TextBox 20"/>
          <p:cNvSpPr txBox="1"/>
          <p:nvPr/>
        </p:nvSpPr>
        <p:spPr>
          <a:xfrm>
            <a:off x="5073131" y="8053385"/>
            <a:ext cx="4103748" cy="1085850"/>
          </a:xfrm>
          <a:prstGeom prst="rect">
            <a:avLst/>
          </a:prstGeom>
        </p:spPr>
        <p:txBody>
          <a:bodyPr lIns="0" tIns="0" rIns="0" bIns="0" rtlCol="0" anchor="t">
            <a:spAutoFit/>
          </a:bodyPr>
          <a:lstStyle/>
          <a:p>
            <a:pPr marL="217170" lvl="1" indent="-108585" algn="just">
              <a:lnSpc>
                <a:spcPts val="2160"/>
              </a:lnSpc>
              <a:buFont typeface="Arial"/>
              <a:buChar char="•"/>
            </a:pPr>
            <a:r>
              <a:rPr lang="en-US" sz="1800">
                <a:solidFill>
                  <a:srgbClr val="000000"/>
                </a:solidFill>
                <a:latin typeface="Poppins"/>
              </a:rPr>
              <a:t>User prompted Scan QR or upload receipt upon making a purchase to unlock additional points</a:t>
            </a:r>
          </a:p>
        </p:txBody>
      </p:sp>
      <p:sp>
        <p:nvSpPr>
          <p:cNvPr id="21" name="TextBox 21"/>
          <p:cNvSpPr txBox="1"/>
          <p:nvPr/>
        </p:nvSpPr>
        <p:spPr>
          <a:xfrm>
            <a:off x="9858016" y="8062910"/>
            <a:ext cx="4022824" cy="1990725"/>
          </a:xfrm>
          <a:prstGeom prst="rect">
            <a:avLst/>
          </a:prstGeom>
        </p:spPr>
        <p:txBody>
          <a:bodyPr lIns="0" tIns="0" rIns="0" bIns="0" rtlCol="0" anchor="t">
            <a:spAutoFit/>
          </a:bodyPr>
          <a:lstStyle/>
          <a:p>
            <a:pPr marL="199072" lvl="1" indent="-99536" algn="just">
              <a:lnSpc>
                <a:spcPts val="1980"/>
              </a:lnSpc>
              <a:buFont typeface="Arial"/>
              <a:buChar char="•"/>
            </a:pPr>
            <a:r>
              <a:rPr lang="en-US" sz="1650">
                <a:solidFill>
                  <a:srgbClr val="000000"/>
                </a:solidFill>
                <a:latin typeface="Poppins"/>
              </a:rPr>
              <a:t>SKALE has the ability to customize Point provisioning/number of attempts provisioned based on actions taken </a:t>
            </a:r>
          </a:p>
          <a:p>
            <a:pPr marL="884872" lvl="2" indent="-294958" algn="just">
              <a:lnSpc>
                <a:spcPts val="1980"/>
              </a:lnSpc>
              <a:buFont typeface="Arial"/>
              <a:buChar char="⚬"/>
            </a:pPr>
            <a:r>
              <a:rPr lang="en-US" sz="1650">
                <a:solidFill>
                  <a:srgbClr val="000000"/>
                </a:solidFill>
                <a:latin typeface="Poppins"/>
              </a:rPr>
              <a:t>Scan QR </a:t>
            </a:r>
          </a:p>
          <a:p>
            <a:pPr marL="884872" lvl="2" indent="-294958" algn="just">
              <a:lnSpc>
                <a:spcPts val="1980"/>
              </a:lnSpc>
              <a:buFont typeface="Arial"/>
              <a:buChar char="⚬"/>
            </a:pPr>
            <a:r>
              <a:rPr lang="en-US" sz="1650">
                <a:solidFill>
                  <a:srgbClr val="000000"/>
                </a:solidFill>
                <a:latin typeface="Poppins"/>
              </a:rPr>
              <a:t>Refer Friend </a:t>
            </a:r>
          </a:p>
          <a:p>
            <a:pPr marL="884872" lvl="2" indent="-294958" algn="just">
              <a:lnSpc>
                <a:spcPts val="1980"/>
              </a:lnSpc>
              <a:buFont typeface="Arial"/>
              <a:buChar char="⚬"/>
            </a:pPr>
            <a:r>
              <a:rPr lang="en-US" sz="1650">
                <a:solidFill>
                  <a:srgbClr val="000000"/>
                </a:solidFill>
                <a:latin typeface="Poppins"/>
              </a:rPr>
              <a:t>Follow Social Media </a:t>
            </a:r>
          </a:p>
          <a:p>
            <a:pPr marL="884872" lvl="2" indent="-294958" algn="just">
              <a:lnSpc>
                <a:spcPts val="1980"/>
              </a:lnSpc>
              <a:buFont typeface="Arial"/>
              <a:buChar char="⚬"/>
            </a:pPr>
            <a:r>
              <a:rPr lang="en-US" sz="1650">
                <a:solidFill>
                  <a:srgbClr val="000000"/>
                </a:solidFill>
                <a:latin typeface="Poppins"/>
              </a:rPr>
              <a:t>Upload photo</a:t>
            </a:r>
          </a:p>
        </p:txBody>
      </p:sp>
      <p:sp>
        <p:nvSpPr>
          <p:cNvPr id="22" name="TextBox 22"/>
          <p:cNvSpPr txBox="1"/>
          <p:nvPr/>
        </p:nvSpPr>
        <p:spPr>
          <a:xfrm>
            <a:off x="14239548" y="8107351"/>
            <a:ext cx="3762558" cy="1152525"/>
          </a:xfrm>
          <a:prstGeom prst="rect">
            <a:avLst/>
          </a:prstGeom>
        </p:spPr>
        <p:txBody>
          <a:bodyPr lIns="0" tIns="0" rIns="0" bIns="0" rtlCol="0" anchor="t">
            <a:spAutoFit/>
          </a:bodyPr>
          <a:lstStyle/>
          <a:p>
            <a:pPr marL="280512" lvl="1" indent="-140256" algn="l">
              <a:lnSpc>
                <a:spcPts val="1860"/>
              </a:lnSpc>
              <a:buFont typeface="Arial"/>
              <a:buChar char="•"/>
            </a:pPr>
            <a:r>
              <a:rPr lang="en-US" sz="1550">
                <a:solidFill>
                  <a:srgbClr val="000000"/>
                </a:solidFill>
                <a:latin typeface="Poppins"/>
              </a:rPr>
              <a:t>Shopper can redeem their rewards through the rewards marketplace</a:t>
            </a:r>
          </a:p>
          <a:p>
            <a:pPr marL="924749" lvl="2" indent="-308250" algn="l">
              <a:lnSpc>
                <a:spcPts val="1860"/>
              </a:lnSpc>
              <a:buFont typeface="Arial"/>
              <a:buChar char="⚬"/>
            </a:pPr>
            <a:r>
              <a:rPr lang="en-US" sz="1550">
                <a:solidFill>
                  <a:srgbClr val="000000"/>
                </a:solidFill>
                <a:latin typeface="Poppins"/>
              </a:rPr>
              <a:t>Digital Vouchers (in-store)</a:t>
            </a:r>
          </a:p>
          <a:p>
            <a:pPr marL="924749" lvl="2" indent="-308250" algn="l">
              <a:lnSpc>
                <a:spcPts val="1860"/>
              </a:lnSpc>
              <a:buFont typeface="Arial"/>
              <a:buChar char="⚬"/>
            </a:pPr>
            <a:r>
              <a:rPr lang="en-US" sz="1550">
                <a:solidFill>
                  <a:srgbClr val="000000"/>
                </a:solidFill>
                <a:latin typeface="Poppins"/>
              </a:rPr>
              <a:t>eCommerce Promo Code </a:t>
            </a:r>
          </a:p>
          <a:p>
            <a:pPr marL="924749" lvl="2" indent="-308250" algn="l">
              <a:lnSpc>
                <a:spcPts val="1860"/>
              </a:lnSpc>
              <a:buFont typeface="Arial"/>
              <a:buChar char="⚬"/>
            </a:pPr>
            <a:r>
              <a:rPr lang="en-US" sz="1550">
                <a:solidFill>
                  <a:srgbClr val="000000"/>
                </a:solidFill>
                <a:latin typeface="Poppins"/>
              </a:rPr>
              <a:t>Physical Gifts or more </a:t>
            </a:r>
          </a:p>
        </p:txBody>
      </p:sp>
      <p:sp>
        <p:nvSpPr>
          <p:cNvPr id="23" name="TextBox 23"/>
          <p:cNvSpPr txBox="1"/>
          <p:nvPr/>
        </p:nvSpPr>
        <p:spPr>
          <a:xfrm>
            <a:off x="1866496" y="604443"/>
            <a:ext cx="14555007" cy="531114"/>
          </a:xfrm>
          <a:prstGeom prst="rect">
            <a:avLst/>
          </a:prstGeom>
        </p:spPr>
        <p:txBody>
          <a:bodyPr lIns="0" tIns="0" rIns="0" bIns="0" rtlCol="0" anchor="t">
            <a:spAutoFit/>
          </a:bodyPr>
          <a:lstStyle/>
          <a:p>
            <a:pPr algn="ctr">
              <a:lnSpc>
                <a:spcPts val="3888"/>
              </a:lnSpc>
            </a:pPr>
            <a:r>
              <a:rPr lang="en-US" sz="3600" spc="144">
                <a:solidFill>
                  <a:srgbClr val="FFFFFF"/>
                </a:solidFill>
                <a:latin typeface="Poppins Bold"/>
              </a:rPr>
              <a:t>USER JOURNEY – SPIN &amp; WIN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4A9B4"/>
        </a:solidFill>
        <a:effectLst/>
      </p:bgPr>
    </p:bg>
    <p:spTree>
      <p:nvGrpSpPr>
        <p:cNvPr id="1" name=""/>
        <p:cNvGrpSpPr/>
        <p:nvPr/>
      </p:nvGrpSpPr>
      <p:grpSpPr>
        <a:xfrm>
          <a:off x="0" y="0"/>
          <a:ext cx="0" cy="0"/>
          <a:chOff x="0" y="0"/>
          <a:chExt cx="0" cy="0"/>
        </a:xfrm>
      </p:grpSpPr>
      <p:sp>
        <p:nvSpPr>
          <p:cNvPr id="2" name="TextBox 2"/>
          <p:cNvSpPr txBox="1"/>
          <p:nvPr/>
        </p:nvSpPr>
        <p:spPr>
          <a:xfrm>
            <a:off x="5214691" y="575977"/>
            <a:ext cx="7849087" cy="605422"/>
          </a:xfrm>
          <a:prstGeom prst="rect">
            <a:avLst/>
          </a:prstGeom>
        </p:spPr>
        <p:txBody>
          <a:bodyPr wrap="square" lIns="0" tIns="0" rIns="0" bIns="0" rtlCol="0" anchor="t">
            <a:spAutoFit/>
          </a:bodyPr>
          <a:lstStyle/>
          <a:p>
            <a:pPr algn="ctr">
              <a:lnSpc>
                <a:spcPts val="5040"/>
              </a:lnSpc>
            </a:pPr>
            <a:r>
              <a:rPr lang="en-US" sz="3600" spc="144" dirty="0">
                <a:solidFill>
                  <a:srgbClr val="FFFFFF"/>
                </a:solidFill>
                <a:latin typeface="Poppins Bold"/>
              </a:rPr>
              <a:t>HOW TO CREATE A SPIN &amp; WIN​</a:t>
            </a:r>
          </a:p>
        </p:txBody>
      </p:sp>
      <p:sp>
        <p:nvSpPr>
          <p:cNvPr id="3" name="TextBox 3"/>
          <p:cNvSpPr txBox="1"/>
          <p:nvPr/>
        </p:nvSpPr>
        <p:spPr>
          <a:xfrm>
            <a:off x="17612890" y="9166814"/>
            <a:ext cx="446510" cy="760401"/>
          </a:xfrm>
          <a:prstGeom prst="rect">
            <a:avLst/>
          </a:prstGeom>
        </p:spPr>
        <p:txBody>
          <a:bodyPr wrap="square" lIns="0" tIns="0" rIns="0" bIns="0" rtlCol="0" anchor="t">
            <a:spAutoFit/>
          </a:bodyPr>
          <a:lstStyle/>
          <a:p>
            <a:pPr>
              <a:lnSpc>
                <a:spcPts val="6649"/>
              </a:lnSpc>
            </a:pPr>
            <a:r>
              <a:rPr lang="en-US" sz="3499" dirty="0">
                <a:solidFill>
                  <a:srgbClr val="FFFFFF"/>
                </a:solidFill>
                <a:latin typeface="Poppins"/>
              </a:rPr>
              <a:t>11</a:t>
            </a:r>
          </a:p>
        </p:txBody>
      </p:sp>
      <p:grpSp>
        <p:nvGrpSpPr>
          <p:cNvPr id="4" name="Group 4"/>
          <p:cNvGrpSpPr/>
          <p:nvPr/>
        </p:nvGrpSpPr>
        <p:grpSpPr>
          <a:xfrm>
            <a:off x="6685096" y="5449753"/>
            <a:ext cx="4917806" cy="2791169"/>
            <a:chOff x="0" y="-324814"/>
            <a:chExt cx="1583127" cy="898525"/>
          </a:xfrm>
        </p:grpSpPr>
        <p:sp>
          <p:nvSpPr>
            <p:cNvPr id="5" name="Freeform 5"/>
            <p:cNvSpPr/>
            <p:nvPr/>
          </p:nvSpPr>
          <p:spPr>
            <a:xfrm>
              <a:off x="0" y="0"/>
              <a:ext cx="1583127" cy="248897"/>
            </a:xfrm>
            <a:custGeom>
              <a:avLst/>
              <a:gdLst/>
              <a:ahLst/>
              <a:cxnLst/>
              <a:rect l="l" t="t" r="r" b="b"/>
              <a:pathLst>
                <a:path w="1583127" h="248897">
                  <a:moveTo>
                    <a:pt x="124449" y="0"/>
                  </a:moveTo>
                  <a:lnTo>
                    <a:pt x="1458679" y="0"/>
                  </a:lnTo>
                  <a:cubicBezTo>
                    <a:pt x="1527410" y="0"/>
                    <a:pt x="1583127" y="55717"/>
                    <a:pt x="1583127" y="124449"/>
                  </a:cubicBezTo>
                  <a:lnTo>
                    <a:pt x="1583127" y="124449"/>
                  </a:lnTo>
                  <a:cubicBezTo>
                    <a:pt x="1583127" y="193180"/>
                    <a:pt x="1527410" y="248897"/>
                    <a:pt x="1458679" y="248897"/>
                  </a:cubicBezTo>
                  <a:lnTo>
                    <a:pt x="124449" y="248897"/>
                  </a:lnTo>
                  <a:cubicBezTo>
                    <a:pt x="55717" y="248897"/>
                    <a:pt x="0" y="193180"/>
                    <a:pt x="0" y="124449"/>
                  </a:cubicBezTo>
                  <a:lnTo>
                    <a:pt x="0" y="124449"/>
                  </a:lnTo>
                  <a:cubicBezTo>
                    <a:pt x="0" y="55717"/>
                    <a:pt x="55717" y="0"/>
                    <a:pt x="124449" y="0"/>
                  </a:cubicBezTo>
                  <a:close/>
                </a:path>
              </a:pathLst>
            </a:custGeom>
            <a:solidFill>
              <a:srgbClr val="FFFFFF"/>
            </a:solidFill>
          </p:spPr>
        </p:sp>
        <p:sp>
          <p:nvSpPr>
            <p:cNvPr id="6" name="TextBox 6"/>
            <p:cNvSpPr txBox="1"/>
            <p:nvPr/>
          </p:nvSpPr>
          <p:spPr>
            <a:xfrm>
              <a:off x="87622" y="-324814"/>
              <a:ext cx="1404816" cy="898525"/>
            </a:xfrm>
            <a:prstGeom prst="rect">
              <a:avLst/>
            </a:prstGeom>
          </p:spPr>
          <p:txBody>
            <a:bodyPr lIns="50800" tIns="50800" rIns="50800" bIns="50800" rtlCol="0" anchor="ctr"/>
            <a:lstStyle/>
            <a:p>
              <a:pPr algn="ctr">
                <a:lnSpc>
                  <a:spcPts val="3919"/>
                </a:lnSpc>
              </a:pPr>
              <a:r>
                <a:rPr lang="en-US" sz="2799" spc="111" dirty="0">
                  <a:solidFill>
                    <a:srgbClr val="24A9B4"/>
                  </a:solidFill>
                  <a:latin typeface="Poppins Bold"/>
                </a:rPr>
                <a:t>SPIN &amp; WIN FAQS</a:t>
              </a:r>
            </a:p>
          </p:txBody>
        </p:sp>
      </p:grpSp>
      <p:graphicFrame>
        <p:nvGraphicFramePr>
          <p:cNvPr id="7" name="Table 7"/>
          <p:cNvGraphicFramePr>
            <a:graphicFrameLocks noGrp="1"/>
          </p:cNvGraphicFramePr>
          <p:nvPr/>
        </p:nvGraphicFramePr>
        <p:xfrm>
          <a:off x="1019175" y="7402508"/>
          <a:ext cx="16240125" cy="2305051"/>
        </p:xfrm>
        <a:graphic>
          <a:graphicData uri="http://schemas.openxmlformats.org/drawingml/2006/table">
            <a:tbl>
              <a:tblPr/>
              <a:tblGrid>
                <a:gridCol w="6448537">
                  <a:extLst>
                    <a:ext uri="{9D8B030D-6E8A-4147-A177-3AD203B41FA5}">
                      <a16:colId xmlns:a16="http://schemas.microsoft.com/office/drawing/2014/main" val="20000"/>
                    </a:ext>
                  </a:extLst>
                </a:gridCol>
                <a:gridCol w="9791588">
                  <a:extLst>
                    <a:ext uri="{9D8B030D-6E8A-4147-A177-3AD203B41FA5}">
                      <a16:colId xmlns:a16="http://schemas.microsoft.com/office/drawing/2014/main" val="20001"/>
                    </a:ext>
                  </a:extLst>
                </a:gridCol>
              </a:tblGrid>
              <a:tr h="459057">
                <a:tc>
                  <a:txBody>
                    <a:bodyPr/>
                    <a:lstStyle/>
                    <a:p>
                      <a:pPr algn="l">
                        <a:defRPr/>
                      </a:pPr>
                      <a:r>
                        <a:rPr lang="en-US" sz="2000">
                          <a:solidFill>
                            <a:srgbClr val="FFFFFF"/>
                          </a:solidFill>
                          <a:latin typeface="Roboto"/>
                        </a:rPr>
                        <a:t>Can I add more wheel slices in the game?</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l">
                        <a:defRPr/>
                      </a:pPr>
                      <a:r>
                        <a:rPr lang="en-US" sz="2000">
                          <a:solidFill>
                            <a:srgbClr val="FFFFFF"/>
                          </a:solidFill>
                          <a:latin typeface="Roboto"/>
                        </a:rPr>
                        <a:t>No. Currently, you can use up to six wheel slices. </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459057">
                <a:tc>
                  <a:txBody>
                    <a:bodyPr/>
                    <a:lstStyle/>
                    <a:p>
                      <a:pPr algn="l">
                        <a:defRPr/>
                      </a:pPr>
                      <a:r>
                        <a:rPr lang="en-US" sz="2000">
                          <a:solidFill>
                            <a:srgbClr val="FFFFFF"/>
                          </a:solidFill>
                          <a:latin typeface="Roboto"/>
                        </a:rPr>
                        <a:t>Can I set the number of winners for each day?</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l">
                        <a:defRPr/>
                      </a:pPr>
                      <a:r>
                        <a:rPr lang="en-US" sz="2000">
                          <a:solidFill>
                            <a:srgbClr val="FFFFFF"/>
                          </a:solidFill>
                          <a:latin typeface="Roboto"/>
                        </a:rPr>
                        <a:t>No. The game's system is randomized.</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459057">
                <a:tc>
                  <a:txBody>
                    <a:bodyPr/>
                    <a:lstStyle/>
                    <a:p>
                      <a:pPr algn="l">
                        <a:defRPr/>
                      </a:pPr>
                      <a:r>
                        <a:rPr lang="en-US" sz="2000">
                          <a:solidFill>
                            <a:srgbClr val="FFFFFF"/>
                          </a:solidFill>
                          <a:latin typeface="Roboto"/>
                        </a:rPr>
                        <a:t>What are the formats I can upload on each wheel slice?</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l">
                        <a:defRPr/>
                      </a:pPr>
                      <a:r>
                        <a:rPr lang="en-US" sz="2000">
                          <a:solidFill>
                            <a:srgbClr val="FFFFFF"/>
                          </a:solidFill>
                          <a:latin typeface="Roboto"/>
                        </a:rPr>
                        <a:t>You can put either an image or a text to show the message or the prize.</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27880">
                <a:tc>
                  <a:txBody>
                    <a:bodyPr/>
                    <a:lstStyle/>
                    <a:p>
                      <a:pPr algn="l">
                        <a:defRPr/>
                      </a:pPr>
                      <a:r>
                        <a:rPr lang="en-US" sz="2000">
                          <a:solidFill>
                            <a:srgbClr val="FFFFFF"/>
                          </a:solidFill>
                          <a:latin typeface="Roboto"/>
                        </a:rPr>
                        <a:t>Can automatic check in be enabled?</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l">
                        <a:defRPr/>
                      </a:pPr>
                      <a:r>
                        <a:rPr lang="en-US" sz="2000" dirty="0">
                          <a:solidFill>
                            <a:srgbClr val="FFFFFF"/>
                          </a:solidFill>
                          <a:latin typeface="Roboto"/>
                        </a:rPr>
                        <a:t>Yes, this will give the user instant free points. You can determine the number of points they will win upon check in. </a:t>
                      </a:r>
                      <a:endParaRPr lang="en-US" sz="1100" dirty="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8" name="Online Media 4" title="How to create a Spin &amp; Win game using SKALE">
            <a:hlinkClick r:id="" action="ppaction://media"/>
            <a:extLst>
              <a:ext uri="{FF2B5EF4-FFF2-40B4-BE49-F238E27FC236}">
                <a16:creationId xmlns:a16="http://schemas.microsoft.com/office/drawing/2014/main" id="{809A8AE2-EBD4-9BA1-7B55-2826118C4680}"/>
              </a:ext>
            </a:extLst>
          </p:cNvPr>
          <p:cNvPicPr>
            <a:picLocks noRot="1" noChangeAspect="1"/>
          </p:cNvPicPr>
          <p:nvPr>
            <a:videoFile r:link="rId1"/>
          </p:nvPr>
        </p:nvPicPr>
        <p:blipFill>
          <a:blip r:embed="rId3"/>
          <a:stretch>
            <a:fillRect/>
          </a:stretch>
        </p:blipFill>
        <p:spPr>
          <a:xfrm>
            <a:off x="5938834" y="1314468"/>
            <a:ext cx="6400800" cy="476266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4A9B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53" b="648"/>
          <a:stretch>
            <a:fillRect/>
          </a:stretch>
        </p:blipFill>
        <p:spPr>
          <a:xfrm>
            <a:off x="1028700" y="1013773"/>
            <a:ext cx="1885892" cy="643502"/>
          </a:xfrm>
          <a:prstGeom prst="rect">
            <a:avLst/>
          </a:prstGeom>
        </p:spPr>
      </p:pic>
      <p:pic>
        <p:nvPicPr>
          <p:cNvPr id="3" name="Picture 3"/>
          <p:cNvPicPr>
            <a:picLocks noChangeAspect="1"/>
          </p:cNvPicPr>
          <p:nvPr/>
        </p:nvPicPr>
        <p:blipFill>
          <a:blip r:embed="rId3"/>
          <a:srcRect r="262" b="153"/>
          <a:stretch>
            <a:fillRect/>
          </a:stretch>
        </p:blipFill>
        <p:spPr>
          <a:xfrm>
            <a:off x="8659666" y="0"/>
            <a:ext cx="9338231" cy="14024099"/>
          </a:xfrm>
          <a:prstGeom prst="rect">
            <a:avLst/>
          </a:prstGeom>
        </p:spPr>
      </p:pic>
      <p:sp>
        <p:nvSpPr>
          <p:cNvPr id="4" name="TextBox 4"/>
          <p:cNvSpPr txBox="1"/>
          <p:nvPr/>
        </p:nvSpPr>
        <p:spPr>
          <a:xfrm>
            <a:off x="1028700" y="2031567"/>
            <a:ext cx="9282708" cy="3756026"/>
          </a:xfrm>
          <a:prstGeom prst="rect">
            <a:avLst/>
          </a:prstGeom>
        </p:spPr>
        <p:txBody>
          <a:bodyPr lIns="0" tIns="0" rIns="0" bIns="0" rtlCol="0" anchor="t">
            <a:spAutoFit/>
          </a:bodyPr>
          <a:lstStyle/>
          <a:p>
            <a:pPr>
              <a:lnSpc>
                <a:spcPts val="9500"/>
              </a:lnSpc>
            </a:pPr>
            <a:r>
              <a:rPr lang="en-US" sz="9500" spc="-190">
                <a:solidFill>
                  <a:srgbClr val="FFFFFF"/>
                </a:solidFill>
                <a:latin typeface="Poppins Bold"/>
              </a:rPr>
              <a:t>Digital</a:t>
            </a:r>
          </a:p>
          <a:p>
            <a:pPr>
              <a:lnSpc>
                <a:spcPts val="9500"/>
              </a:lnSpc>
            </a:pPr>
            <a:r>
              <a:rPr lang="en-US" sz="9500" spc="-190">
                <a:solidFill>
                  <a:srgbClr val="FFFFFF"/>
                </a:solidFill>
                <a:latin typeface="Poppins Bold"/>
              </a:rPr>
              <a:t>Scratch</a:t>
            </a:r>
          </a:p>
          <a:p>
            <a:pPr algn="l">
              <a:lnSpc>
                <a:spcPts val="9500"/>
              </a:lnSpc>
            </a:pPr>
            <a:r>
              <a:rPr lang="en-US" sz="9500" spc="-190">
                <a:solidFill>
                  <a:srgbClr val="FFFFFF"/>
                </a:solidFill>
                <a:latin typeface="Poppins Bold"/>
              </a:rPr>
              <a:t>Card</a:t>
            </a:r>
          </a:p>
        </p:txBody>
      </p:sp>
      <p:sp>
        <p:nvSpPr>
          <p:cNvPr id="5" name="TextBox 5"/>
          <p:cNvSpPr txBox="1"/>
          <p:nvPr/>
        </p:nvSpPr>
        <p:spPr>
          <a:xfrm>
            <a:off x="1028700" y="6054293"/>
            <a:ext cx="9282708" cy="3638550"/>
          </a:xfrm>
          <a:prstGeom prst="rect">
            <a:avLst/>
          </a:prstGeom>
        </p:spPr>
        <p:txBody>
          <a:bodyPr lIns="0" tIns="0" rIns="0" bIns="0" rtlCol="0" anchor="t">
            <a:spAutoFit/>
          </a:bodyPr>
          <a:lstStyle/>
          <a:p>
            <a:pPr>
              <a:lnSpc>
                <a:spcPts val="2879"/>
              </a:lnSpc>
              <a:spcBef>
                <a:spcPct val="0"/>
              </a:spcBef>
            </a:pPr>
            <a:r>
              <a:rPr lang="en-US" sz="2400">
                <a:solidFill>
                  <a:srgbClr val="FFFFFF"/>
                </a:solidFill>
                <a:latin typeface="Poppins"/>
              </a:rPr>
              <a:t>Reward Shoppers dynamically when they complete the actions that matter to you. For example: </a:t>
            </a:r>
          </a:p>
          <a:p>
            <a:pPr marL="518160" lvl="1" indent="-259080">
              <a:lnSpc>
                <a:spcPts val="2879"/>
              </a:lnSpc>
              <a:buFont typeface="Arial"/>
              <a:buChar char="•"/>
            </a:pPr>
            <a:r>
              <a:rPr lang="en-US" sz="2400">
                <a:solidFill>
                  <a:srgbClr val="FFFFFF"/>
                </a:solidFill>
                <a:latin typeface="Poppins"/>
              </a:rPr>
              <a:t>Upload Receipt </a:t>
            </a:r>
          </a:p>
          <a:p>
            <a:pPr marL="518160" lvl="1" indent="-259080">
              <a:lnSpc>
                <a:spcPts val="2879"/>
              </a:lnSpc>
              <a:buFont typeface="Arial"/>
              <a:buChar char="•"/>
            </a:pPr>
            <a:r>
              <a:rPr lang="en-US" sz="2400">
                <a:solidFill>
                  <a:srgbClr val="FFFFFF"/>
                </a:solidFill>
                <a:latin typeface="Poppins"/>
              </a:rPr>
              <a:t>Scan QR Code In-Store </a:t>
            </a:r>
          </a:p>
          <a:p>
            <a:pPr marL="518160" lvl="1" indent="-259080">
              <a:lnSpc>
                <a:spcPts val="2879"/>
              </a:lnSpc>
              <a:buFont typeface="Arial"/>
              <a:buChar char="•"/>
            </a:pPr>
            <a:r>
              <a:rPr lang="en-US" sz="2400">
                <a:solidFill>
                  <a:srgbClr val="FFFFFF"/>
                </a:solidFill>
                <a:latin typeface="Poppins"/>
              </a:rPr>
              <a:t>Refer a Friend </a:t>
            </a:r>
          </a:p>
          <a:p>
            <a:pPr marL="518160" lvl="1" indent="-259080">
              <a:lnSpc>
                <a:spcPts val="2879"/>
              </a:lnSpc>
              <a:buFont typeface="Arial"/>
              <a:buChar char="•"/>
            </a:pPr>
            <a:r>
              <a:rPr lang="en-US" sz="2400">
                <a:solidFill>
                  <a:srgbClr val="FFFFFF"/>
                </a:solidFill>
                <a:latin typeface="Poppins"/>
              </a:rPr>
              <a:t>Engage with brand</a:t>
            </a:r>
          </a:p>
          <a:p>
            <a:pPr>
              <a:lnSpc>
                <a:spcPts val="2879"/>
              </a:lnSpc>
              <a:spcBef>
                <a:spcPct val="0"/>
              </a:spcBef>
            </a:pPr>
            <a:endParaRPr lang="en-US" sz="2400">
              <a:solidFill>
                <a:srgbClr val="FFFFFF"/>
              </a:solidFill>
              <a:latin typeface="Poppins"/>
            </a:endParaRPr>
          </a:p>
          <a:p>
            <a:pPr>
              <a:lnSpc>
                <a:spcPts val="2879"/>
              </a:lnSpc>
              <a:spcBef>
                <a:spcPct val="0"/>
              </a:spcBef>
            </a:pPr>
            <a:r>
              <a:rPr lang="en-US" sz="2400">
                <a:solidFill>
                  <a:srgbClr val="FFFFFF"/>
                </a:solidFill>
                <a:latin typeface="Poppins"/>
              </a:rPr>
              <a:t>Customize how you reward the shoppers based on the type of action or the customer lifetime value </a:t>
            </a:r>
          </a:p>
          <a:p>
            <a:pPr>
              <a:lnSpc>
                <a:spcPts val="2879"/>
              </a:lnSpc>
              <a:spcBef>
                <a:spcPct val="0"/>
              </a:spcBef>
            </a:pPr>
            <a:endParaRPr lang="en-US" sz="2400">
              <a:solidFill>
                <a:srgbClr val="FFFFFF"/>
              </a:solidFill>
              <a:latin typeface="Poppins"/>
            </a:endParaRPr>
          </a:p>
        </p:txBody>
      </p:sp>
      <p:sp>
        <p:nvSpPr>
          <p:cNvPr id="6" name="TextBox 6"/>
          <p:cNvSpPr txBox="1"/>
          <p:nvPr/>
        </p:nvSpPr>
        <p:spPr>
          <a:xfrm>
            <a:off x="17612890" y="9166814"/>
            <a:ext cx="598910" cy="760401"/>
          </a:xfrm>
          <a:prstGeom prst="rect">
            <a:avLst/>
          </a:prstGeom>
        </p:spPr>
        <p:txBody>
          <a:bodyPr wrap="square" lIns="0" tIns="0" rIns="0" bIns="0" rtlCol="0" anchor="t">
            <a:spAutoFit/>
          </a:bodyPr>
          <a:lstStyle/>
          <a:p>
            <a:pPr>
              <a:lnSpc>
                <a:spcPts val="6649"/>
              </a:lnSpc>
            </a:pPr>
            <a:r>
              <a:rPr lang="en-US" sz="3499" dirty="0">
                <a:solidFill>
                  <a:srgbClr val="FFFFFF"/>
                </a:solidFill>
                <a:latin typeface="Poppins"/>
              </a:rPr>
              <a:t>12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60" t="90" r="960" b="16245"/>
          <a:stretch>
            <a:fillRect/>
          </a:stretch>
        </p:blipFill>
        <p:spPr>
          <a:xfrm>
            <a:off x="0" y="0"/>
            <a:ext cx="18288000" cy="8774992"/>
          </a:xfrm>
          <a:prstGeom prst="rect">
            <a:avLst/>
          </a:prstGeom>
        </p:spPr>
      </p:pic>
      <p:sp>
        <p:nvSpPr>
          <p:cNvPr id="3" name="TextBox 3"/>
          <p:cNvSpPr txBox="1"/>
          <p:nvPr/>
        </p:nvSpPr>
        <p:spPr>
          <a:xfrm>
            <a:off x="1866496" y="604443"/>
            <a:ext cx="14555007" cy="531114"/>
          </a:xfrm>
          <a:prstGeom prst="rect">
            <a:avLst/>
          </a:prstGeom>
        </p:spPr>
        <p:txBody>
          <a:bodyPr lIns="0" tIns="0" rIns="0" bIns="0" rtlCol="0" anchor="t">
            <a:spAutoFit/>
          </a:bodyPr>
          <a:lstStyle/>
          <a:p>
            <a:pPr algn="ctr">
              <a:lnSpc>
                <a:spcPts val="3888"/>
              </a:lnSpc>
            </a:pPr>
            <a:r>
              <a:rPr lang="en-US" sz="3600" spc="144">
                <a:solidFill>
                  <a:srgbClr val="FFFFFF"/>
                </a:solidFill>
                <a:latin typeface="Poppins Bold"/>
              </a:rPr>
              <a:t>USER JOURNEY – DIGITAL SCRATCH CARD</a:t>
            </a:r>
          </a:p>
        </p:txBody>
      </p:sp>
      <p:sp>
        <p:nvSpPr>
          <p:cNvPr id="4" name="TextBox 4"/>
          <p:cNvSpPr txBox="1"/>
          <p:nvPr/>
        </p:nvSpPr>
        <p:spPr>
          <a:xfrm>
            <a:off x="1313316" y="8972550"/>
            <a:ext cx="4301344" cy="819150"/>
          </a:xfrm>
          <a:prstGeom prst="rect">
            <a:avLst/>
          </a:prstGeom>
        </p:spPr>
        <p:txBody>
          <a:bodyPr lIns="0" tIns="0" rIns="0" bIns="0" rtlCol="0" anchor="t">
            <a:spAutoFit/>
          </a:bodyPr>
          <a:lstStyle/>
          <a:p>
            <a:pPr algn="ctr">
              <a:lnSpc>
                <a:spcPts val="2160"/>
              </a:lnSpc>
            </a:pPr>
            <a:r>
              <a:rPr lang="en-US" sz="1800">
                <a:solidFill>
                  <a:srgbClr val="000000"/>
                </a:solidFill>
                <a:latin typeface="Poppins"/>
              </a:rPr>
              <a:t> Shoppers are driven to the platform via Social Media Ads, EDM, or to the organic follower base </a:t>
            </a:r>
          </a:p>
        </p:txBody>
      </p:sp>
      <p:sp>
        <p:nvSpPr>
          <p:cNvPr id="5" name="TextBox 5"/>
          <p:cNvSpPr txBox="1"/>
          <p:nvPr/>
        </p:nvSpPr>
        <p:spPr>
          <a:xfrm>
            <a:off x="7129990" y="8972550"/>
            <a:ext cx="4028019" cy="552450"/>
          </a:xfrm>
          <a:prstGeom prst="rect">
            <a:avLst/>
          </a:prstGeom>
        </p:spPr>
        <p:txBody>
          <a:bodyPr lIns="0" tIns="0" rIns="0" bIns="0" rtlCol="0" anchor="t">
            <a:spAutoFit/>
          </a:bodyPr>
          <a:lstStyle/>
          <a:p>
            <a:pPr algn="ctr">
              <a:lnSpc>
                <a:spcPts val="2160"/>
              </a:lnSpc>
            </a:pPr>
            <a:r>
              <a:rPr lang="en-US" sz="1800">
                <a:solidFill>
                  <a:srgbClr val="000000"/>
                </a:solidFill>
                <a:latin typeface="Poppins"/>
              </a:rPr>
              <a:t>Capture First Party Customer Data </a:t>
            </a:r>
          </a:p>
          <a:p>
            <a:pPr algn="ctr">
              <a:lnSpc>
                <a:spcPts val="2160"/>
              </a:lnSpc>
            </a:pPr>
            <a:r>
              <a:rPr lang="en-US" sz="1800">
                <a:solidFill>
                  <a:srgbClr val="000000"/>
                </a:solidFill>
                <a:latin typeface="Poppins"/>
              </a:rPr>
              <a:t>When Shoppers register </a:t>
            </a:r>
          </a:p>
        </p:txBody>
      </p:sp>
      <p:sp>
        <p:nvSpPr>
          <p:cNvPr id="6" name="TextBox 6"/>
          <p:cNvSpPr txBox="1"/>
          <p:nvPr/>
        </p:nvSpPr>
        <p:spPr>
          <a:xfrm>
            <a:off x="12738029" y="8972550"/>
            <a:ext cx="4266410" cy="558358"/>
          </a:xfrm>
          <a:prstGeom prst="rect">
            <a:avLst/>
          </a:prstGeom>
        </p:spPr>
        <p:txBody>
          <a:bodyPr lIns="0" tIns="0" rIns="0" bIns="0" rtlCol="0" anchor="t">
            <a:spAutoFit/>
          </a:bodyPr>
          <a:lstStyle/>
          <a:p>
            <a:pPr algn="ctr">
              <a:lnSpc>
                <a:spcPts val="2160"/>
              </a:lnSpc>
            </a:pPr>
            <a:r>
              <a:rPr lang="en-US" sz="1800" dirty="0">
                <a:solidFill>
                  <a:srgbClr val="000000"/>
                </a:solidFill>
                <a:latin typeface="Poppins"/>
              </a:rPr>
              <a:t>Shopper is directed to </a:t>
            </a:r>
            <a:r>
              <a:rPr lang="en-US" dirty="0">
                <a:solidFill>
                  <a:srgbClr val="000000"/>
                </a:solidFill>
                <a:latin typeface="Poppins"/>
              </a:rPr>
              <a:t>a Digital Scratch Card platform</a:t>
            </a:r>
            <a:endParaRPr lang="en-US" sz="1800" dirty="0">
              <a:solidFill>
                <a:srgbClr val="000000"/>
              </a:solidFill>
              <a:latin typeface="Poppins"/>
            </a:endParaRPr>
          </a:p>
        </p:txBody>
      </p:sp>
      <p:pic>
        <p:nvPicPr>
          <p:cNvPr id="7" name="Picture 7"/>
          <p:cNvPicPr>
            <a:picLocks noChangeAspect="1"/>
          </p:cNvPicPr>
          <p:nvPr/>
        </p:nvPicPr>
        <p:blipFill>
          <a:blip r:embed="rId3"/>
          <a:srcRect r="312" b="312"/>
          <a:stretch>
            <a:fillRect/>
          </a:stretch>
        </p:blipFill>
        <p:spPr>
          <a:xfrm>
            <a:off x="1313316" y="1356714"/>
            <a:ext cx="4301344" cy="7634886"/>
          </a:xfrm>
          <a:prstGeom prst="rect">
            <a:avLst/>
          </a:prstGeom>
        </p:spPr>
      </p:pic>
      <p:sp>
        <p:nvSpPr>
          <p:cNvPr id="8" name="TextBox 8"/>
          <p:cNvSpPr txBox="1"/>
          <p:nvPr/>
        </p:nvSpPr>
        <p:spPr>
          <a:xfrm>
            <a:off x="17612890" y="9166814"/>
            <a:ext cx="522710" cy="760401"/>
          </a:xfrm>
          <a:prstGeom prst="rect">
            <a:avLst/>
          </a:prstGeom>
        </p:spPr>
        <p:txBody>
          <a:bodyPr wrap="square" lIns="0" tIns="0" rIns="0" bIns="0" rtlCol="0" anchor="t">
            <a:spAutoFit/>
          </a:bodyPr>
          <a:lstStyle/>
          <a:p>
            <a:pPr>
              <a:lnSpc>
                <a:spcPts val="6649"/>
              </a:lnSpc>
            </a:pPr>
            <a:r>
              <a:rPr lang="en-US" sz="3499">
                <a:solidFill>
                  <a:srgbClr val="000000"/>
                </a:solidFill>
                <a:latin typeface="Poppins"/>
              </a:rPr>
              <a:t>13</a:t>
            </a:r>
          </a:p>
        </p:txBody>
      </p:sp>
      <p:grpSp>
        <p:nvGrpSpPr>
          <p:cNvPr id="9" name="Group 9"/>
          <p:cNvGrpSpPr/>
          <p:nvPr/>
        </p:nvGrpSpPr>
        <p:grpSpPr>
          <a:xfrm>
            <a:off x="6379855" y="962547"/>
            <a:ext cx="5528290" cy="8295753"/>
            <a:chOff x="0" y="0"/>
            <a:chExt cx="7371053" cy="11061004"/>
          </a:xfrm>
        </p:grpSpPr>
        <p:pic>
          <p:nvPicPr>
            <p:cNvPr id="10" name="Picture 10"/>
            <p:cNvPicPr>
              <a:picLocks noChangeAspect="1"/>
            </p:cNvPicPr>
            <p:nvPr/>
          </p:nvPicPr>
          <p:blipFill>
            <a:blip r:embed="rId4"/>
            <a:srcRect r="122" b="92"/>
            <a:stretch>
              <a:fillRect/>
            </a:stretch>
          </p:blipFill>
          <p:spPr>
            <a:xfrm>
              <a:off x="0" y="0"/>
              <a:ext cx="7371053" cy="11061004"/>
            </a:xfrm>
            <a:prstGeom prst="rect">
              <a:avLst/>
            </a:prstGeom>
          </p:spPr>
        </p:pic>
        <p:pic>
          <p:nvPicPr>
            <p:cNvPr id="11" name="Picture 11"/>
            <p:cNvPicPr>
              <a:picLocks noChangeAspect="1"/>
            </p:cNvPicPr>
            <p:nvPr/>
          </p:nvPicPr>
          <p:blipFill>
            <a:blip r:embed="rId5"/>
            <a:srcRect r="507" b="507"/>
            <a:stretch>
              <a:fillRect/>
            </a:stretch>
          </p:blipFill>
          <p:spPr>
            <a:xfrm>
              <a:off x="1439550" y="1038548"/>
              <a:ext cx="4491954" cy="4491954"/>
            </a:xfrm>
            <a:prstGeom prst="rect">
              <a:avLst/>
            </a:prstGeom>
          </p:spPr>
        </p:pic>
      </p:grpSp>
      <p:pic>
        <p:nvPicPr>
          <p:cNvPr id="12" name="Picture 12"/>
          <p:cNvPicPr>
            <a:picLocks noChangeAspect="1"/>
          </p:cNvPicPr>
          <p:nvPr/>
        </p:nvPicPr>
        <p:blipFill>
          <a:blip r:embed="rId6"/>
          <a:srcRect r="297" b="267"/>
          <a:stretch>
            <a:fillRect/>
          </a:stretch>
        </p:blipFill>
        <p:spPr>
          <a:xfrm>
            <a:off x="12071975" y="857163"/>
            <a:ext cx="5598518" cy="840113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60" t="90" r="960" b="39827"/>
          <a:stretch>
            <a:fillRect/>
          </a:stretch>
        </p:blipFill>
        <p:spPr>
          <a:xfrm>
            <a:off x="0" y="0"/>
            <a:ext cx="18288000" cy="6301628"/>
          </a:xfrm>
          <a:prstGeom prst="rect">
            <a:avLst/>
          </a:prstGeom>
        </p:spPr>
      </p:pic>
      <p:sp>
        <p:nvSpPr>
          <p:cNvPr id="3" name="TextBox 3"/>
          <p:cNvSpPr txBox="1"/>
          <p:nvPr/>
        </p:nvSpPr>
        <p:spPr>
          <a:xfrm>
            <a:off x="17612890" y="9166814"/>
            <a:ext cx="522710" cy="760401"/>
          </a:xfrm>
          <a:prstGeom prst="rect">
            <a:avLst/>
          </a:prstGeom>
        </p:spPr>
        <p:txBody>
          <a:bodyPr wrap="square" lIns="0" tIns="0" rIns="0" bIns="0" rtlCol="0" anchor="t">
            <a:spAutoFit/>
          </a:bodyPr>
          <a:lstStyle/>
          <a:p>
            <a:pPr>
              <a:lnSpc>
                <a:spcPts val="6649"/>
              </a:lnSpc>
            </a:pPr>
            <a:r>
              <a:rPr lang="en-US" sz="3499" dirty="0">
                <a:solidFill>
                  <a:srgbClr val="000000"/>
                </a:solidFill>
                <a:latin typeface="Poppins"/>
              </a:rPr>
              <a:t>14</a:t>
            </a:r>
          </a:p>
        </p:txBody>
      </p:sp>
      <p:sp>
        <p:nvSpPr>
          <p:cNvPr id="4" name="TextBox 4"/>
          <p:cNvSpPr txBox="1"/>
          <p:nvPr/>
        </p:nvSpPr>
        <p:spPr>
          <a:xfrm>
            <a:off x="1866496" y="604443"/>
            <a:ext cx="14555007" cy="531114"/>
          </a:xfrm>
          <a:prstGeom prst="rect">
            <a:avLst/>
          </a:prstGeom>
        </p:spPr>
        <p:txBody>
          <a:bodyPr lIns="0" tIns="0" rIns="0" bIns="0" rtlCol="0" anchor="t">
            <a:spAutoFit/>
          </a:bodyPr>
          <a:lstStyle/>
          <a:p>
            <a:pPr algn="ctr">
              <a:lnSpc>
                <a:spcPts val="3888"/>
              </a:lnSpc>
            </a:pPr>
            <a:r>
              <a:rPr lang="en-US" sz="3600" spc="144">
                <a:solidFill>
                  <a:srgbClr val="FFFFFF"/>
                </a:solidFill>
                <a:latin typeface="Poppins Bold"/>
              </a:rPr>
              <a:t>USER JOURNEY – DIGITAL SCRATCH CARD</a:t>
            </a:r>
          </a:p>
        </p:txBody>
      </p:sp>
      <p:pic>
        <p:nvPicPr>
          <p:cNvPr id="5" name="Picture 5"/>
          <p:cNvPicPr>
            <a:picLocks noChangeAspect="1"/>
          </p:cNvPicPr>
          <p:nvPr/>
        </p:nvPicPr>
        <p:blipFill>
          <a:blip r:embed="rId3"/>
          <a:srcRect r="652" b="35"/>
          <a:stretch>
            <a:fillRect/>
          </a:stretch>
        </p:blipFill>
        <p:spPr>
          <a:xfrm>
            <a:off x="13700853" y="1136039"/>
            <a:ext cx="4759218" cy="7186855"/>
          </a:xfrm>
          <a:prstGeom prst="rect">
            <a:avLst/>
          </a:prstGeom>
        </p:spPr>
      </p:pic>
      <p:grpSp>
        <p:nvGrpSpPr>
          <p:cNvPr id="6" name="Group 6"/>
          <p:cNvGrpSpPr/>
          <p:nvPr/>
        </p:nvGrpSpPr>
        <p:grpSpPr>
          <a:xfrm>
            <a:off x="9499308" y="1135557"/>
            <a:ext cx="4740239" cy="7187337"/>
            <a:chOff x="0" y="0"/>
            <a:chExt cx="6320319" cy="9583116"/>
          </a:xfrm>
        </p:grpSpPr>
        <p:pic>
          <p:nvPicPr>
            <p:cNvPr id="7" name="Picture 7"/>
            <p:cNvPicPr>
              <a:picLocks noChangeAspect="1"/>
            </p:cNvPicPr>
            <p:nvPr/>
          </p:nvPicPr>
          <p:blipFill>
            <a:blip r:embed="rId4"/>
            <a:srcRect r="1114" b="54"/>
            <a:stretch>
              <a:fillRect/>
            </a:stretch>
          </p:blipFill>
          <p:spPr>
            <a:xfrm>
              <a:off x="0" y="0"/>
              <a:ext cx="6320319" cy="9583116"/>
            </a:xfrm>
            <a:prstGeom prst="rect">
              <a:avLst/>
            </a:prstGeom>
          </p:spPr>
        </p:pic>
        <p:pic>
          <p:nvPicPr>
            <p:cNvPr id="8" name="Picture 8"/>
            <p:cNvPicPr>
              <a:picLocks noChangeAspect="1"/>
            </p:cNvPicPr>
            <p:nvPr/>
          </p:nvPicPr>
          <p:blipFill>
            <a:blip r:embed="rId5"/>
            <a:srcRect r="1422" b="615"/>
            <a:stretch>
              <a:fillRect/>
            </a:stretch>
          </p:blipFill>
          <p:spPr>
            <a:xfrm>
              <a:off x="1381985" y="1468157"/>
              <a:ext cx="3556349" cy="3585471"/>
            </a:xfrm>
            <a:prstGeom prst="rect">
              <a:avLst/>
            </a:prstGeom>
          </p:spPr>
        </p:pic>
      </p:grpSp>
      <p:pic>
        <p:nvPicPr>
          <p:cNvPr id="9" name="Picture 9"/>
          <p:cNvPicPr>
            <a:picLocks noChangeAspect="1"/>
          </p:cNvPicPr>
          <p:nvPr/>
        </p:nvPicPr>
        <p:blipFill>
          <a:blip r:embed="rId5"/>
          <a:srcRect r="2486" b="1075"/>
          <a:stretch>
            <a:fillRect/>
          </a:stretch>
        </p:blipFill>
        <p:spPr>
          <a:xfrm>
            <a:off x="15227484" y="1988706"/>
            <a:ext cx="1490752" cy="1512319"/>
          </a:xfrm>
          <a:prstGeom prst="rect">
            <a:avLst/>
          </a:prstGeom>
        </p:spPr>
      </p:pic>
      <p:pic>
        <p:nvPicPr>
          <p:cNvPr id="10" name="Picture 10"/>
          <p:cNvPicPr>
            <a:picLocks noChangeAspect="1"/>
          </p:cNvPicPr>
          <p:nvPr/>
        </p:nvPicPr>
        <p:blipFill>
          <a:blip r:embed="rId6"/>
          <a:srcRect r="1544" b="224"/>
          <a:stretch>
            <a:fillRect/>
          </a:stretch>
        </p:blipFill>
        <p:spPr>
          <a:xfrm>
            <a:off x="-41823" y="1137092"/>
            <a:ext cx="4721628" cy="7184751"/>
          </a:xfrm>
          <a:prstGeom prst="rect">
            <a:avLst/>
          </a:prstGeom>
        </p:spPr>
      </p:pic>
      <p:grpSp>
        <p:nvGrpSpPr>
          <p:cNvPr id="11" name="Group 11"/>
          <p:cNvGrpSpPr/>
          <p:nvPr/>
        </p:nvGrpSpPr>
        <p:grpSpPr>
          <a:xfrm>
            <a:off x="7847058" y="5297552"/>
            <a:ext cx="1329820" cy="301671"/>
            <a:chOff x="0" y="0"/>
            <a:chExt cx="1182063" cy="268152"/>
          </a:xfrm>
        </p:grpSpPr>
        <p:sp>
          <p:nvSpPr>
            <p:cNvPr id="12" name="Freeform 12"/>
            <p:cNvSpPr/>
            <p:nvPr/>
          </p:nvSpPr>
          <p:spPr>
            <a:xfrm>
              <a:off x="8509" y="8509"/>
              <a:ext cx="1165098" cy="251206"/>
            </a:xfrm>
            <a:custGeom>
              <a:avLst/>
              <a:gdLst/>
              <a:ahLst/>
              <a:cxnLst/>
              <a:rect l="l" t="t" r="r" b="b"/>
              <a:pathLst>
                <a:path w="1165098" h="251206">
                  <a:moveTo>
                    <a:pt x="0" y="41783"/>
                  </a:moveTo>
                  <a:cubicBezTo>
                    <a:pt x="0" y="18669"/>
                    <a:pt x="19685" y="0"/>
                    <a:pt x="44069" y="0"/>
                  </a:cubicBezTo>
                  <a:lnTo>
                    <a:pt x="1121029" y="0"/>
                  </a:lnTo>
                  <a:cubicBezTo>
                    <a:pt x="1145413" y="0"/>
                    <a:pt x="1165098" y="18796"/>
                    <a:pt x="1165098" y="41910"/>
                  </a:cubicBezTo>
                  <a:lnTo>
                    <a:pt x="1165098" y="209296"/>
                  </a:lnTo>
                  <a:cubicBezTo>
                    <a:pt x="1165098" y="232410"/>
                    <a:pt x="1145413" y="251206"/>
                    <a:pt x="1121029" y="251206"/>
                  </a:cubicBezTo>
                  <a:lnTo>
                    <a:pt x="44069" y="251206"/>
                  </a:lnTo>
                  <a:cubicBezTo>
                    <a:pt x="19685" y="251206"/>
                    <a:pt x="0" y="232410"/>
                    <a:pt x="0" y="209296"/>
                  </a:cubicBezTo>
                  <a:close/>
                </a:path>
              </a:pathLst>
            </a:custGeom>
            <a:solidFill>
              <a:srgbClr val="FFCB1E"/>
            </a:solidFill>
          </p:spPr>
        </p:sp>
        <p:sp>
          <p:nvSpPr>
            <p:cNvPr id="13" name="Freeform 13"/>
            <p:cNvSpPr/>
            <p:nvPr/>
          </p:nvSpPr>
          <p:spPr>
            <a:xfrm>
              <a:off x="0" y="0"/>
              <a:ext cx="1182116" cy="268097"/>
            </a:xfrm>
            <a:custGeom>
              <a:avLst/>
              <a:gdLst/>
              <a:ahLst/>
              <a:cxnLst/>
              <a:rect l="l" t="t" r="r" b="b"/>
              <a:pathLst>
                <a:path w="1182116" h="268097">
                  <a:moveTo>
                    <a:pt x="0" y="50292"/>
                  </a:moveTo>
                  <a:cubicBezTo>
                    <a:pt x="0" y="22098"/>
                    <a:pt x="23876" y="0"/>
                    <a:pt x="52578" y="0"/>
                  </a:cubicBezTo>
                  <a:lnTo>
                    <a:pt x="1129538" y="0"/>
                  </a:lnTo>
                  <a:lnTo>
                    <a:pt x="1129538" y="8509"/>
                  </a:lnTo>
                  <a:lnTo>
                    <a:pt x="1129538" y="0"/>
                  </a:lnTo>
                  <a:cubicBezTo>
                    <a:pt x="1158113" y="0"/>
                    <a:pt x="1182116" y="22098"/>
                    <a:pt x="1182116" y="50292"/>
                  </a:cubicBezTo>
                  <a:lnTo>
                    <a:pt x="1173607" y="50292"/>
                  </a:lnTo>
                  <a:lnTo>
                    <a:pt x="1182116" y="50292"/>
                  </a:lnTo>
                  <a:lnTo>
                    <a:pt x="1182116" y="217805"/>
                  </a:lnTo>
                  <a:lnTo>
                    <a:pt x="1173607" y="217805"/>
                  </a:lnTo>
                  <a:lnTo>
                    <a:pt x="1182116" y="217805"/>
                  </a:lnTo>
                  <a:cubicBezTo>
                    <a:pt x="1182116" y="245999"/>
                    <a:pt x="1158240" y="268097"/>
                    <a:pt x="1129538" y="268097"/>
                  </a:cubicBezTo>
                  <a:lnTo>
                    <a:pt x="1129538" y="259588"/>
                  </a:lnTo>
                  <a:lnTo>
                    <a:pt x="1129538" y="268097"/>
                  </a:lnTo>
                  <a:lnTo>
                    <a:pt x="52578" y="268097"/>
                  </a:lnTo>
                  <a:lnTo>
                    <a:pt x="52578" y="259588"/>
                  </a:lnTo>
                  <a:lnTo>
                    <a:pt x="52578" y="268097"/>
                  </a:lnTo>
                  <a:cubicBezTo>
                    <a:pt x="23876" y="268097"/>
                    <a:pt x="0" y="245999"/>
                    <a:pt x="0" y="217805"/>
                  </a:cubicBezTo>
                  <a:lnTo>
                    <a:pt x="0" y="50292"/>
                  </a:lnTo>
                  <a:lnTo>
                    <a:pt x="8509" y="50292"/>
                  </a:lnTo>
                  <a:lnTo>
                    <a:pt x="0" y="50292"/>
                  </a:lnTo>
                  <a:moveTo>
                    <a:pt x="16891" y="50292"/>
                  </a:moveTo>
                  <a:lnTo>
                    <a:pt x="16891" y="217805"/>
                  </a:lnTo>
                  <a:lnTo>
                    <a:pt x="8509" y="217805"/>
                  </a:lnTo>
                  <a:lnTo>
                    <a:pt x="17018" y="217805"/>
                  </a:lnTo>
                  <a:cubicBezTo>
                    <a:pt x="17018" y="235839"/>
                    <a:pt x="32512" y="251206"/>
                    <a:pt x="52578" y="251206"/>
                  </a:cubicBezTo>
                  <a:lnTo>
                    <a:pt x="1129538" y="251206"/>
                  </a:lnTo>
                  <a:cubicBezTo>
                    <a:pt x="1149604" y="251206"/>
                    <a:pt x="1165098" y="235839"/>
                    <a:pt x="1165098" y="217805"/>
                  </a:cubicBezTo>
                  <a:lnTo>
                    <a:pt x="1165098" y="50292"/>
                  </a:lnTo>
                  <a:cubicBezTo>
                    <a:pt x="1165098" y="32258"/>
                    <a:pt x="1149604" y="16891"/>
                    <a:pt x="1129538" y="16891"/>
                  </a:cubicBezTo>
                  <a:lnTo>
                    <a:pt x="52578" y="16891"/>
                  </a:lnTo>
                  <a:lnTo>
                    <a:pt x="52578" y="8509"/>
                  </a:lnTo>
                  <a:lnTo>
                    <a:pt x="52578" y="17018"/>
                  </a:lnTo>
                  <a:cubicBezTo>
                    <a:pt x="32512" y="17018"/>
                    <a:pt x="17018" y="32385"/>
                    <a:pt x="17018" y="50419"/>
                  </a:cubicBezTo>
                  <a:close/>
                </a:path>
              </a:pathLst>
            </a:custGeom>
            <a:solidFill>
              <a:srgbClr val="2F528F"/>
            </a:solidFill>
          </p:spPr>
        </p:sp>
        <p:sp>
          <p:nvSpPr>
            <p:cNvPr id="14" name="TextBox 14"/>
            <p:cNvSpPr txBox="1"/>
            <p:nvPr/>
          </p:nvSpPr>
          <p:spPr>
            <a:xfrm>
              <a:off x="0" y="0"/>
              <a:ext cx="1182063" cy="268152"/>
            </a:xfrm>
            <a:prstGeom prst="rect">
              <a:avLst/>
            </a:prstGeom>
          </p:spPr>
          <p:txBody>
            <a:bodyPr lIns="76200" tIns="76200" rIns="76200" bIns="76200" rtlCol="0" anchor="ctr"/>
            <a:lstStyle/>
            <a:p>
              <a:pPr algn="ctr">
                <a:lnSpc>
                  <a:spcPts val="1260"/>
                </a:lnSpc>
              </a:pPr>
              <a:r>
                <a:rPr lang="en-US" sz="1050" spc="15">
                  <a:solidFill>
                    <a:srgbClr val="000000"/>
                  </a:solidFill>
                  <a:latin typeface="Montserrat"/>
                </a:rPr>
                <a:t>Upload Receipt</a:t>
              </a:r>
            </a:p>
          </p:txBody>
        </p:sp>
      </p:grpSp>
      <p:grpSp>
        <p:nvGrpSpPr>
          <p:cNvPr id="15" name="Group 15"/>
          <p:cNvGrpSpPr/>
          <p:nvPr/>
        </p:nvGrpSpPr>
        <p:grpSpPr>
          <a:xfrm>
            <a:off x="4141111" y="1137092"/>
            <a:ext cx="5956445" cy="7185802"/>
            <a:chOff x="0" y="0"/>
            <a:chExt cx="7941926" cy="9581070"/>
          </a:xfrm>
        </p:grpSpPr>
        <p:pic>
          <p:nvPicPr>
            <p:cNvPr id="16" name="Picture 16"/>
            <p:cNvPicPr>
              <a:picLocks noChangeAspect="1"/>
            </p:cNvPicPr>
            <p:nvPr/>
          </p:nvPicPr>
          <p:blipFill>
            <a:blip r:embed="rId7"/>
            <a:srcRect r="99" b="850"/>
            <a:stretch>
              <a:fillRect/>
            </a:stretch>
          </p:blipFill>
          <p:spPr>
            <a:xfrm>
              <a:off x="0" y="0"/>
              <a:ext cx="6432496" cy="9581070"/>
            </a:xfrm>
            <a:prstGeom prst="rect">
              <a:avLst/>
            </a:prstGeom>
          </p:spPr>
        </p:pic>
        <p:pic>
          <p:nvPicPr>
            <p:cNvPr id="17" name="Picture 17"/>
            <p:cNvPicPr>
              <a:picLocks noChangeAspect="1"/>
            </p:cNvPicPr>
            <p:nvPr/>
          </p:nvPicPr>
          <p:blipFill>
            <a:blip r:embed="rId5"/>
            <a:srcRect r="2258" b="844"/>
            <a:stretch>
              <a:fillRect/>
            </a:stretch>
          </p:blipFill>
          <p:spPr>
            <a:xfrm>
              <a:off x="2080314" y="887574"/>
              <a:ext cx="2476424" cy="2512250"/>
            </a:xfrm>
            <a:prstGeom prst="rect">
              <a:avLst/>
            </a:prstGeom>
          </p:spPr>
        </p:pic>
        <p:pic>
          <p:nvPicPr>
            <p:cNvPr id="18" name="Picture 18"/>
            <p:cNvPicPr>
              <a:picLocks noChangeAspect="1"/>
            </p:cNvPicPr>
            <p:nvPr/>
          </p:nvPicPr>
          <p:blipFill>
            <a:blip r:embed="rId8"/>
            <a:srcRect r="372" b="372"/>
            <a:stretch>
              <a:fillRect/>
            </a:stretch>
          </p:blipFill>
          <p:spPr>
            <a:xfrm>
              <a:off x="3159224" y="2265272"/>
              <a:ext cx="4782702" cy="7195404"/>
            </a:xfrm>
            <a:prstGeom prst="rect">
              <a:avLst/>
            </a:prstGeom>
          </p:spPr>
        </p:pic>
        <p:pic>
          <p:nvPicPr>
            <p:cNvPr id="19" name="Picture 19"/>
            <p:cNvPicPr>
              <a:picLocks noChangeAspect="1"/>
            </p:cNvPicPr>
            <p:nvPr/>
          </p:nvPicPr>
          <p:blipFill>
            <a:blip r:embed="rId5"/>
            <a:srcRect r="2486" b="1075"/>
            <a:stretch>
              <a:fillRect/>
            </a:stretch>
          </p:blipFill>
          <p:spPr>
            <a:xfrm>
              <a:off x="4556738" y="2971666"/>
              <a:ext cx="1987670" cy="2016426"/>
            </a:xfrm>
            <a:prstGeom prst="rect">
              <a:avLst/>
            </a:prstGeom>
          </p:spPr>
        </p:pic>
      </p:grpSp>
      <p:sp>
        <p:nvSpPr>
          <p:cNvPr id="20" name="TextBox 20"/>
          <p:cNvSpPr txBox="1"/>
          <p:nvPr/>
        </p:nvSpPr>
        <p:spPr>
          <a:xfrm>
            <a:off x="374592" y="8053385"/>
            <a:ext cx="3728419" cy="1352550"/>
          </a:xfrm>
          <a:prstGeom prst="rect">
            <a:avLst/>
          </a:prstGeom>
        </p:spPr>
        <p:txBody>
          <a:bodyPr lIns="0" tIns="0" rIns="0" bIns="0" rtlCol="0" anchor="t">
            <a:spAutoFit/>
          </a:bodyPr>
          <a:lstStyle/>
          <a:p>
            <a:pPr marL="217170" lvl="1" indent="-108585" algn="just">
              <a:lnSpc>
                <a:spcPts val="2160"/>
              </a:lnSpc>
              <a:buFont typeface="Arial"/>
              <a:buChar char="•"/>
            </a:pPr>
            <a:r>
              <a:rPr lang="en-US" sz="1800">
                <a:solidFill>
                  <a:srgbClr val="000000"/>
                </a:solidFill>
                <a:latin typeface="Poppins"/>
              </a:rPr>
              <a:t>The user allowed one attempt daily to scratch</a:t>
            </a:r>
          </a:p>
          <a:p>
            <a:pPr marL="217170" lvl="1" indent="-108585" algn="just">
              <a:lnSpc>
                <a:spcPts val="2160"/>
              </a:lnSpc>
              <a:buFont typeface="Arial"/>
              <a:buChar char="•"/>
            </a:pPr>
            <a:r>
              <a:rPr lang="en-US" sz="1800">
                <a:solidFill>
                  <a:srgbClr val="000000"/>
                </a:solidFill>
                <a:latin typeface="Poppins"/>
              </a:rPr>
              <a:t> upon Registering (to allow for Instant Gratification and Engagement) </a:t>
            </a:r>
          </a:p>
        </p:txBody>
      </p:sp>
      <p:sp>
        <p:nvSpPr>
          <p:cNvPr id="21" name="TextBox 21"/>
          <p:cNvSpPr txBox="1"/>
          <p:nvPr/>
        </p:nvSpPr>
        <p:spPr>
          <a:xfrm>
            <a:off x="5073131" y="8053385"/>
            <a:ext cx="4103748" cy="1085850"/>
          </a:xfrm>
          <a:prstGeom prst="rect">
            <a:avLst/>
          </a:prstGeom>
        </p:spPr>
        <p:txBody>
          <a:bodyPr lIns="0" tIns="0" rIns="0" bIns="0" rtlCol="0" anchor="t">
            <a:spAutoFit/>
          </a:bodyPr>
          <a:lstStyle/>
          <a:p>
            <a:pPr marL="217170" lvl="1" indent="-108585" algn="just">
              <a:lnSpc>
                <a:spcPts val="2160"/>
              </a:lnSpc>
              <a:buFont typeface="Arial"/>
              <a:buChar char="•"/>
            </a:pPr>
            <a:r>
              <a:rPr lang="en-US" sz="1800">
                <a:solidFill>
                  <a:srgbClr val="000000"/>
                </a:solidFill>
                <a:latin typeface="Poppins"/>
              </a:rPr>
              <a:t>User prompted Scan QR or upload receipt upon making a purchase to unlock additional points</a:t>
            </a:r>
          </a:p>
        </p:txBody>
      </p:sp>
      <p:sp>
        <p:nvSpPr>
          <p:cNvPr id="22" name="TextBox 22"/>
          <p:cNvSpPr txBox="1"/>
          <p:nvPr/>
        </p:nvSpPr>
        <p:spPr>
          <a:xfrm>
            <a:off x="9858016" y="8062910"/>
            <a:ext cx="4022824" cy="1990725"/>
          </a:xfrm>
          <a:prstGeom prst="rect">
            <a:avLst/>
          </a:prstGeom>
        </p:spPr>
        <p:txBody>
          <a:bodyPr lIns="0" tIns="0" rIns="0" bIns="0" rtlCol="0" anchor="t">
            <a:spAutoFit/>
          </a:bodyPr>
          <a:lstStyle/>
          <a:p>
            <a:pPr marL="199072" lvl="1" indent="-99536" algn="just">
              <a:lnSpc>
                <a:spcPts val="1980"/>
              </a:lnSpc>
              <a:buFont typeface="Arial"/>
              <a:buChar char="•"/>
            </a:pPr>
            <a:r>
              <a:rPr lang="en-US" sz="1650">
                <a:solidFill>
                  <a:srgbClr val="000000"/>
                </a:solidFill>
                <a:latin typeface="Poppins"/>
              </a:rPr>
              <a:t>SKALE has the ability to customize Point provisioning/number of attempts provisioned based on actions taken </a:t>
            </a:r>
          </a:p>
          <a:p>
            <a:pPr marL="884872" lvl="2" indent="-294958" algn="just">
              <a:lnSpc>
                <a:spcPts val="1980"/>
              </a:lnSpc>
              <a:buFont typeface="Arial"/>
              <a:buChar char="⚬"/>
            </a:pPr>
            <a:r>
              <a:rPr lang="en-US" sz="1650">
                <a:solidFill>
                  <a:srgbClr val="000000"/>
                </a:solidFill>
                <a:latin typeface="Poppins"/>
              </a:rPr>
              <a:t>Scan QR </a:t>
            </a:r>
          </a:p>
          <a:p>
            <a:pPr marL="884872" lvl="2" indent="-294958" algn="just">
              <a:lnSpc>
                <a:spcPts val="1980"/>
              </a:lnSpc>
              <a:buFont typeface="Arial"/>
              <a:buChar char="⚬"/>
            </a:pPr>
            <a:r>
              <a:rPr lang="en-US" sz="1650">
                <a:solidFill>
                  <a:srgbClr val="000000"/>
                </a:solidFill>
                <a:latin typeface="Poppins"/>
              </a:rPr>
              <a:t>Refer Friend </a:t>
            </a:r>
          </a:p>
          <a:p>
            <a:pPr marL="884872" lvl="2" indent="-294958" algn="just">
              <a:lnSpc>
                <a:spcPts val="1980"/>
              </a:lnSpc>
              <a:buFont typeface="Arial"/>
              <a:buChar char="⚬"/>
            </a:pPr>
            <a:r>
              <a:rPr lang="en-US" sz="1650">
                <a:solidFill>
                  <a:srgbClr val="000000"/>
                </a:solidFill>
                <a:latin typeface="Poppins"/>
              </a:rPr>
              <a:t>Follow Social Media </a:t>
            </a:r>
          </a:p>
          <a:p>
            <a:pPr marL="884872" lvl="2" indent="-294958" algn="just">
              <a:lnSpc>
                <a:spcPts val="1980"/>
              </a:lnSpc>
              <a:buFont typeface="Arial"/>
              <a:buChar char="⚬"/>
            </a:pPr>
            <a:r>
              <a:rPr lang="en-US" sz="1650">
                <a:solidFill>
                  <a:srgbClr val="000000"/>
                </a:solidFill>
                <a:latin typeface="Poppins"/>
              </a:rPr>
              <a:t>Upload photo</a:t>
            </a:r>
          </a:p>
        </p:txBody>
      </p:sp>
      <p:sp>
        <p:nvSpPr>
          <p:cNvPr id="23" name="TextBox 23"/>
          <p:cNvSpPr txBox="1"/>
          <p:nvPr/>
        </p:nvSpPr>
        <p:spPr>
          <a:xfrm>
            <a:off x="14374193" y="8062910"/>
            <a:ext cx="3412539" cy="752475"/>
          </a:xfrm>
          <a:prstGeom prst="rect">
            <a:avLst/>
          </a:prstGeom>
        </p:spPr>
        <p:txBody>
          <a:bodyPr lIns="0" tIns="0" rIns="0" bIns="0" rtlCol="0" anchor="t">
            <a:spAutoFit/>
          </a:bodyPr>
          <a:lstStyle/>
          <a:p>
            <a:pPr marL="199072" lvl="1" indent="-99536" algn="just">
              <a:lnSpc>
                <a:spcPts val="1980"/>
              </a:lnSpc>
              <a:buFont typeface="Arial"/>
              <a:buChar char="•"/>
            </a:pPr>
            <a:r>
              <a:rPr lang="en-US" sz="1650">
                <a:solidFill>
                  <a:srgbClr val="000000"/>
                </a:solidFill>
                <a:latin typeface="Poppins"/>
              </a:rPr>
              <a:t>Shopper can redeem their rewards through the rewards marketplace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4A9B4"/>
        </a:solidFill>
        <a:effectLst/>
      </p:bgPr>
    </p:bg>
    <p:spTree>
      <p:nvGrpSpPr>
        <p:cNvPr id="1" name=""/>
        <p:cNvGrpSpPr/>
        <p:nvPr/>
      </p:nvGrpSpPr>
      <p:grpSpPr>
        <a:xfrm>
          <a:off x="0" y="0"/>
          <a:ext cx="0" cy="0"/>
          <a:chOff x="0" y="0"/>
          <a:chExt cx="0" cy="0"/>
        </a:xfrm>
      </p:grpSpPr>
      <p:sp>
        <p:nvSpPr>
          <p:cNvPr id="2" name="TextBox 2"/>
          <p:cNvSpPr txBox="1"/>
          <p:nvPr/>
        </p:nvSpPr>
        <p:spPr>
          <a:xfrm>
            <a:off x="3638792" y="463012"/>
            <a:ext cx="11010413" cy="605422"/>
          </a:xfrm>
          <a:prstGeom prst="rect">
            <a:avLst/>
          </a:prstGeom>
        </p:spPr>
        <p:txBody>
          <a:bodyPr wrap="square" lIns="0" tIns="0" rIns="0" bIns="0" rtlCol="0" anchor="t">
            <a:spAutoFit/>
          </a:bodyPr>
          <a:lstStyle/>
          <a:p>
            <a:pPr algn="ctr">
              <a:lnSpc>
                <a:spcPts val="5040"/>
              </a:lnSpc>
            </a:pPr>
            <a:r>
              <a:rPr lang="en-US" sz="3600" spc="144" dirty="0">
                <a:solidFill>
                  <a:srgbClr val="FFFFFF"/>
                </a:solidFill>
                <a:latin typeface="Poppins Bold"/>
              </a:rPr>
              <a:t>HOW TO CREATE A DIGITAL SCRATCH CARD​</a:t>
            </a:r>
          </a:p>
        </p:txBody>
      </p:sp>
      <p:sp>
        <p:nvSpPr>
          <p:cNvPr id="3" name="TextBox 3"/>
          <p:cNvSpPr txBox="1"/>
          <p:nvPr/>
        </p:nvSpPr>
        <p:spPr>
          <a:xfrm>
            <a:off x="17612890" y="9166814"/>
            <a:ext cx="598910" cy="760401"/>
          </a:xfrm>
          <a:prstGeom prst="rect">
            <a:avLst/>
          </a:prstGeom>
        </p:spPr>
        <p:txBody>
          <a:bodyPr wrap="square" lIns="0" tIns="0" rIns="0" bIns="0" rtlCol="0" anchor="t">
            <a:spAutoFit/>
          </a:bodyPr>
          <a:lstStyle/>
          <a:p>
            <a:pPr>
              <a:lnSpc>
                <a:spcPts val="6649"/>
              </a:lnSpc>
            </a:pPr>
            <a:r>
              <a:rPr lang="en-US" sz="3499" dirty="0">
                <a:solidFill>
                  <a:srgbClr val="FFFFFF"/>
                </a:solidFill>
                <a:latin typeface="Poppins"/>
              </a:rPr>
              <a:t>15</a:t>
            </a:r>
          </a:p>
        </p:txBody>
      </p:sp>
      <p:graphicFrame>
        <p:nvGraphicFramePr>
          <p:cNvPr id="4" name="Table 4"/>
          <p:cNvGraphicFramePr>
            <a:graphicFrameLocks noGrp="1"/>
          </p:cNvGraphicFramePr>
          <p:nvPr>
            <p:extLst>
              <p:ext uri="{D42A27DB-BD31-4B8C-83A1-F6EECF244321}">
                <p14:modId xmlns:p14="http://schemas.microsoft.com/office/powerpoint/2010/main" val="2682383207"/>
              </p:ext>
            </p:extLst>
          </p:nvPr>
        </p:nvGraphicFramePr>
        <p:xfrm>
          <a:off x="1028700" y="6351009"/>
          <a:ext cx="16235363" cy="3609555"/>
        </p:xfrm>
        <a:graphic>
          <a:graphicData uri="http://schemas.openxmlformats.org/drawingml/2006/table">
            <a:tbl>
              <a:tblPr/>
              <a:tblGrid>
                <a:gridCol w="6436676">
                  <a:extLst>
                    <a:ext uri="{9D8B030D-6E8A-4147-A177-3AD203B41FA5}">
                      <a16:colId xmlns:a16="http://schemas.microsoft.com/office/drawing/2014/main" val="20000"/>
                    </a:ext>
                  </a:extLst>
                </a:gridCol>
                <a:gridCol w="9798687">
                  <a:extLst>
                    <a:ext uri="{9D8B030D-6E8A-4147-A177-3AD203B41FA5}">
                      <a16:colId xmlns:a16="http://schemas.microsoft.com/office/drawing/2014/main" val="20001"/>
                    </a:ext>
                  </a:extLst>
                </a:gridCol>
              </a:tblGrid>
              <a:tr h="1858221">
                <a:tc>
                  <a:txBody>
                    <a:bodyPr/>
                    <a:lstStyle/>
                    <a:p>
                      <a:pPr algn="l">
                        <a:defRPr/>
                      </a:pPr>
                      <a:r>
                        <a:rPr lang="en-US" sz="1900">
                          <a:solidFill>
                            <a:schemeClr val="bg1"/>
                          </a:solidFill>
                          <a:latin typeface="Roboto" panose="02000000000000000000" pitchFamily="2" charset="0"/>
                          <a:ea typeface="Roboto" panose="02000000000000000000" pitchFamily="2" charset="0"/>
                        </a:rPr>
                        <a:t>Can I award items rather than points?</a:t>
                      </a:r>
                    </a:p>
                  </a:txBody>
                  <a:tcPr>
                    <a:lnL w="14288" cap="flat" cmpd="sng" algn="ctr">
                      <a:solidFill>
                        <a:srgbClr val="FFFFFF"/>
                      </a:solidFill>
                      <a:prstDash val="solid"/>
                      <a:round/>
                      <a:headEnd type="none" w="med" len="med"/>
                      <a:tailEnd type="none" w="med" len="med"/>
                    </a:lnL>
                    <a:lnR w="14288" cap="flat" cmpd="sng" algn="ctr">
                      <a:solidFill>
                        <a:srgbClr val="FFFFFF"/>
                      </a:solidFill>
                      <a:prstDash val="solid"/>
                      <a:round/>
                      <a:headEnd type="none" w="med" len="med"/>
                      <a:tailEnd type="none" w="med" len="med"/>
                    </a:lnR>
                    <a:lnT w="14288" cap="flat" cmpd="sng" algn="ctr">
                      <a:solidFill>
                        <a:srgbClr val="FFFFFF"/>
                      </a:solidFill>
                      <a:prstDash val="solid"/>
                      <a:round/>
                      <a:headEnd type="none" w="med" len="med"/>
                      <a:tailEnd type="none" w="med" len="med"/>
                    </a:lnT>
                    <a:lnB w="14288" cap="flat" cmpd="sng" algn="ctr">
                      <a:solidFill>
                        <a:srgbClr val="FFFFFF"/>
                      </a:solidFill>
                      <a:prstDash val="solid"/>
                      <a:round/>
                      <a:headEnd type="none" w="med" len="med"/>
                      <a:tailEnd type="none" w="med" len="med"/>
                    </a:lnB>
                  </a:tcPr>
                </a:tc>
                <a:tc>
                  <a:txBody>
                    <a:bodyPr/>
                    <a:lstStyle/>
                    <a:p>
                      <a:pPr algn="l">
                        <a:defRPr/>
                      </a:pPr>
                      <a:r>
                        <a:rPr lang="en-US" sz="1900" dirty="0">
                          <a:solidFill>
                            <a:schemeClr val="bg1"/>
                          </a:solidFill>
                          <a:latin typeface="Roboto" panose="02000000000000000000" pitchFamily="2" charset="0"/>
                          <a:ea typeface="Roboto" panose="02000000000000000000" pitchFamily="2" charset="0"/>
                        </a:rPr>
                        <a:t>No. You can only reward points in the Digital Scratch Card game. </a:t>
                      </a:r>
                    </a:p>
                    <a:p>
                      <a:endParaRPr lang="en-US" sz="1900" dirty="0">
                        <a:solidFill>
                          <a:schemeClr val="bg1"/>
                        </a:solidFill>
                        <a:latin typeface="Roboto" panose="02000000000000000000" pitchFamily="2" charset="0"/>
                        <a:ea typeface="Roboto" panose="02000000000000000000" pitchFamily="2" charset="0"/>
                      </a:endParaRPr>
                    </a:p>
                    <a:p>
                      <a:r>
                        <a:rPr lang="en-US" sz="1900" dirty="0">
                          <a:solidFill>
                            <a:schemeClr val="bg1"/>
                          </a:solidFill>
                          <a:latin typeface="Roboto" panose="02000000000000000000" pitchFamily="2" charset="0"/>
                          <a:ea typeface="Roboto" panose="02000000000000000000" pitchFamily="2" charset="0"/>
                        </a:rPr>
                        <a:t>However, you can include an image of the reward in the winning message so the user knows what item he or she can redeem with the points won.</a:t>
                      </a:r>
                    </a:p>
                  </a:txBody>
                  <a:tcPr>
                    <a:lnL w="14288" cap="flat" cmpd="sng" algn="ctr">
                      <a:solidFill>
                        <a:srgbClr val="FFFFFF"/>
                      </a:solidFill>
                      <a:prstDash val="solid"/>
                      <a:round/>
                      <a:headEnd type="none" w="med" len="med"/>
                      <a:tailEnd type="none" w="med" len="med"/>
                    </a:lnL>
                    <a:lnR w="14288" cap="flat" cmpd="sng" algn="ctr">
                      <a:solidFill>
                        <a:srgbClr val="FFFFFF"/>
                      </a:solidFill>
                      <a:prstDash val="solid"/>
                      <a:round/>
                      <a:headEnd type="none" w="med" len="med"/>
                      <a:tailEnd type="none" w="med" len="med"/>
                    </a:lnR>
                    <a:lnT w="14288" cap="flat" cmpd="sng" algn="ctr">
                      <a:solidFill>
                        <a:srgbClr val="FFFFFF"/>
                      </a:solidFill>
                      <a:prstDash val="solid"/>
                      <a:round/>
                      <a:headEnd type="none" w="med" len="med"/>
                      <a:tailEnd type="none" w="med" len="med"/>
                    </a:lnT>
                    <a:lnB w="14288"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583778">
                <a:tc>
                  <a:txBody>
                    <a:bodyPr/>
                    <a:lstStyle/>
                    <a:p>
                      <a:pPr algn="l">
                        <a:defRPr/>
                      </a:pPr>
                      <a:r>
                        <a:rPr lang="en-US" sz="1900">
                          <a:solidFill>
                            <a:schemeClr val="bg1"/>
                          </a:solidFill>
                          <a:latin typeface="Roboto" panose="02000000000000000000" pitchFamily="2" charset="0"/>
                          <a:ea typeface="Roboto" panose="02000000000000000000" pitchFamily="2" charset="0"/>
                        </a:rPr>
                        <a:t>Can I upload videos or images on the scratch card? </a:t>
                      </a:r>
                    </a:p>
                  </a:txBody>
                  <a:tcPr>
                    <a:lnL w="14288" cap="flat" cmpd="sng" algn="ctr">
                      <a:solidFill>
                        <a:srgbClr val="FFFFFF"/>
                      </a:solidFill>
                      <a:prstDash val="solid"/>
                      <a:round/>
                      <a:headEnd type="none" w="med" len="med"/>
                      <a:tailEnd type="none" w="med" len="med"/>
                    </a:lnL>
                    <a:lnR w="14288" cap="flat" cmpd="sng" algn="ctr">
                      <a:solidFill>
                        <a:srgbClr val="FFFFFF"/>
                      </a:solidFill>
                      <a:prstDash val="solid"/>
                      <a:round/>
                      <a:headEnd type="none" w="med" len="med"/>
                      <a:tailEnd type="none" w="med" len="med"/>
                    </a:lnR>
                    <a:lnT w="14288" cap="flat" cmpd="sng" algn="ctr">
                      <a:solidFill>
                        <a:srgbClr val="FFFFFF"/>
                      </a:solidFill>
                      <a:prstDash val="solid"/>
                      <a:round/>
                      <a:headEnd type="none" w="med" len="med"/>
                      <a:tailEnd type="none" w="med" len="med"/>
                    </a:lnT>
                    <a:lnB w="14288" cap="flat" cmpd="sng" algn="ctr">
                      <a:solidFill>
                        <a:srgbClr val="FFFFFF"/>
                      </a:solidFill>
                      <a:prstDash val="solid"/>
                      <a:round/>
                      <a:headEnd type="none" w="med" len="med"/>
                      <a:tailEnd type="none" w="med" len="med"/>
                    </a:lnB>
                  </a:tcPr>
                </a:tc>
                <a:tc>
                  <a:txBody>
                    <a:bodyPr/>
                    <a:lstStyle/>
                    <a:p>
                      <a:pPr algn="l">
                        <a:defRPr/>
                      </a:pPr>
                      <a:r>
                        <a:rPr lang="en-US" sz="1900" dirty="0">
                          <a:solidFill>
                            <a:schemeClr val="bg1"/>
                          </a:solidFill>
                          <a:latin typeface="Roboto" panose="02000000000000000000" pitchFamily="2" charset="0"/>
                          <a:ea typeface="Roboto" panose="02000000000000000000" pitchFamily="2" charset="0"/>
                        </a:rPr>
                        <a:t>No. You can only display an image and text.</a:t>
                      </a:r>
                    </a:p>
                  </a:txBody>
                  <a:tcPr>
                    <a:lnL w="14288" cap="flat" cmpd="sng" algn="ctr">
                      <a:solidFill>
                        <a:srgbClr val="FFFFFF"/>
                      </a:solidFill>
                      <a:prstDash val="solid"/>
                      <a:round/>
                      <a:headEnd type="none" w="med" len="med"/>
                      <a:tailEnd type="none" w="med" len="med"/>
                    </a:lnL>
                    <a:lnR w="14288" cap="flat" cmpd="sng" algn="ctr">
                      <a:solidFill>
                        <a:srgbClr val="FFFFFF"/>
                      </a:solidFill>
                      <a:prstDash val="solid"/>
                      <a:round/>
                      <a:headEnd type="none" w="med" len="med"/>
                      <a:tailEnd type="none" w="med" len="med"/>
                    </a:lnR>
                    <a:lnT w="14288" cap="flat" cmpd="sng" algn="ctr">
                      <a:solidFill>
                        <a:srgbClr val="FFFFFF"/>
                      </a:solidFill>
                      <a:prstDash val="solid"/>
                      <a:round/>
                      <a:headEnd type="none" w="med" len="med"/>
                      <a:tailEnd type="none" w="med" len="med"/>
                    </a:lnT>
                    <a:lnB w="14288"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583778">
                <a:tc>
                  <a:txBody>
                    <a:bodyPr/>
                    <a:lstStyle/>
                    <a:p>
                      <a:pPr algn="l">
                        <a:defRPr/>
                      </a:pPr>
                      <a:r>
                        <a:rPr lang="en-US" sz="1900">
                          <a:solidFill>
                            <a:schemeClr val="bg1"/>
                          </a:solidFill>
                          <a:latin typeface="Roboto" panose="02000000000000000000" pitchFamily="2" charset="0"/>
                          <a:ea typeface="Roboto" panose="02000000000000000000" pitchFamily="2" charset="0"/>
                        </a:rPr>
                        <a:t>Can I set the number of winners for each day?</a:t>
                      </a:r>
                    </a:p>
                  </a:txBody>
                  <a:tcPr>
                    <a:lnL w="14288" cap="flat" cmpd="sng" algn="ctr">
                      <a:solidFill>
                        <a:srgbClr val="FFFFFF"/>
                      </a:solidFill>
                      <a:prstDash val="solid"/>
                      <a:round/>
                      <a:headEnd type="none" w="med" len="med"/>
                      <a:tailEnd type="none" w="med" len="med"/>
                    </a:lnL>
                    <a:lnR w="14288" cap="flat" cmpd="sng" algn="ctr">
                      <a:solidFill>
                        <a:srgbClr val="FFFFFF"/>
                      </a:solidFill>
                      <a:prstDash val="solid"/>
                      <a:round/>
                      <a:headEnd type="none" w="med" len="med"/>
                      <a:tailEnd type="none" w="med" len="med"/>
                    </a:lnR>
                    <a:lnT w="14288" cap="flat" cmpd="sng" algn="ctr">
                      <a:solidFill>
                        <a:srgbClr val="FFFFFF"/>
                      </a:solidFill>
                      <a:prstDash val="solid"/>
                      <a:round/>
                      <a:headEnd type="none" w="med" len="med"/>
                      <a:tailEnd type="none" w="med" len="med"/>
                    </a:lnT>
                    <a:lnB w="14288" cap="flat" cmpd="sng" algn="ctr">
                      <a:solidFill>
                        <a:srgbClr val="FFFFFF"/>
                      </a:solidFill>
                      <a:prstDash val="solid"/>
                      <a:round/>
                      <a:headEnd type="none" w="med" len="med"/>
                      <a:tailEnd type="none" w="med" len="med"/>
                    </a:lnB>
                  </a:tcPr>
                </a:tc>
                <a:tc>
                  <a:txBody>
                    <a:bodyPr/>
                    <a:lstStyle/>
                    <a:p>
                      <a:pPr algn="l">
                        <a:defRPr/>
                      </a:pPr>
                      <a:r>
                        <a:rPr lang="en-US" sz="1900">
                          <a:solidFill>
                            <a:schemeClr val="bg1"/>
                          </a:solidFill>
                          <a:latin typeface="Roboto" panose="02000000000000000000" pitchFamily="2" charset="0"/>
                          <a:ea typeface="Roboto" panose="02000000000000000000" pitchFamily="2" charset="0"/>
                        </a:rPr>
                        <a:t>No. The game's system is randomized.</a:t>
                      </a:r>
                    </a:p>
                  </a:txBody>
                  <a:tcPr>
                    <a:lnL w="14288" cap="flat" cmpd="sng" algn="ctr">
                      <a:solidFill>
                        <a:srgbClr val="FFFFFF"/>
                      </a:solidFill>
                      <a:prstDash val="solid"/>
                      <a:round/>
                      <a:headEnd type="none" w="med" len="med"/>
                      <a:tailEnd type="none" w="med" len="med"/>
                    </a:lnL>
                    <a:lnR w="14288" cap="flat" cmpd="sng" algn="ctr">
                      <a:solidFill>
                        <a:srgbClr val="FFFFFF"/>
                      </a:solidFill>
                      <a:prstDash val="solid"/>
                      <a:round/>
                      <a:headEnd type="none" w="med" len="med"/>
                      <a:tailEnd type="none" w="med" len="med"/>
                    </a:lnR>
                    <a:lnT w="14288" cap="flat" cmpd="sng" algn="ctr">
                      <a:solidFill>
                        <a:srgbClr val="FFFFFF"/>
                      </a:solidFill>
                      <a:prstDash val="solid"/>
                      <a:round/>
                      <a:headEnd type="none" w="med" len="med"/>
                      <a:tailEnd type="none" w="med" len="med"/>
                    </a:lnT>
                    <a:lnB w="14288"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583778">
                <a:tc>
                  <a:txBody>
                    <a:bodyPr/>
                    <a:lstStyle/>
                    <a:p>
                      <a:pPr algn="l">
                        <a:defRPr/>
                      </a:pPr>
                      <a:r>
                        <a:rPr lang="en-US" sz="1900">
                          <a:solidFill>
                            <a:schemeClr val="bg1"/>
                          </a:solidFill>
                          <a:latin typeface="Roboto" panose="02000000000000000000" pitchFamily="2" charset="0"/>
                          <a:ea typeface="Roboto" panose="02000000000000000000" pitchFamily="2" charset="0"/>
                        </a:rPr>
                        <a:t>Can I change the font of the text?</a:t>
                      </a:r>
                    </a:p>
                  </a:txBody>
                  <a:tcPr>
                    <a:lnL w="14288" cap="flat" cmpd="sng" algn="ctr">
                      <a:solidFill>
                        <a:srgbClr val="FFFFFF"/>
                      </a:solidFill>
                      <a:prstDash val="solid"/>
                      <a:round/>
                      <a:headEnd type="none" w="med" len="med"/>
                      <a:tailEnd type="none" w="med" len="med"/>
                    </a:lnL>
                    <a:lnR w="14288" cap="flat" cmpd="sng" algn="ctr">
                      <a:solidFill>
                        <a:srgbClr val="FFFFFF"/>
                      </a:solidFill>
                      <a:prstDash val="solid"/>
                      <a:round/>
                      <a:headEnd type="none" w="med" len="med"/>
                      <a:tailEnd type="none" w="med" len="med"/>
                    </a:lnR>
                    <a:lnT w="14288" cap="flat" cmpd="sng" algn="ctr">
                      <a:solidFill>
                        <a:srgbClr val="FFFFFF"/>
                      </a:solidFill>
                      <a:prstDash val="solid"/>
                      <a:round/>
                      <a:headEnd type="none" w="med" len="med"/>
                      <a:tailEnd type="none" w="med" len="med"/>
                    </a:lnT>
                    <a:lnB w="14288" cap="flat" cmpd="sng" algn="ctr">
                      <a:solidFill>
                        <a:srgbClr val="FFFFFF"/>
                      </a:solidFill>
                      <a:prstDash val="solid"/>
                      <a:round/>
                      <a:headEnd type="none" w="med" len="med"/>
                      <a:tailEnd type="none" w="med" len="med"/>
                    </a:lnB>
                  </a:tcPr>
                </a:tc>
                <a:tc>
                  <a:txBody>
                    <a:bodyPr/>
                    <a:lstStyle/>
                    <a:p>
                      <a:pPr algn="l">
                        <a:defRPr/>
                      </a:pPr>
                      <a:r>
                        <a:rPr lang="en-US" sz="1900" dirty="0">
                          <a:solidFill>
                            <a:schemeClr val="bg1"/>
                          </a:solidFill>
                          <a:latin typeface="Roboto" panose="02000000000000000000" pitchFamily="2" charset="0"/>
                          <a:ea typeface="Roboto" panose="02000000000000000000" pitchFamily="2" charset="0"/>
                        </a:rPr>
                        <a:t>No. You can only change the text color. </a:t>
                      </a:r>
                    </a:p>
                  </a:txBody>
                  <a:tcPr>
                    <a:lnL w="14288" cap="flat" cmpd="sng" algn="ctr">
                      <a:solidFill>
                        <a:srgbClr val="FFFFFF"/>
                      </a:solidFill>
                      <a:prstDash val="solid"/>
                      <a:round/>
                      <a:headEnd type="none" w="med" len="med"/>
                      <a:tailEnd type="none" w="med" len="med"/>
                    </a:lnL>
                    <a:lnR w="14288" cap="flat" cmpd="sng" algn="ctr">
                      <a:solidFill>
                        <a:srgbClr val="FFFFFF"/>
                      </a:solidFill>
                      <a:prstDash val="solid"/>
                      <a:round/>
                      <a:headEnd type="none" w="med" len="med"/>
                      <a:tailEnd type="none" w="med" len="med"/>
                    </a:lnR>
                    <a:lnT w="14288" cap="flat" cmpd="sng" algn="ctr">
                      <a:solidFill>
                        <a:srgbClr val="FFFFFF"/>
                      </a:solidFill>
                      <a:prstDash val="solid"/>
                      <a:round/>
                      <a:headEnd type="none" w="med" len="med"/>
                      <a:tailEnd type="none" w="med" len="med"/>
                    </a:lnT>
                    <a:lnB w="14288"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5" name="Group 5"/>
          <p:cNvGrpSpPr/>
          <p:nvPr/>
        </p:nvGrpSpPr>
        <p:grpSpPr>
          <a:xfrm>
            <a:off x="5848091" y="4134501"/>
            <a:ext cx="6591818" cy="2791169"/>
            <a:chOff x="0" y="-324814"/>
            <a:chExt cx="2122020" cy="898525"/>
          </a:xfrm>
        </p:grpSpPr>
        <p:sp>
          <p:nvSpPr>
            <p:cNvPr id="6" name="Freeform 6"/>
            <p:cNvSpPr/>
            <p:nvPr/>
          </p:nvSpPr>
          <p:spPr>
            <a:xfrm>
              <a:off x="0" y="0"/>
              <a:ext cx="2122020" cy="248897"/>
            </a:xfrm>
            <a:custGeom>
              <a:avLst/>
              <a:gdLst/>
              <a:ahLst/>
              <a:cxnLst/>
              <a:rect l="l" t="t" r="r" b="b"/>
              <a:pathLst>
                <a:path w="2122020" h="248897">
                  <a:moveTo>
                    <a:pt x="110401" y="0"/>
                  </a:moveTo>
                  <a:lnTo>
                    <a:pt x="2011619" y="0"/>
                  </a:lnTo>
                  <a:cubicBezTo>
                    <a:pt x="2072592" y="0"/>
                    <a:pt x="2122020" y="49428"/>
                    <a:pt x="2122020" y="110401"/>
                  </a:cubicBezTo>
                  <a:lnTo>
                    <a:pt x="2122020" y="138496"/>
                  </a:lnTo>
                  <a:cubicBezTo>
                    <a:pt x="2122020" y="199469"/>
                    <a:pt x="2072592" y="248897"/>
                    <a:pt x="2011619" y="248897"/>
                  </a:cubicBezTo>
                  <a:lnTo>
                    <a:pt x="110401" y="248897"/>
                  </a:lnTo>
                  <a:cubicBezTo>
                    <a:pt x="81121" y="248897"/>
                    <a:pt x="53040" y="237266"/>
                    <a:pt x="32336" y="216561"/>
                  </a:cubicBezTo>
                  <a:cubicBezTo>
                    <a:pt x="11631" y="195857"/>
                    <a:pt x="0" y="167777"/>
                    <a:pt x="0" y="138496"/>
                  </a:cubicBezTo>
                  <a:lnTo>
                    <a:pt x="0" y="110401"/>
                  </a:lnTo>
                  <a:cubicBezTo>
                    <a:pt x="0" y="81121"/>
                    <a:pt x="11631" y="53040"/>
                    <a:pt x="32336" y="32336"/>
                  </a:cubicBezTo>
                  <a:cubicBezTo>
                    <a:pt x="53040" y="11631"/>
                    <a:pt x="81121" y="0"/>
                    <a:pt x="110401" y="0"/>
                  </a:cubicBezTo>
                  <a:close/>
                </a:path>
              </a:pathLst>
            </a:custGeom>
            <a:solidFill>
              <a:srgbClr val="FFFFFF"/>
            </a:solidFill>
          </p:spPr>
        </p:sp>
        <p:sp>
          <p:nvSpPr>
            <p:cNvPr id="7" name="TextBox 7"/>
            <p:cNvSpPr txBox="1"/>
            <p:nvPr/>
          </p:nvSpPr>
          <p:spPr>
            <a:xfrm>
              <a:off x="88963" y="-324814"/>
              <a:ext cx="1944093" cy="898525"/>
            </a:xfrm>
            <a:prstGeom prst="rect">
              <a:avLst/>
            </a:prstGeom>
          </p:spPr>
          <p:txBody>
            <a:bodyPr lIns="50800" tIns="50800" rIns="50800" bIns="50800" rtlCol="0" anchor="ctr"/>
            <a:lstStyle/>
            <a:p>
              <a:pPr algn="ctr">
                <a:lnSpc>
                  <a:spcPts val="3919"/>
                </a:lnSpc>
              </a:pPr>
              <a:r>
                <a:rPr lang="en-US" sz="2799" spc="111" dirty="0">
                  <a:solidFill>
                    <a:srgbClr val="24A9B4"/>
                  </a:solidFill>
                  <a:latin typeface="Poppins Bold"/>
                </a:rPr>
                <a:t>DIGITAL SCRATCH CARD FAQS</a:t>
              </a:r>
            </a:p>
          </p:txBody>
        </p:sp>
      </p:grpSp>
      <p:pic>
        <p:nvPicPr>
          <p:cNvPr id="8" name="Online Media 7" title="How to create a Digital Scratch Card using SKALE">
            <a:hlinkClick r:id="" action="ppaction://media"/>
            <a:extLst>
              <a:ext uri="{FF2B5EF4-FFF2-40B4-BE49-F238E27FC236}">
                <a16:creationId xmlns:a16="http://schemas.microsoft.com/office/drawing/2014/main" id="{3A8451B8-90CA-FB47-8B0B-5C9EBDA5CF9B}"/>
              </a:ext>
            </a:extLst>
          </p:cNvPr>
          <p:cNvPicPr>
            <a:picLocks noRot="1" noChangeAspect="1"/>
          </p:cNvPicPr>
          <p:nvPr>
            <a:videoFile r:link="rId1"/>
          </p:nvPr>
        </p:nvPicPr>
        <p:blipFill>
          <a:blip r:embed="rId3"/>
          <a:stretch>
            <a:fillRect/>
          </a:stretch>
        </p:blipFill>
        <p:spPr>
          <a:xfrm>
            <a:off x="6485404" y="1099607"/>
            <a:ext cx="5317188" cy="385137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4A9B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53" b="648"/>
          <a:stretch>
            <a:fillRect/>
          </a:stretch>
        </p:blipFill>
        <p:spPr>
          <a:xfrm>
            <a:off x="1028700" y="1013773"/>
            <a:ext cx="1885892" cy="643502"/>
          </a:xfrm>
          <a:prstGeom prst="rect">
            <a:avLst/>
          </a:prstGeom>
        </p:spPr>
      </p:pic>
      <p:sp>
        <p:nvSpPr>
          <p:cNvPr id="3" name="TextBox 3"/>
          <p:cNvSpPr txBox="1"/>
          <p:nvPr/>
        </p:nvSpPr>
        <p:spPr>
          <a:xfrm>
            <a:off x="1532237" y="2916237"/>
            <a:ext cx="9282708" cy="4559301"/>
          </a:xfrm>
          <a:prstGeom prst="rect">
            <a:avLst/>
          </a:prstGeom>
        </p:spPr>
        <p:txBody>
          <a:bodyPr lIns="0" tIns="0" rIns="0" bIns="0" rtlCol="0" anchor="t">
            <a:spAutoFit/>
          </a:bodyPr>
          <a:lstStyle/>
          <a:p>
            <a:pPr algn="l">
              <a:lnSpc>
                <a:spcPts val="11500"/>
              </a:lnSpc>
            </a:pPr>
            <a:r>
              <a:rPr lang="en-US" sz="11500" spc="-230">
                <a:solidFill>
                  <a:srgbClr val="FFFFFF"/>
                </a:solidFill>
                <a:latin typeface="Poppins Bold"/>
              </a:rPr>
              <a:t>Daily Riddles/ Quizzes</a:t>
            </a:r>
          </a:p>
        </p:txBody>
      </p:sp>
      <p:pic>
        <p:nvPicPr>
          <p:cNvPr id="4" name="Picture 4"/>
          <p:cNvPicPr>
            <a:picLocks noChangeAspect="1"/>
          </p:cNvPicPr>
          <p:nvPr/>
        </p:nvPicPr>
        <p:blipFill>
          <a:blip r:embed="rId3"/>
          <a:srcRect r="90" b="219"/>
          <a:stretch>
            <a:fillRect/>
          </a:stretch>
        </p:blipFill>
        <p:spPr>
          <a:xfrm>
            <a:off x="9737400" y="1028700"/>
            <a:ext cx="7216872" cy="9610054"/>
          </a:xfrm>
          <a:prstGeom prst="rect">
            <a:avLst/>
          </a:prstGeom>
        </p:spPr>
      </p:pic>
      <p:sp>
        <p:nvSpPr>
          <p:cNvPr id="5" name="TextBox 5"/>
          <p:cNvSpPr txBox="1"/>
          <p:nvPr/>
        </p:nvSpPr>
        <p:spPr>
          <a:xfrm>
            <a:off x="17612890" y="9166814"/>
            <a:ext cx="675110" cy="760401"/>
          </a:xfrm>
          <a:prstGeom prst="rect">
            <a:avLst/>
          </a:prstGeom>
        </p:spPr>
        <p:txBody>
          <a:bodyPr wrap="square" lIns="0" tIns="0" rIns="0" bIns="0" rtlCol="0" anchor="t">
            <a:spAutoFit/>
          </a:bodyPr>
          <a:lstStyle/>
          <a:p>
            <a:pPr>
              <a:lnSpc>
                <a:spcPts val="6649"/>
              </a:lnSpc>
            </a:pPr>
            <a:r>
              <a:rPr lang="en-US" sz="3499" dirty="0">
                <a:solidFill>
                  <a:srgbClr val="FFFFFF"/>
                </a:solidFill>
                <a:latin typeface="Poppins"/>
              </a:rPr>
              <a:t>16</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60" t="90" r="960" b="16245"/>
          <a:stretch>
            <a:fillRect/>
          </a:stretch>
        </p:blipFill>
        <p:spPr>
          <a:xfrm>
            <a:off x="0" y="0"/>
            <a:ext cx="18288000" cy="8774992"/>
          </a:xfrm>
          <a:prstGeom prst="rect">
            <a:avLst/>
          </a:prstGeom>
        </p:spPr>
      </p:pic>
      <p:grpSp>
        <p:nvGrpSpPr>
          <p:cNvPr id="3" name="Group 3"/>
          <p:cNvGrpSpPr/>
          <p:nvPr/>
        </p:nvGrpSpPr>
        <p:grpSpPr>
          <a:xfrm>
            <a:off x="6379855" y="962547"/>
            <a:ext cx="5528290" cy="8295753"/>
            <a:chOff x="0" y="0"/>
            <a:chExt cx="7371053" cy="11061004"/>
          </a:xfrm>
        </p:grpSpPr>
        <p:pic>
          <p:nvPicPr>
            <p:cNvPr id="4" name="Picture 4"/>
            <p:cNvPicPr>
              <a:picLocks noChangeAspect="1"/>
            </p:cNvPicPr>
            <p:nvPr/>
          </p:nvPicPr>
          <p:blipFill>
            <a:blip r:embed="rId3"/>
            <a:srcRect r="122" b="92"/>
            <a:stretch>
              <a:fillRect/>
            </a:stretch>
          </p:blipFill>
          <p:spPr>
            <a:xfrm>
              <a:off x="0" y="0"/>
              <a:ext cx="7371053" cy="11061004"/>
            </a:xfrm>
            <a:prstGeom prst="rect">
              <a:avLst/>
            </a:prstGeom>
          </p:spPr>
        </p:pic>
        <p:pic>
          <p:nvPicPr>
            <p:cNvPr id="5" name="Picture 5"/>
            <p:cNvPicPr>
              <a:picLocks noChangeAspect="1"/>
            </p:cNvPicPr>
            <p:nvPr/>
          </p:nvPicPr>
          <p:blipFill>
            <a:blip r:embed="rId4"/>
            <a:srcRect r="300" b="300"/>
            <a:stretch>
              <a:fillRect/>
            </a:stretch>
          </p:blipFill>
          <p:spPr>
            <a:xfrm>
              <a:off x="1465910" y="1091268"/>
              <a:ext cx="4439234" cy="4439234"/>
            </a:xfrm>
            <a:prstGeom prst="rect">
              <a:avLst/>
            </a:prstGeom>
          </p:spPr>
        </p:pic>
      </p:grpSp>
      <p:sp>
        <p:nvSpPr>
          <p:cNvPr id="6" name="TextBox 6"/>
          <p:cNvSpPr txBox="1"/>
          <p:nvPr/>
        </p:nvSpPr>
        <p:spPr>
          <a:xfrm>
            <a:off x="1866496" y="604443"/>
            <a:ext cx="14555007" cy="531114"/>
          </a:xfrm>
          <a:prstGeom prst="rect">
            <a:avLst/>
          </a:prstGeom>
        </p:spPr>
        <p:txBody>
          <a:bodyPr lIns="0" tIns="0" rIns="0" bIns="0" rtlCol="0" anchor="t">
            <a:spAutoFit/>
          </a:bodyPr>
          <a:lstStyle/>
          <a:p>
            <a:pPr algn="ctr">
              <a:lnSpc>
                <a:spcPts val="3888"/>
              </a:lnSpc>
            </a:pPr>
            <a:r>
              <a:rPr lang="en-US" sz="3600" spc="144">
                <a:solidFill>
                  <a:srgbClr val="FFFFFF"/>
                </a:solidFill>
                <a:latin typeface="Poppins Bold"/>
              </a:rPr>
              <a:t>USER JOURNEY – DAILY RIDDLE</a:t>
            </a:r>
          </a:p>
        </p:txBody>
      </p:sp>
      <p:sp>
        <p:nvSpPr>
          <p:cNvPr id="7" name="TextBox 7"/>
          <p:cNvSpPr txBox="1"/>
          <p:nvPr/>
        </p:nvSpPr>
        <p:spPr>
          <a:xfrm>
            <a:off x="1313316" y="8972550"/>
            <a:ext cx="4301344" cy="819150"/>
          </a:xfrm>
          <a:prstGeom prst="rect">
            <a:avLst/>
          </a:prstGeom>
        </p:spPr>
        <p:txBody>
          <a:bodyPr lIns="0" tIns="0" rIns="0" bIns="0" rtlCol="0" anchor="t">
            <a:spAutoFit/>
          </a:bodyPr>
          <a:lstStyle/>
          <a:p>
            <a:pPr algn="ctr">
              <a:lnSpc>
                <a:spcPts val="2160"/>
              </a:lnSpc>
            </a:pPr>
            <a:r>
              <a:rPr lang="en-US" sz="1800">
                <a:solidFill>
                  <a:srgbClr val="000000"/>
                </a:solidFill>
                <a:latin typeface="Poppins"/>
              </a:rPr>
              <a:t> Shoppers are driven to the platform via Social Media Ads, EDM, or to the organic follower base </a:t>
            </a:r>
          </a:p>
        </p:txBody>
      </p:sp>
      <p:sp>
        <p:nvSpPr>
          <p:cNvPr id="8" name="TextBox 8"/>
          <p:cNvSpPr txBox="1"/>
          <p:nvPr/>
        </p:nvSpPr>
        <p:spPr>
          <a:xfrm>
            <a:off x="6845894" y="8972550"/>
            <a:ext cx="4028019" cy="552450"/>
          </a:xfrm>
          <a:prstGeom prst="rect">
            <a:avLst/>
          </a:prstGeom>
        </p:spPr>
        <p:txBody>
          <a:bodyPr lIns="0" tIns="0" rIns="0" bIns="0" rtlCol="0" anchor="t">
            <a:spAutoFit/>
          </a:bodyPr>
          <a:lstStyle/>
          <a:p>
            <a:pPr algn="ctr">
              <a:lnSpc>
                <a:spcPts val="2160"/>
              </a:lnSpc>
            </a:pPr>
            <a:r>
              <a:rPr lang="en-US" sz="1800">
                <a:solidFill>
                  <a:srgbClr val="000000"/>
                </a:solidFill>
                <a:latin typeface="Poppins"/>
              </a:rPr>
              <a:t>Capture First Party Customer Data </a:t>
            </a:r>
          </a:p>
          <a:p>
            <a:pPr algn="ctr">
              <a:lnSpc>
                <a:spcPts val="2160"/>
              </a:lnSpc>
            </a:pPr>
            <a:r>
              <a:rPr lang="en-US" sz="1800">
                <a:solidFill>
                  <a:srgbClr val="000000"/>
                </a:solidFill>
                <a:latin typeface="Poppins"/>
              </a:rPr>
              <a:t>When Shoppers register </a:t>
            </a:r>
          </a:p>
        </p:txBody>
      </p:sp>
      <p:sp>
        <p:nvSpPr>
          <p:cNvPr id="9" name="TextBox 9"/>
          <p:cNvSpPr txBox="1"/>
          <p:nvPr/>
        </p:nvSpPr>
        <p:spPr>
          <a:xfrm>
            <a:off x="12580907" y="8941893"/>
            <a:ext cx="4266410" cy="552450"/>
          </a:xfrm>
          <a:prstGeom prst="rect">
            <a:avLst/>
          </a:prstGeom>
        </p:spPr>
        <p:txBody>
          <a:bodyPr lIns="0" tIns="0" rIns="0" bIns="0" rtlCol="0" anchor="t">
            <a:spAutoFit/>
          </a:bodyPr>
          <a:lstStyle/>
          <a:p>
            <a:pPr algn="ctr">
              <a:lnSpc>
                <a:spcPts val="2160"/>
              </a:lnSpc>
            </a:pPr>
            <a:r>
              <a:rPr lang="en-US" sz="1800">
                <a:solidFill>
                  <a:srgbClr val="000000"/>
                </a:solidFill>
                <a:latin typeface="Poppins"/>
              </a:rPr>
              <a:t>Shopper is directed to Daily Riddle gamification module</a:t>
            </a:r>
          </a:p>
        </p:txBody>
      </p:sp>
      <p:pic>
        <p:nvPicPr>
          <p:cNvPr id="10" name="Picture 10"/>
          <p:cNvPicPr>
            <a:picLocks noChangeAspect="1"/>
          </p:cNvPicPr>
          <p:nvPr/>
        </p:nvPicPr>
        <p:blipFill>
          <a:blip r:embed="rId5"/>
          <a:srcRect r="312" b="312"/>
          <a:stretch>
            <a:fillRect/>
          </a:stretch>
        </p:blipFill>
        <p:spPr>
          <a:xfrm>
            <a:off x="1313316" y="1356714"/>
            <a:ext cx="4301344" cy="7634886"/>
          </a:xfrm>
          <a:prstGeom prst="rect">
            <a:avLst/>
          </a:prstGeom>
        </p:spPr>
      </p:pic>
      <p:pic>
        <p:nvPicPr>
          <p:cNvPr id="11" name="Picture 11"/>
          <p:cNvPicPr>
            <a:picLocks noChangeAspect="1"/>
          </p:cNvPicPr>
          <p:nvPr/>
        </p:nvPicPr>
        <p:blipFill>
          <a:blip r:embed="rId6"/>
          <a:srcRect r="201" b="452"/>
          <a:stretch>
            <a:fillRect/>
          </a:stretch>
        </p:blipFill>
        <p:spPr>
          <a:xfrm>
            <a:off x="12318642" y="2403170"/>
            <a:ext cx="4790940" cy="6371822"/>
          </a:xfrm>
          <a:prstGeom prst="rect">
            <a:avLst/>
          </a:prstGeom>
        </p:spPr>
      </p:pic>
      <p:sp>
        <p:nvSpPr>
          <p:cNvPr id="12" name="TextBox 12"/>
          <p:cNvSpPr txBox="1"/>
          <p:nvPr/>
        </p:nvSpPr>
        <p:spPr>
          <a:xfrm>
            <a:off x="17612890" y="9166814"/>
            <a:ext cx="446510" cy="760401"/>
          </a:xfrm>
          <a:prstGeom prst="rect">
            <a:avLst/>
          </a:prstGeom>
        </p:spPr>
        <p:txBody>
          <a:bodyPr wrap="square" lIns="0" tIns="0" rIns="0" bIns="0" rtlCol="0" anchor="t">
            <a:spAutoFit/>
          </a:bodyPr>
          <a:lstStyle/>
          <a:p>
            <a:pPr>
              <a:lnSpc>
                <a:spcPts val="6649"/>
              </a:lnSpc>
            </a:pPr>
            <a:r>
              <a:rPr lang="en-US" sz="3499" dirty="0">
                <a:solidFill>
                  <a:srgbClr val="000000"/>
                </a:solidFill>
                <a:latin typeface="Poppins"/>
              </a:rPr>
              <a:t>17</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279935" y="1249681"/>
            <a:ext cx="5279664" cy="8389619"/>
          </a:xfrm>
          <a:prstGeom prst="rect">
            <a:avLst/>
          </a:prstGeom>
        </p:spPr>
        <p:txBody>
          <a:bodyPr lIns="0" tIns="0" rIns="0" bIns="0" rtlCol="0" anchor="t">
            <a:spAutoFit/>
          </a:bodyPr>
          <a:lstStyle/>
          <a:p>
            <a:pPr>
              <a:lnSpc>
                <a:spcPts val="5130"/>
              </a:lnSpc>
            </a:pPr>
            <a:r>
              <a:rPr lang="en-US" sz="2400" dirty="0">
                <a:solidFill>
                  <a:srgbClr val="000000"/>
                </a:solidFill>
                <a:latin typeface="Poppins"/>
              </a:rPr>
              <a:t>Why Partner with SKALE?</a:t>
            </a:r>
          </a:p>
          <a:p>
            <a:pPr>
              <a:lnSpc>
                <a:spcPts val="5130"/>
              </a:lnSpc>
            </a:pPr>
            <a:r>
              <a:rPr lang="en-US" sz="2400" dirty="0">
                <a:solidFill>
                  <a:srgbClr val="000000"/>
                </a:solidFill>
                <a:latin typeface="Poppins"/>
              </a:rPr>
              <a:t>SKALE’s Suite of Micro-Apps </a:t>
            </a:r>
          </a:p>
          <a:p>
            <a:pPr>
              <a:lnSpc>
                <a:spcPts val="5130"/>
              </a:lnSpc>
            </a:pPr>
            <a:r>
              <a:rPr lang="en-US" sz="2400" dirty="0">
                <a:solidFill>
                  <a:srgbClr val="000000"/>
                </a:solidFill>
                <a:latin typeface="Poppins"/>
              </a:rPr>
              <a:t>Challenges </a:t>
            </a:r>
          </a:p>
          <a:p>
            <a:pPr>
              <a:lnSpc>
                <a:spcPts val="5130"/>
              </a:lnSpc>
            </a:pPr>
            <a:r>
              <a:rPr lang="en-US" sz="2400" dirty="0">
                <a:solidFill>
                  <a:srgbClr val="000000"/>
                </a:solidFill>
                <a:latin typeface="Poppins"/>
              </a:rPr>
              <a:t>Standard Package of Games</a:t>
            </a:r>
          </a:p>
          <a:p>
            <a:pPr>
              <a:lnSpc>
                <a:spcPts val="5130"/>
              </a:lnSpc>
            </a:pPr>
            <a:r>
              <a:rPr lang="en-US" sz="2400" dirty="0">
                <a:solidFill>
                  <a:srgbClr val="000000"/>
                </a:solidFill>
                <a:latin typeface="Poppins"/>
              </a:rPr>
              <a:t>     Spin &amp; Win</a:t>
            </a:r>
          </a:p>
          <a:p>
            <a:pPr>
              <a:lnSpc>
                <a:spcPts val="5130"/>
              </a:lnSpc>
            </a:pPr>
            <a:r>
              <a:rPr lang="en-US" sz="2400" dirty="0">
                <a:solidFill>
                  <a:srgbClr val="000000"/>
                </a:solidFill>
                <a:latin typeface="Poppins"/>
              </a:rPr>
              <a:t>     Digital Scratch Card</a:t>
            </a:r>
          </a:p>
          <a:p>
            <a:pPr>
              <a:lnSpc>
                <a:spcPts val="5130"/>
              </a:lnSpc>
            </a:pPr>
            <a:r>
              <a:rPr lang="en-US" sz="2400" dirty="0">
                <a:solidFill>
                  <a:srgbClr val="000000"/>
                </a:solidFill>
                <a:latin typeface="Poppins"/>
              </a:rPr>
              <a:t>     Daily Riddles/Quizzes</a:t>
            </a:r>
          </a:p>
          <a:p>
            <a:pPr>
              <a:lnSpc>
                <a:spcPts val="5130"/>
              </a:lnSpc>
            </a:pPr>
            <a:r>
              <a:rPr lang="en-US" sz="2400" dirty="0">
                <a:solidFill>
                  <a:srgbClr val="000000"/>
                </a:solidFill>
                <a:latin typeface="Poppins"/>
              </a:rPr>
              <a:t>Advanced Packages of Games</a:t>
            </a:r>
          </a:p>
          <a:p>
            <a:pPr>
              <a:lnSpc>
                <a:spcPts val="5130"/>
              </a:lnSpc>
            </a:pPr>
            <a:r>
              <a:rPr lang="en-US" sz="2400" dirty="0">
                <a:solidFill>
                  <a:srgbClr val="000000"/>
                </a:solidFill>
                <a:latin typeface="Poppins"/>
              </a:rPr>
              <a:t>     Digital Stamp Card</a:t>
            </a:r>
          </a:p>
          <a:p>
            <a:pPr>
              <a:lnSpc>
                <a:spcPts val="5130"/>
              </a:lnSpc>
            </a:pPr>
            <a:r>
              <a:rPr lang="en-US" sz="2400" dirty="0">
                <a:solidFill>
                  <a:srgbClr val="000000"/>
                </a:solidFill>
                <a:latin typeface="Poppins"/>
              </a:rPr>
              <a:t>     Augmented Reality</a:t>
            </a:r>
          </a:p>
          <a:p>
            <a:pPr>
              <a:lnSpc>
                <a:spcPts val="5130"/>
              </a:lnSpc>
            </a:pPr>
            <a:r>
              <a:rPr lang="en-US" sz="2400" dirty="0">
                <a:solidFill>
                  <a:srgbClr val="000000"/>
                </a:solidFill>
                <a:latin typeface="Poppins"/>
              </a:rPr>
              <a:t>          Metaverse </a:t>
            </a:r>
          </a:p>
          <a:p>
            <a:pPr>
              <a:lnSpc>
                <a:spcPts val="5130"/>
              </a:lnSpc>
            </a:pPr>
            <a:r>
              <a:rPr lang="en-US" sz="2400" dirty="0">
                <a:solidFill>
                  <a:srgbClr val="000000"/>
                </a:solidFill>
                <a:latin typeface="Poppins"/>
              </a:rPr>
              <a:t>Gamification FAQs</a:t>
            </a:r>
          </a:p>
          <a:p>
            <a:pPr>
              <a:lnSpc>
                <a:spcPts val="5130"/>
              </a:lnSpc>
            </a:pPr>
            <a:r>
              <a:rPr lang="en-US" sz="2400" dirty="0">
                <a:solidFill>
                  <a:srgbClr val="000000"/>
                </a:solidFill>
                <a:latin typeface="Poppins"/>
              </a:rPr>
              <a:t>Contact Us</a:t>
            </a:r>
          </a:p>
        </p:txBody>
      </p:sp>
      <p:sp>
        <p:nvSpPr>
          <p:cNvPr id="3" name="TextBox 3"/>
          <p:cNvSpPr txBox="1"/>
          <p:nvPr/>
        </p:nvSpPr>
        <p:spPr>
          <a:xfrm>
            <a:off x="10835873" y="1249681"/>
            <a:ext cx="419749" cy="9037319"/>
          </a:xfrm>
          <a:prstGeom prst="rect">
            <a:avLst/>
          </a:prstGeom>
        </p:spPr>
        <p:txBody>
          <a:bodyPr lIns="0" tIns="0" rIns="0" bIns="0" rtlCol="0" anchor="t">
            <a:spAutoFit/>
          </a:bodyPr>
          <a:lstStyle/>
          <a:p>
            <a:pPr>
              <a:lnSpc>
                <a:spcPts val="5130"/>
              </a:lnSpc>
            </a:pPr>
            <a:r>
              <a:rPr lang="en-US" sz="2400" u="sng" dirty="0">
                <a:solidFill>
                  <a:srgbClr val="000000"/>
                </a:solidFill>
                <a:latin typeface="Poppins"/>
              </a:rPr>
              <a:t>1</a:t>
            </a:r>
          </a:p>
          <a:p>
            <a:pPr>
              <a:lnSpc>
                <a:spcPts val="5130"/>
              </a:lnSpc>
            </a:pPr>
            <a:r>
              <a:rPr lang="en-US" sz="2400" u="sng" dirty="0">
                <a:solidFill>
                  <a:srgbClr val="000000"/>
                </a:solidFill>
                <a:latin typeface="Poppins"/>
              </a:rPr>
              <a:t>3</a:t>
            </a:r>
          </a:p>
          <a:p>
            <a:pPr>
              <a:lnSpc>
                <a:spcPts val="5130"/>
              </a:lnSpc>
            </a:pPr>
            <a:r>
              <a:rPr lang="en-US" sz="2400" u="sng" dirty="0">
                <a:solidFill>
                  <a:srgbClr val="000000"/>
                </a:solidFill>
                <a:latin typeface="Poppins"/>
              </a:rPr>
              <a:t>6</a:t>
            </a:r>
          </a:p>
          <a:p>
            <a:pPr>
              <a:lnSpc>
                <a:spcPts val="5130"/>
              </a:lnSpc>
            </a:pPr>
            <a:r>
              <a:rPr lang="en-US" sz="2400" u="sng" dirty="0">
                <a:solidFill>
                  <a:srgbClr val="000000"/>
                </a:solidFill>
                <a:latin typeface="Poppins"/>
              </a:rPr>
              <a:t>7</a:t>
            </a:r>
          </a:p>
          <a:p>
            <a:pPr>
              <a:lnSpc>
                <a:spcPts val="5130"/>
              </a:lnSpc>
            </a:pPr>
            <a:r>
              <a:rPr lang="en-US" sz="2400" u="sng" dirty="0">
                <a:solidFill>
                  <a:srgbClr val="000000"/>
                </a:solidFill>
                <a:latin typeface="Poppins"/>
              </a:rPr>
              <a:t>8</a:t>
            </a:r>
          </a:p>
          <a:p>
            <a:pPr>
              <a:lnSpc>
                <a:spcPts val="5130"/>
              </a:lnSpc>
            </a:pPr>
            <a:r>
              <a:rPr lang="en-US" sz="2400" u="sng" dirty="0">
                <a:solidFill>
                  <a:srgbClr val="000000"/>
                </a:solidFill>
                <a:latin typeface="Poppins"/>
              </a:rPr>
              <a:t>12</a:t>
            </a:r>
          </a:p>
          <a:p>
            <a:pPr>
              <a:lnSpc>
                <a:spcPts val="5130"/>
              </a:lnSpc>
            </a:pPr>
            <a:r>
              <a:rPr lang="en-US" sz="2400" u="sng" dirty="0">
                <a:solidFill>
                  <a:srgbClr val="000000"/>
                </a:solidFill>
                <a:latin typeface="Poppins"/>
              </a:rPr>
              <a:t>16</a:t>
            </a:r>
          </a:p>
          <a:p>
            <a:pPr>
              <a:lnSpc>
                <a:spcPts val="5130"/>
              </a:lnSpc>
            </a:pPr>
            <a:r>
              <a:rPr lang="en-US" sz="2400" u="sng" dirty="0">
                <a:solidFill>
                  <a:srgbClr val="000000"/>
                </a:solidFill>
                <a:latin typeface="Poppins"/>
              </a:rPr>
              <a:t>19</a:t>
            </a:r>
          </a:p>
          <a:p>
            <a:pPr>
              <a:lnSpc>
                <a:spcPts val="5130"/>
              </a:lnSpc>
            </a:pPr>
            <a:r>
              <a:rPr lang="en-US" sz="2400" u="sng" dirty="0">
                <a:solidFill>
                  <a:srgbClr val="000000"/>
                </a:solidFill>
                <a:latin typeface="Poppins"/>
              </a:rPr>
              <a:t>20</a:t>
            </a:r>
          </a:p>
          <a:p>
            <a:pPr>
              <a:lnSpc>
                <a:spcPts val="5130"/>
              </a:lnSpc>
            </a:pPr>
            <a:r>
              <a:rPr lang="en-US" sz="2400" u="sng" dirty="0">
                <a:solidFill>
                  <a:srgbClr val="000000"/>
                </a:solidFill>
                <a:latin typeface="Poppins"/>
              </a:rPr>
              <a:t>23</a:t>
            </a:r>
          </a:p>
          <a:p>
            <a:pPr>
              <a:lnSpc>
                <a:spcPts val="5130"/>
              </a:lnSpc>
            </a:pPr>
            <a:r>
              <a:rPr lang="en-US" sz="2400" u="sng" dirty="0">
                <a:solidFill>
                  <a:srgbClr val="000000"/>
                </a:solidFill>
                <a:latin typeface="Poppins"/>
              </a:rPr>
              <a:t>28</a:t>
            </a:r>
          </a:p>
          <a:p>
            <a:pPr>
              <a:lnSpc>
                <a:spcPts val="5130"/>
              </a:lnSpc>
            </a:pPr>
            <a:r>
              <a:rPr lang="en-US" sz="2400" u="sng" dirty="0">
                <a:solidFill>
                  <a:srgbClr val="000000"/>
                </a:solidFill>
                <a:latin typeface="Poppins"/>
              </a:rPr>
              <a:t>36</a:t>
            </a:r>
          </a:p>
          <a:p>
            <a:pPr>
              <a:lnSpc>
                <a:spcPts val="5130"/>
              </a:lnSpc>
            </a:pPr>
            <a:r>
              <a:rPr lang="en-US" sz="2400" u="sng" dirty="0">
                <a:solidFill>
                  <a:srgbClr val="000000"/>
                </a:solidFill>
                <a:latin typeface="Poppins"/>
              </a:rPr>
              <a:t>37</a:t>
            </a:r>
          </a:p>
          <a:p>
            <a:pPr>
              <a:lnSpc>
                <a:spcPts val="5130"/>
              </a:lnSpc>
            </a:pPr>
            <a:endParaRPr lang="en-US" sz="2400" u="sng" dirty="0">
              <a:solidFill>
                <a:srgbClr val="000000"/>
              </a:solidFill>
              <a:latin typeface="Poppins"/>
            </a:endParaRPr>
          </a:p>
        </p:txBody>
      </p:sp>
      <p:grpSp>
        <p:nvGrpSpPr>
          <p:cNvPr id="4" name="Group 4"/>
          <p:cNvGrpSpPr/>
          <p:nvPr/>
        </p:nvGrpSpPr>
        <p:grpSpPr>
          <a:xfrm>
            <a:off x="0" y="-31936"/>
            <a:ext cx="2594394" cy="10287000"/>
            <a:chOff x="0" y="0"/>
            <a:chExt cx="683297" cy="2709333"/>
          </a:xfrm>
        </p:grpSpPr>
        <p:sp>
          <p:nvSpPr>
            <p:cNvPr id="5" name="Freeform 5"/>
            <p:cNvSpPr/>
            <p:nvPr/>
          </p:nvSpPr>
          <p:spPr>
            <a:xfrm>
              <a:off x="0" y="0"/>
              <a:ext cx="683297" cy="2709333"/>
            </a:xfrm>
            <a:custGeom>
              <a:avLst/>
              <a:gdLst/>
              <a:ahLst/>
              <a:cxnLst/>
              <a:rect l="l" t="t" r="r" b="b"/>
              <a:pathLst>
                <a:path w="683297" h="2709333">
                  <a:moveTo>
                    <a:pt x="0" y="0"/>
                  </a:moveTo>
                  <a:lnTo>
                    <a:pt x="683297" y="0"/>
                  </a:lnTo>
                  <a:lnTo>
                    <a:pt x="683297" y="2709333"/>
                  </a:lnTo>
                  <a:lnTo>
                    <a:pt x="0" y="2709333"/>
                  </a:lnTo>
                  <a:close/>
                </a:path>
              </a:pathLst>
            </a:custGeom>
            <a:solidFill>
              <a:srgbClr val="24A9B4"/>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100"/>
                </a:lnSpc>
              </a:pPr>
              <a:endParaRPr/>
            </a:p>
          </p:txBody>
        </p:sp>
      </p:grpSp>
      <p:grpSp>
        <p:nvGrpSpPr>
          <p:cNvPr id="7" name="Group 7"/>
          <p:cNvGrpSpPr/>
          <p:nvPr/>
        </p:nvGrpSpPr>
        <p:grpSpPr>
          <a:xfrm>
            <a:off x="4036932" y="-529632"/>
            <a:ext cx="3944724" cy="2791169"/>
            <a:chOff x="-26076" y="-325734"/>
            <a:chExt cx="1269875" cy="898525"/>
          </a:xfrm>
        </p:grpSpPr>
        <p:sp>
          <p:nvSpPr>
            <p:cNvPr id="8" name="Freeform 8"/>
            <p:cNvSpPr/>
            <p:nvPr/>
          </p:nvSpPr>
          <p:spPr>
            <a:xfrm>
              <a:off x="0" y="0"/>
              <a:ext cx="1217724" cy="248897"/>
            </a:xfrm>
            <a:custGeom>
              <a:avLst/>
              <a:gdLst/>
              <a:ahLst/>
              <a:cxnLst/>
              <a:rect l="l" t="t" r="r" b="b"/>
              <a:pathLst>
                <a:path w="1217724" h="248897">
                  <a:moveTo>
                    <a:pt x="124449" y="0"/>
                  </a:moveTo>
                  <a:lnTo>
                    <a:pt x="1093275" y="0"/>
                  </a:lnTo>
                  <a:cubicBezTo>
                    <a:pt x="1126281" y="0"/>
                    <a:pt x="1157935" y="13112"/>
                    <a:pt x="1181274" y="36450"/>
                  </a:cubicBezTo>
                  <a:cubicBezTo>
                    <a:pt x="1204612" y="59789"/>
                    <a:pt x="1217724" y="91443"/>
                    <a:pt x="1217724" y="124449"/>
                  </a:cubicBezTo>
                  <a:lnTo>
                    <a:pt x="1217724" y="124449"/>
                  </a:lnTo>
                  <a:cubicBezTo>
                    <a:pt x="1217724" y="193180"/>
                    <a:pt x="1162006" y="248897"/>
                    <a:pt x="1093275" y="248897"/>
                  </a:cubicBezTo>
                  <a:lnTo>
                    <a:pt x="124449" y="248897"/>
                  </a:lnTo>
                  <a:cubicBezTo>
                    <a:pt x="55717" y="248897"/>
                    <a:pt x="0" y="193180"/>
                    <a:pt x="0" y="124449"/>
                  </a:cubicBezTo>
                  <a:lnTo>
                    <a:pt x="0" y="124449"/>
                  </a:lnTo>
                  <a:cubicBezTo>
                    <a:pt x="0" y="55717"/>
                    <a:pt x="55717" y="0"/>
                    <a:pt x="124449" y="0"/>
                  </a:cubicBezTo>
                  <a:close/>
                </a:path>
              </a:pathLst>
            </a:custGeom>
            <a:solidFill>
              <a:srgbClr val="FF4D67"/>
            </a:solidFill>
          </p:spPr>
        </p:sp>
        <p:sp>
          <p:nvSpPr>
            <p:cNvPr id="9" name="TextBox 9"/>
            <p:cNvSpPr txBox="1"/>
            <p:nvPr/>
          </p:nvSpPr>
          <p:spPr>
            <a:xfrm>
              <a:off x="-26076" y="-325734"/>
              <a:ext cx="1269875" cy="898525"/>
            </a:xfrm>
            <a:prstGeom prst="rect">
              <a:avLst/>
            </a:prstGeom>
          </p:spPr>
          <p:txBody>
            <a:bodyPr lIns="50800" tIns="50800" rIns="50800" bIns="50800" rtlCol="0" anchor="ctr"/>
            <a:lstStyle/>
            <a:p>
              <a:pPr algn="ctr">
                <a:lnSpc>
                  <a:spcPts val="3919"/>
                </a:lnSpc>
              </a:pPr>
              <a:r>
                <a:rPr lang="en-US" sz="2799" spc="111" dirty="0">
                  <a:solidFill>
                    <a:srgbClr val="FFFFFF"/>
                  </a:solidFill>
                  <a:latin typeface="Poppins Bold"/>
                </a:rPr>
                <a:t>WHAT'S INSIDE</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60" t="90" r="960" b="39827"/>
          <a:stretch>
            <a:fillRect/>
          </a:stretch>
        </p:blipFill>
        <p:spPr>
          <a:xfrm>
            <a:off x="0" y="0"/>
            <a:ext cx="18288000" cy="6301628"/>
          </a:xfrm>
          <a:prstGeom prst="rect">
            <a:avLst/>
          </a:prstGeom>
        </p:spPr>
      </p:pic>
      <p:grpSp>
        <p:nvGrpSpPr>
          <p:cNvPr id="3" name="Group 3"/>
          <p:cNvGrpSpPr/>
          <p:nvPr/>
        </p:nvGrpSpPr>
        <p:grpSpPr>
          <a:xfrm>
            <a:off x="788151" y="1451399"/>
            <a:ext cx="6536527" cy="7305341"/>
            <a:chOff x="0" y="0"/>
            <a:chExt cx="8715369" cy="9740455"/>
          </a:xfrm>
        </p:grpSpPr>
        <p:pic>
          <p:nvPicPr>
            <p:cNvPr id="4" name="Picture 4"/>
            <p:cNvPicPr>
              <a:picLocks noChangeAspect="1"/>
            </p:cNvPicPr>
            <p:nvPr/>
          </p:nvPicPr>
          <p:blipFill>
            <a:blip r:embed="rId3"/>
            <a:srcRect r="99" b="850"/>
            <a:stretch>
              <a:fillRect/>
            </a:stretch>
          </p:blipFill>
          <p:spPr>
            <a:xfrm>
              <a:off x="0" y="0"/>
              <a:ext cx="6539503" cy="9740455"/>
            </a:xfrm>
            <a:prstGeom prst="rect">
              <a:avLst/>
            </a:prstGeom>
          </p:spPr>
        </p:pic>
        <p:pic>
          <p:nvPicPr>
            <p:cNvPr id="5" name="Picture 5"/>
            <p:cNvPicPr>
              <a:picLocks noChangeAspect="1"/>
            </p:cNvPicPr>
            <p:nvPr/>
          </p:nvPicPr>
          <p:blipFill>
            <a:blip r:embed="rId4"/>
            <a:srcRect r="372" b="372"/>
            <a:stretch>
              <a:fillRect/>
            </a:stretch>
          </p:blipFill>
          <p:spPr>
            <a:xfrm>
              <a:off x="3853105" y="2203452"/>
              <a:ext cx="4862264" cy="7315102"/>
            </a:xfrm>
            <a:prstGeom prst="rect">
              <a:avLst/>
            </a:prstGeom>
          </p:spPr>
        </p:pic>
        <p:grpSp>
          <p:nvGrpSpPr>
            <p:cNvPr id="6" name="Group 6"/>
            <p:cNvGrpSpPr/>
            <p:nvPr/>
          </p:nvGrpSpPr>
          <p:grpSpPr>
            <a:xfrm>
              <a:off x="5427357" y="5510253"/>
              <a:ext cx="1802590" cy="408919"/>
              <a:chOff x="0" y="0"/>
              <a:chExt cx="1773094" cy="402228"/>
            </a:xfrm>
          </p:grpSpPr>
          <p:sp>
            <p:nvSpPr>
              <p:cNvPr id="7" name="Freeform 7"/>
              <p:cNvSpPr/>
              <p:nvPr/>
            </p:nvSpPr>
            <p:spPr>
              <a:xfrm>
                <a:off x="12700" y="12700"/>
                <a:ext cx="1747647" cy="376936"/>
              </a:xfrm>
              <a:custGeom>
                <a:avLst/>
                <a:gdLst/>
                <a:ahLst/>
                <a:cxnLst/>
                <a:rect l="l" t="t" r="r" b="b"/>
                <a:pathLst>
                  <a:path w="1747647" h="376936">
                    <a:moveTo>
                      <a:pt x="0" y="62865"/>
                    </a:moveTo>
                    <a:cubicBezTo>
                      <a:pt x="0" y="28067"/>
                      <a:pt x="29591" y="0"/>
                      <a:pt x="66040" y="0"/>
                    </a:cubicBezTo>
                    <a:lnTo>
                      <a:pt x="1681607" y="0"/>
                    </a:lnTo>
                    <a:cubicBezTo>
                      <a:pt x="1718056" y="0"/>
                      <a:pt x="1747647" y="28067"/>
                      <a:pt x="1747647" y="62865"/>
                    </a:cubicBezTo>
                    <a:lnTo>
                      <a:pt x="1747647" y="314071"/>
                    </a:lnTo>
                    <a:cubicBezTo>
                      <a:pt x="1747647" y="348742"/>
                      <a:pt x="1718056" y="376936"/>
                      <a:pt x="1681607" y="376936"/>
                    </a:cubicBezTo>
                    <a:lnTo>
                      <a:pt x="66040" y="376936"/>
                    </a:lnTo>
                    <a:cubicBezTo>
                      <a:pt x="29591" y="376936"/>
                      <a:pt x="0" y="348869"/>
                      <a:pt x="0" y="314071"/>
                    </a:cubicBezTo>
                    <a:close/>
                  </a:path>
                </a:pathLst>
              </a:custGeom>
              <a:solidFill>
                <a:srgbClr val="FFCB1E"/>
              </a:solidFill>
            </p:spPr>
          </p:sp>
          <p:sp>
            <p:nvSpPr>
              <p:cNvPr id="8" name="Freeform 8"/>
              <p:cNvSpPr/>
              <p:nvPr/>
            </p:nvSpPr>
            <p:spPr>
              <a:xfrm>
                <a:off x="0" y="0"/>
                <a:ext cx="1773047" cy="402336"/>
              </a:xfrm>
              <a:custGeom>
                <a:avLst/>
                <a:gdLst/>
                <a:ahLst/>
                <a:cxnLst/>
                <a:rect l="l" t="t" r="r" b="b"/>
                <a:pathLst>
                  <a:path w="1773047" h="402336">
                    <a:moveTo>
                      <a:pt x="0" y="75565"/>
                    </a:moveTo>
                    <a:cubicBezTo>
                      <a:pt x="0" y="33147"/>
                      <a:pt x="35941" y="0"/>
                      <a:pt x="78740" y="0"/>
                    </a:cubicBezTo>
                    <a:lnTo>
                      <a:pt x="1694307" y="0"/>
                    </a:lnTo>
                    <a:lnTo>
                      <a:pt x="1694307" y="12700"/>
                    </a:lnTo>
                    <a:lnTo>
                      <a:pt x="1694307" y="0"/>
                    </a:lnTo>
                    <a:cubicBezTo>
                      <a:pt x="1737233" y="0"/>
                      <a:pt x="1773047" y="33147"/>
                      <a:pt x="1773047" y="75565"/>
                    </a:cubicBezTo>
                    <a:lnTo>
                      <a:pt x="1760347" y="75565"/>
                    </a:lnTo>
                    <a:lnTo>
                      <a:pt x="1773047" y="75565"/>
                    </a:lnTo>
                    <a:lnTo>
                      <a:pt x="1773047" y="326771"/>
                    </a:lnTo>
                    <a:lnTo>
                      <a:pt x="1760347" y="326771"/>
                    </a:lnTo>
                    <a:lnTo>
                      <a:pt x="1773047" y="326771"/>
                    </a:lnTo>
                    <a:cubicBezTo>
                      <a:pt x="1773047" y="369062"/>
                      <a:pt x="1737106" y="402336"/>
                      <a:pt x="1694307" y="402336"/>
                    </a:cubicBezTo>
                    <a:lnTo>
                      <a:pt x="1694307" y="389636"/>
                    </a:lnTo>
                    <a:lnTo>
                      <a:pt x="1694307" y="402336"/>
                    </a:lnTo>
                    <a:lnTo>
                      <a:pt x="78740" y="402336"/>
                    </a:lnTo>
                    <a:lnTo>
                      <a:pt x="78740" y="389636"/>
                    </a:lnTo>
                    <a:lnTo>
                      <a:pt x="78740" y="402336"/>
                    </a:lnTo>
                    <a:cubicBezTo>
                      <a:pt x="35814" y="402336"/>
                      <a:pt x="0" y="369189"/>
                      <a:pt x="0" y="326771"/>
                    </a:cubicBezTo>
                    <a:lnTo>
                      <a:pt x="0" y="75565"/>
                    </a:lnTo>
                    <a:lnTo>
                      <a:pt x="12700" y="75565"/>
                    </a:lnTo>
                    <a:lnTo>
                      <a:pt x="0" y="75565"/>
                    </a:lnTo>
                    <a:moveTo>
                      <a:pt x="25400" y="75565"/>
                    </a:moveTo>
                    <a:lnTo>
                      <a:pt x="25400" y="326771"/>
                    </a:lnTo>
                    <a:lnTo>
                      <a:pt x="12700" y="326771"/>
                    </a:lnTo>
                    <a:lnTo>
                      <a:pt x="25400" y="326771"/>
                    </a:lnTo>
                    <a:cubicBezTo>
                      <a:pt x="25400" y="353822"/>
                      <a:pt x="48641" y="376936"/>
                      <a:pt x="78740" y="376936"/>
                    </a:cubicBezTo>
                    <a:lnTo>
                      <a:pt x="1694307" y="376936"/>
                    </a:lnTo>
                    <a:cubicBezTo>
                      <a:pt x="1724406" y="376936"/>
                      <a:pt x="1747647" y="353949"/>
                      <a:pt x="1747647" y="326771"/>
                    </a:cubicBezTo>
                    <a:lnTo>
                      <a:pt x="1747647" y="75565"/>
                    </a:lnTo>
                    <a:cubicBezTo>
                      <a:pt x="1747647" y="48514"/>
                      <a:pt x="1724406" y="25400"/>
                      <a:pt x="1694307" y="25400"/>
                    </a:cubicBezTo>
                    <a:lnTo>
                      <a:pt x="78740" y="25400"/>
                    </a:lnTo>
                    <a:lnTo>
                      <a:pt x="78740" y="12700"/>
                    </a:lnTo>
                    <a:lnTo>
                      <a:pt x="78740" y="25400"/>
                    </a:lnTo>
                    <a:cubicBezTo>
                      <a:pt x="48641" y="25400"/>
                      <a:pt x="25400" y="48387"/>
                      <a:pt x="25400" y="75565"/>
                    </a:cubicBezTo>
                    <a:close/>
                  </a:path>
                </a:pathLst>
              </a:custGeom>
              <a:solidFill>
                <a:srgbClr val="2F528F"/>
              </a:solidFill>
            </p:spPr>
          </p:sp>
          <p:sp>
            <p:nvSpPr>
              <p:cNvPr id="9" name="TextBox 9"/>
              <p:cNvSpPr txBox="1"/>
              <p:nvPr/>
            </p:nvSpPr>
            <p:spPr>
              <a:xfrm>
                <a:off x="0" y="0"/>
                <a:ext cx="1773094" cy="402228"/>
              </a:xfrm>
              <a:prstGeom prst="rect">
                <a:avLst/>
              </a:prstGeom>
            </p:spPr>
            <p:txBody>
              <a:bodyPr lIns="50800" tIns="50800" rIns="50800" bIns="50800" rtlCol="0" anchor="ctr"/>
              <a:lstStyle/>
              <a:p>
                <a:pPr algn="ctr">
                  <a:lnSpc>
                    <a:spcPts val="1259"/>
                  </a:lnSpc>
                </a:pPr>
                <a:r>
                  <a:rPr lang="en-US" sz="1049" spc="15">
                    <a:solidFill>
                      <a:srgbClr val="000000"/>
                    </a:solidFill>
                    <a:latin typeface="Montserrat"/>
                  </a:rPr>
                  <a:t>Upload Receipt</a:t>
                </a:r>
              </a:p>
            </p:txBody>
          </p:sp>
        </p:grpSp>
        <p:pic>
          <p:nvPicPr>
            <p:cNvPr id="10" name="Picture 10"/>
            <p:cNvPicPr>
              <a:picLocks noChangeAspect="1"/>
            </p:cNvPicPr>
            <p:nvPr/>
          </p:nvPicPr>
          <p:blipFill>
            <a:blip r:embed="rId5"/>
            <a:srcRect r="393" b="393"/>
            <a:stretch>
              <a:fillRect/>
            </a:stretch>
          </p:blipFill>
          <p:spPr>
            <a:xfrm>
              <a:off x="1759269" y="808085"/>
              <a:ext cx="2790731" cy="2790731"/>
            </a:xfrm>
            <a:prstGeom prst="rect">
              <a:avLst/>
            </a:prstGeom>
          </p:spPr>
        </p:pic>
        <p:pic>
          <p:nvPicPr>
            <p:cNvPr id="11" name="Picture 11"/>
            <p:cNvPicPr>
              <a:picLocks noChangeAspect="1"/>
            </p:cNvPicPr>
            <p:nvPr/>
          </p:nvPicPr>
          <p:blipFill>
            <a:blip r:embed="rId5"/>
            <a:srcRect r="279" b="279"/>
            <a:stretch>
              <a:fillRect/>
            </a:stretch>
          </p:blipFill>
          <p:spPr>
            <a:xfrm>
              <a:off x="5353750" y="2993367"/>
              <a:ext cx="1776768" cy="1776768"/>
            </a:xfrm>
            <a:prstGeom prst="rect">
              <a:avLst/>
            </a:prstGeom>
          </p:spPr>
        </p:pic>
      </p:grpSp>
      <p:sp>
        <p:nvSpPr>
          <p:cNvPr id="12" name="TextBox 12"/>
          <p:cNvSpPr txBox="1"/>
          <p:nvPr/>
        </p:nvSpPr>
        <p:spPr>
          <a:xfrm>
            <a:off x="2331691" y="8505825"/>
            <a:ext cx="4195188" cy="752475"/>
          </a:xfrm>
          <a:prstGeom prst="rect">
            <a:avLst/>
          </a:prstGeom>
        </p:spPr>
        <p:txBody>
          <a:bodyPr lIns="0" tIns="0" rIns="0" bIns="0" rtlCol="0" anchor="t">
            <a:spAutoFit/>
          </a:bodyPr>
          <a:lstStyle/>
          <a:p>
            <a:pPr marL="298609" lvl="1" indent="-149304" algn="l">
              <a:lnSpc>
                <a:spcPts val="1980"/>
              </a:lnSpc>
              <a:buFont typeface="Arial"/>
              <a:buChar char="•"/>
            </a:pPr>
            <a:r>
              <a:rPr lang="en-US" sz="1650">
                <a:solidFill>
                  <a:srgbClr val="000000"/>
                </a:solidFill>
                <a:latin typeface="Poppins"/>
              </a:rPr>
              <a:t>User prompted Scan QR or upload receipt upon making a purchase to unlock additional points</a:t>
            </a:r>
          </a:p>
        </p:txBody>
      </p:sp>
      <p:sp>
        <p:nvSpPr>
          <p:cNvPr id="13" name="TextBox 13"/>
          <p:cNvSpPr txBox="1"/>
          <p:nvPr/>
        </p:nvSpPr>
        <p:spPr>
          <a:xfrm>
            <a:off x="8095113" y="1250587"/>
            <a:ext cx="3288105" cy="523875"/>
          </a:xfrm>
          <a:prstGeom prst="rect">
            <a:avLst/>
          </a:prstGeom>
        </p:spPr>
        <p:txBody>
          <a:bodyPr lIns="0" tIns="0" rIns="0" bIns="0" rtlCol="0" anchor="t">
            <a:spAutoFit/>
          </a:bodyPr>
          <a:lstStyle/>
          <a:p>
            <a:pPr algn="ctr">
              <a:lnSpc>
                <a:spcPts val="2099"/>
              </a:lnSpc>
            </a:pPr>
            <a:r>
              <a:rPr lang="en-US" sz="1749" spc="25">
                <a:solidFill>
                  <a:srgbClr val="FFFFFF"/>
                </a:solidFill>
                <a:latin typeface="Poppins"/>
              </a:rPr>
              <a:t>Shopper is rewarded with</a:t>
            </a:r>
          </a:p>
          <a:p>
            <a:pPr algn="ctr">
              <a:lnSpc>
                <a:spcPts val="2099"/>
              </a:lnSpc>
            </a:pPr>
            <a:r>
              <a:rPr lang="en-US" sz="1749" spc="25">
                <a:solidFill>
                  <a:srgbClr val="FFFFFF"/>
                </a:solidFill>
                <a:latin typeface="Poppins"/>
              </a:rPr>
              <a:t>Points for each attempt.</a:t>
            </a:r>
          </a:p>
        </p:txBody>
      </p:sp>
      <p:sp>
        <p:nvSpPr>
          <p:cNvPr id="14" name="TextBox 14"/>
          <p:cNvSpPr txBox="1"/>
          <p:nvPr/>
        </p:nvSpPr>
        <p:spPr>
          <a:xfrm>
            <a:off x="7892526" y="8482013"/>
            <a:ext cx="4258825" cy="1543050"/>
          </a:xfrm>
          <a:prstGeom prst="rect">
            <a:avLst/>
          </a:prstGeom>
        </p:spPr>
        <p:txBody>
          <a:bodyPr lIns="0" tIns="0" rIns="0" bIns="0" rtlCol="0" anchor="t">
            <a:spAutoFit/>
          </a:bodyPr>
          <a:lstStyle/>
          <a:p>
            <a:pPr marL="262415" lvl="1" indent="-131207" algn="l">
              <a:lnSpc>
                <a:spcPts val="1740"/>
              </a:lnSpc>
              <a:buFont typeface="Arial"/>
              <a:buChar char="•"/>
            </a:pPr>
            <a:r>
              <a:rPr lang="en-US" sz="1450">
                <a:solidFill>
                  <a:srgbClr val="000000"/>
                </a:solidFill>
                <a:latin typeface="Poppins"/>
              </a:rPr>
              <a:t>SKALE has ability to customize Point provisioning / number of attempts provisioned based on actions taken </a:t>
            </a:r>
          </a:p>
          <a:p>
            <a:pPr marL="865089" lvl="2" indent="-288363" algn="l">
              <a:lnSpc>
                <a:spcPts val="1740"/>
              </a:lnSpc>
              <a:buFont typeface="Arial"/>
              <a:buChar char="⚬"/>
            </a:pPr>
            <a:r>
              <a:rPr lang="en-US" sz="1450">
                <a:solidFill>
                  <a:srgbClr val="000000"/>
                </a:solidFill>
                <a:latin typeface="Poppins"/>
              </a:rPr>
              <a:t>Scan QR </a:t>
            </a:r>
          </a:p>
          <a:p>
            <a:pPr marL="865089" lvl="2" indent="-288363" algn="l">
              <a:lnSpc>
                <a:spcPts val="1740"/>
              </a:lnSpc>
              <a:buFont typeface="Arial"/>
              <a:buChar char="⚬"/>
            </a:pPr>
            <a:r>
              <a:rPr lang="en-US" sz="1450">
                <a:solidFill>
                  <a:srgbClr val="000000"/>
                </a:solidFill>
                <a:latin typeface="Poppins"/>
              </a:rPr>
              <a:t>Refer Friend </a:t>
            </a:r>
          </a:p>
          <a:p>
            <a:pPr marL="865089" lvl="2" indent="-288363" algn="l">
              <a:lnSpc>
                <a:spcPts val="1740"/>
              </a:lnSpc>
              <a:buFont typeface="Arial"/>
              <a:buChar char="⚬"/>
            </a:pPr>
            <a:r>
              <a:rPr lang="en-US" sz="1450">
                <a:solidFill>
                  <a:srgbClr val="000000"/>
                </a:solidFill>
                <a:latin typeface="Poppins"/>
              </a:rPr>
              <a:t>Follow Social Media </a:t>
            </a:r>
          </a:p>
          <a:p>
            <a:pPr marL="865089" lvl="2" indent="-288363" algn="l">
              <a:lnSpc>
                <a:spcPts val="1740"/>
              </a:lnSpc>
              <a:buFont typeface="Arial"/>
              <a:buChar char="⚬"/>
            </a:pPr>
            <a:r>
              <a:rPr lang="en-US" sz="1450">
                <a:solidFill>
                  <a:srgbClr val="000000"/>
                </a:solidFill>
                <a:latin typeface="Poppins"/>
              </a:rPr>
              <a:t>Upload photo</a:t>
            </a:r>
          </a:p>
        </p:txBody>
      </p:sp>
      <p:grpSp>
        <p:nvGrpSpPr>
          <p:cNvPr id="15" name="Group 15"/>
          <p:cNvGrpSpPr/>
          <p:nvPr/>
        </p:nvGrpSpPr>
        <p:grpSpPr>
          <a:xfrm>
            <a:off x="12404439" y="1504315"/>
            <a:ext cx="4854861" cy="7331285"/>
            <a:chOff x="0" y="0"/>
            <a:chExt cx="6473149" cy="9775047"/>
          </a:xfrm>
        </p:grpSpPr>
        <p:pic>
          <p:nvPicPr>
            <p:cNvPr id="16" name="Picture 16"/>
            <p:cNvPicPr>
              <a:picLocks noChangeAspect="1"/>
            </p:cNvPicPr>
            <p:nvPr/>
          </p:nvPicPr>
          <p:blipFill>
            <a:blip r:embed="rId6"/>
            <a:srcRect r="856" b="240"/>
            <a:stretch>
              <a:fillRect/>
            </a:stretch>
          </p:blipFill>
          <p:spPr>
            <a:xfrm>
              <a:off x="0" y="0"/>
              <a:ext cx="6473149" cy="9775047"/>
            </a:xfrm>
            <a:prstGeom prst="rect">
              <a:avLst/>
            </a:prstGeom>
          </p:spPr>
        </p:pic>
        <p:pic>
          <p:nvPicPr>
            <p:cNvPr id="17" name="Picture 17"/>
            <p:cNvPicPr>
              <a:picLocks noChangeAspect="1"/>
            </p:cNvPicPr>
            <p:nvPr/>
          </p:nvPicPr>
          <p:blipFill>
            <a:blip r:embed="rId5"/>
            <a:srcRect r="527" b="527"/>
            <a:stretch>
              <a:fillRect/>
            </a:stretch>
          </p:blipFill>
          <p:spPr>
            <a:xfrm>
              <a:off x="2120330" y="863389"/>
              <a:ext cx="2265050" cy="2265050"/>
            </a:xfrm>
            <a:prstGeom prst="rect">
              <a:avLst/>
            </a:prstGeom>
          </p:spPr>
        </p:pic>
      </p:grpSp>
      <p:sp>
        <p:nvSpPr>
          <p:cNvPr id="18" name="TextBox 18"/>
          <p:cNvSpPr txBox="1"/>
          <p:nvPr/>
        </p:nvSpPr>
        <p:spPr>
          <a:xfrm>
            <a:off x="12950590" y="8505825"/>
            <a:ext cx="3762558" cy="752475"/>
          </a:xfrm>
          <a:prstGeom prst="rect">
            <a:avLst/>
          </a:prstGeom>
        </p:spPr>
        <p:txBody>
          <a:bodyPr lIns="0" tIns="0" rIns="0" bIns="0" rtlCol="0" anchor="t">
            <a:spAutoFit/>
          </a:bodyPr>
          <a:lstStyle/>
          <a:p>
            <a:pPr marL="298609" lvl="1" indent="-149304" algn="l">
              <a:lnSpc>
                <a:spcPts val="1980"/>
              </a:lnSpc>
              <a:buFont typeface="Arial"/>
              <a:buChar char="•"/>
            </a:pPr>
            <a:r>
              <a:rPr lang="en-US" sz="1650">
                <a:solidFill>
                  <a:srgbClr val="000000"/>
                </a:solidFill>
                <a:latin typeface="Poppins"/>
              </a:rPr>
              <a:t>Shopper can redeem their rewards through the rewards marketplace</a:t>
            </a:r>
          </a:p>
        </p:txBody>
      </p:sp>
      <p:grpSp>
        <p:nvGrpSpPr>
          <p:cNvPr id="19" name="Group 19"/>
          <p:cNvGrpSpPr/>
          <p:nvPr/>
        </p:nvGrpSpPr>
        <p:grpSpPr>
          <a:xfrm>
            <a:off x="7326979" y="1517287"/>
            <a:ext cx="4824372" cy="7239453"/>
            <a:chOff x="0" y="0"/>
            <a:chExt cx="6432496" cy="9652604"/>
          </a:xfrm>
        </p:grpSpPr>
        <p:pic>
          <p:nvPicPr>
            <p:cNvPr id="20" name="Picture 20"/>
            <p:cNvPicPr>
              <a:picLocks noChangeAspect="1"/>
            </p:cNvPicPr>
            <p:nvPr/>
          </p:nvPicPr>
          <p:blipFill>
            <a:blip r:embed="rId7"/>
            <a:srcRect r="296" b="266"/>
            <a:stretch>
              <a:fillRect/>
            </a:stretch>
          </p:blipFill>
          <p:spPr>
            <a:xfrm>
              <a:off x="0" y="0"/>
              <a:ext cx="6432496" cy="9652604"/>
            </a:xfrm>
            <a:prstGeom prst="rect">
              <a:avLst/>
            </a:prstGeom>
          </p:spPr>
        </p:pic>
        <p:pic>
          <p:nvPicPr>
            <p:cNvPr id="21" name="Picture 21"/>
            <p:cNvPicPr>
              <a:picLocks noChangeAspect="1"/>
            </p:cNvPicPr>
            <p:nvPr/>
          </p:nvPicPr>
          <p:blipFill>
            <a:blip r:embed="rId5"/>
            <a:srcRect r="850" b="850"/>
            <a:stretch>
              <a:fillRect/>
            </a:stretch>
          </p:blipFill>
          <p:spPr>
            <a:xfrm>
              <a:off x="1904484" y="1889296"/>
              <a:ext cx="2745066" cy="2745066"/>
            </a:xfrm>
            <a:prstGeom prst="rect">
              <a:avLst/>
            </a:prstGeom>
          </p:spPr>
        </p:pic>
      </p:grpSp>
      <p:sp>
        <p:nvSpPr>
          <p:cNvPr id="22" name="TextBox 22"/>
          <p:cNvSpPr txBox="1"/>
          <p:nvPr/>
        </p:nvSpPr>
        <p:spPr>
          <a:xfrm>
            <a:off x="1866496" y="604443"/>
            <a:ext cx="14555007" cy="531114"/>
          </a:xfrm>
          <a:prstGeom prst="rect">
            <a:avLst/>
          </a:prstGeom>
        </p:spPr>
        <p:txBody>
          <a:bodyPr lIns="0" tIns="0" rIns="0" bIns="0" rtlCol="0" anchor="t">
            <a:spAutoFit/>
          </a:bodyPr>
          <a:lstStyle/>
          <a:p>
            <a:pPr algn="ctr">
              <a:lnSpc>
                <a:spcPts val="3888"/>
              </a:lnSpc>
            </a:pPr>
            <a:r>
              <a:rPr lang="en-US" sz="3600" spc="144">
                <a:solidFill>
                  <a:srgbClr val="FFFFFF"/>
                </a:solidFill>
                <a:latin typeface="Poppins Bold"/>
              </a:rPr>
              <a:t>USER JOURNEY – DAILY RIDDLE</a:t>
            </a:r>
          </a:p>
        </p:txBody>
      </p:sp>
      <p:sp>
        <p:nvSpPr>
          <p:cNvPr id="23" name="TextBox 23"/>
          <p:cNvSpPr txBox="1"/>
          <p:nvPr/>
        </p:nvSpPr>
        <p:spPr>
          <a:xfrm>
            <a:off x="17612890" y="9166814"/>
            <a:ext cx="446510" cy="760401"/>
          </a:xfrm>
          <a:prstGeom prst="rect">
            <a:avLst/>
          </a:prstGeom>
        </p:spPr>
        <p:txBody>
          <a:bodyPr wrap="square" lIns="0" tIns="0" rIns="0" bIns="0" rtlCol="0" anchor="t">
            <a:spAutoFit/>
          </a:bodyPr>
          <a:lstStyle/>
          <a:p>
            <a:pPr>
              <a:lnSpc>
                <a:spcPts val="6649"/>
              </a:lnSpc>
            </a:pPr>
            <a:r>
              <a:rPr lang="en-US" sz="3499" dirty="0">
                <a:solidFill>
                  <a:srgbClr val="000000"/>
                </a:solidFill>
                <a:latin typeface="Poppins"/>
              </a:rPr>
              <a:t>18</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4A9B4"/>
        </a:solidFill>
        <a:effectLst/>
      </p:bgPr>
    </p:bg>
    <p:spTree>
      <p:nvGrpSpPr>
        <p:cNvPr id="1" name=""/>
        <p:cNvGrpSpPr/>
        <p:nvPr/>
      </p:nvGrpSpPr>
      <p:grpSpPr>
        <a:xfrm>
          <a:off x="0" y="0"/>
          <a:ext cx="0" cy="0"/>
          <a:chOff x="0" y="0"/>
          <a:chExt cx="0" cy="0"/>
        </a:xfrm>
      </p:grpSpPr>
      <p:sp>
        <p:nvSpPr>
          <p:cNvPr id="2" name="TextBox 2"/>
          <p:cNvSpPr txBox="1"/>
          <p:nvPr/>
        </p:nvSpPr>
        <p:spPr>
          <a:xfrm>
            <a:off x="1866496" y="497586"/>
            <a:ext cx="14555007" cy="531114"/>
          </a:xfrm>
          <a:prstGeom prst="rect">
            <a:avLst/>
          </a:prstGeom>
        </p:spPr>
        <p:txBody>
          <a:bodyPr lIns="0" tIns="0" rIns="0" bIns="0" rtlCol="0" anchor="t">
            <a:spAutoFit/>
          </a:bodyPr>
          <a:lstStyle/>
          <a:p>
            <a:pPr algn="ctr">
              <a:lnSpc>
                <a:spcPts val="3888"/>
              </a:lnSpc>
            </a:pPr>
            <a:r>
              <a:rPr lang="en-US" sz="3600" spc="144">
                <a:solidFill>
                  <a:srgbClr val="FFFFFF"/>
                </a:solidFill>
                <a:latin typeface="Poppins Bold"/>
              </a:rPr>
              <a:t>HOW TO CREATE A DAILY RIDDLE</a:t>
            </a:r>
          </a:p>
        </p:txBody>
      </p:sp>
      <p:sp>
        <p:nvSpPr>
          <p:cNvPr id="3" name="TextBox 3"/>
          <p:cNvSpPr txBox="1"/>
          <p:nvPr/>
        </p:nvSpPr>
        <p:spPr>
          <a:xfrm>
            <a:off x="17612890" y="9166814"/>
            <a:ext cx="522710" cy="760401"/>
          </a:xfrm>
          <a:prstGeom prst="rect">
            <a:avLst/>
          </a:prstGeom>
        </p:spPr>
        <p:txBody>
          <a:bodyPr wrap="square" lIns="0" tIns="0" rIns="0" bIns="0" rtlCol="0" anchor="t">
            <a:spAutoFit/>
          </a:bodyPr>
          <a:lstStyle/>
          <a:p>
            <a:pPr>
              <a:lnSpc>
                <a:spcPts val="6649"/>
              </a:lnSpc>
            </a:pPr>
            <a:r>
              <a:rPr lang="en-US" sz="3499" dirty="0">
                <a:solidFill>
                  <a:srgbClr val="FFFFFF"/>
                </a:solidFill>
                <a:latin typeface="Poppins"/>
              </a:rPr>
              <a:t>19</a:t>
            </a:r>
          </a:p>
        </p:txBody>
      </p:sp>
      <p:grpSp>
        <p:nvGrpSpPr>
          <p:cNvPr id="4" name="Group 4"/>
          <p:cNvGrpSpPr/>
          <p:nvPr/>
        </p:nvGrpSpPr>
        <p:grpSpPr>
          <a:xfrm>
            <a:off x="5362088" y="4994868"/>
            <a:ext cx="7563823" cy="2791169"/>
            <a:chOff x="0" y="-324814"/>
            <a:chExt cx="2434925" cy="898525"/>
          </a:xfrm>
        </p:grpSpPr>
        <p:sp>
          <p:nvSpPr>
            <p:cNvPr id="5" name="Freeform 5"/>
            <p:cNvSpPr/>
            <p:nvPr/>
          </p:nvSpPr>
          <p:spPr>
            <a:xfrm>
              <a:off x="0" y="0"/>
              <a:ext cx="2434925" cy="248897"/>
            </a:xfrm>
            <a:custGeom>
              <a:avLst/>
              <a:gdLst/>
              <a:ahLst/>
              <a:cxnLst/>
              <a:rect l="l" t="t" r="r" b="b"/>
              <a:pathLst>
                <a:path w="2434925" h="248897">
                  <a:moveTo>
                    <a:pt x="96213" y="0"/>
                  </a:moveTo>
                  <a:lnTo>
                    <a:pt x="2338712" y="0"/>
                  </a:lnTo>
                  <a:cubicBezTo>
                    <a:pt x="2391849" y="0"/>
                    <a:pt x="2434925" y="43076"/>
                    <a:pt x="2434925" y="96213"/>
                  </a:cubicBezTo>
                  <a:lnTo>
                    <a:pt x="2434925" y="152684"/>
                  </a:lnTo>
                  <a:cubicBezTo>
                    <a:pt x="2434925" y="205821"/>
                    <a:pt x="2391849" y="248897"/>
                    <a:pt x="2338712" y="248897"/>
                  </a:cubicBezTo>
                  <a:lnTo>
                    <a:pt x="96213" y="248897"/>
                  </a:lnTo>
                  <a:cubicBezTo>
                    <a:pt x="70696" y="248897"/>
                    <a:pt x="46224" y="238760"/>
                    <a:pt x="28180" y="220717"/>
                  </a:cubicBezTo>
                  <a:cubicBezTo>
                    <a:pt x="10137" y="202673"/>
                    <a:pt x="0" y="178201"/>
                    <a:pt x="0" y="152684"/>
                  </a:cubicBezTo>
                  <a:lnTo>
                    <a:pt x="0" y="96213"/>
                  </a:lnTo>
                  <a:cubicBezTo>
                    <a:pt x="0" y="70696"/>
                    <a:pt x="10137" y="46224"/>
                    <a:pt x="28180" y="28180"/>
                  </a:cubicBezTo>
                  <a:cubicBezTo>
                    <a:pt x="46224" y="10137"/>
                    <a:pt x="70696" y="0"/>
                    <a:pt x="96213" y="0"/>
                  </a:cubicBezTo>
                  <a:close/>
                </a:path>
              </a:pathLst>
            </a:custGeom>
            <a:solidFill>
              <a:srgbClr val="FFFFFF"/>
            </a:solidFill>
          </p:spPr>
        </p:sp>
        <p:sp>
          <p:nvSpPr>
            <p:cNvPr id="6" name="TextBox 6"/>
            <p:cNvSpPr txBox="1"/>
            <p:nvPr/>
          </p:nvSpPr>
          <p:spPr>
            <a:xfrm>
              <a:off x="118129" y="-324814"/>
              <a:ext cx="2198666" cy="898525"/>
            </a:xfrm>
            <a:prstGeom prst="rect">
              <a:avLst/>
            </a:prstGeom>
          </p:spPr>
          <p:txBody>
            <a:bodyPr lIns="50800" tIns="50800" rIns="50800" bIns="50800" rtlCol="0" anchor="ctr"/>
            <a:lstStyle/>
            <a:p>
              <a:pPr algn="ctr">
                <a:lnSpc>
                  <a:spcPts val="3919"/>
                </a:lnSpc>
              </a:pPr>
              <a:r>
                <a:rPr lang="en-US" sz="2799" spc="111" dirty="0">
                  <a:solidFill>
                    <a:srgbClr val="24A9B4"/>
                  </a:solidFill>
                  <a:latin typeface="Poppins Bold"/>
                </a:rPr>
                <a:t>DIGITAL QUIZ/ DAILY RIDDLES FAQS</a:t>
              </a:r>
            </a:p>
          </p:txBody>
        </p:sp>
      </p:grpSp>
      <p:graphicFrame>
        <p:nvGraphicFramePr>
          <p:cNvPr id="7" name="Table 7"/>
          <p:cNvGraphicFramePr>
            <a:graphicFrameLocks noGrp="1"/>
          </p:cNvGraphicFramePr>
          <p:nvPr/>
        </p:nvGraphicFramePr>
        <p:xfrm>
          <a:off x="1028700" y="7077665"/>
          <a:ext cx="16230600" cy="2859325"/>
        </p:xfrm>
        <a:graphic>
          <a:graphicData uri="http://schemas.openxmlformats.org/drawingml/2006/table">
            <a:tbl>
              <a:tblPr/>
              <a:tblGrid>
                <a:gridCol w="6320795">
                  <a:extLst>
                    <a:ext uri="{9D8B030D-6E8A-4147-A177-3AD203B41FA5}">
                      <a16:colId xmlns:a16="http://schemas.microsoft.com/office/drawing/2014/main" val="20000"/>
                    </a:ext>
                  </a:extLst>
                </a:gridCol>
                <a:gridCol w="9909805">
                  <a:extLst>
                    <a:ext uri="{9D8B030D-6E8A-4147-A177-3AD203B41FA5}">
                      <a16:colId xmlns:a16="http://schemas.microsoft.com/office/drawing/2014/main" val="20001"/>
                    </a:ext>
                  </a:extLst>
                </a:gridCol>
              </a:tblGrid>
              <a:tr h="461088">
                <a:tc>
                  <a:txBody>
                    <a:bodyPr/>
                    <a:lstStyle/>
                    <a:p>
                      <a:pPr algn="l">
                        <a:defRPr/>
                      </a:pPr>
                      <a:r>
                        <a:rPr lang="en-US" sz="2000">
                          <a:solidFill>
                            <a:srgbClr val="FFFFFF"/>
                          </a:solidFill>
                          <a:latin typeface="Roboto"/>
                        </a:rPr>
                        <a:t>Is there a limit to the number of questions I can ask?</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l">
                        <a:defRPr/>
                      </a:pPr>
                      <a:r>
                        <a:rPr lang="en-US" sz="2000">
                          <a:solidFill>
                            <a:srgbClr val="FFFFFF"/>
                          </a:solidFill>
                          <a:latin typeface="Roboto"/>
                        </a:rPr>
                        <a:t>None.</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461088">
                <a:tc>
                  <a:txBody>
                    <a:bodyPr/>
                    <a:lstStyle/>
                    <a:p>
                      <a:pPr algn="l">
                        <a:defRPr/>
                      </a:pPr>
                      <a:r>
                        <a:rPr lang="en-US" sz="2000">
                          <a:solidFill>
                            <a:srgbClr val="FFFFFF"/>
                          </a:solidFill>
                          <a:latin typeface="Roboto"/>
                        </a:rPr>
                        <a:t>Do I always need to set an order of questions?</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l">
                        <a:defRPr/>
                      </a:pPr>
                      <a:r>
                        <a:rPr lang="en-US" sz="2000">
                          <a:solidFill>
                            <a:srgbClr val="FFFFFF"/>
                          </a:solidFill>
                          <a:latin typeface="Roboto"/>
                        </a:rPr>
                        <a:t>No. You can randomize the order of questions across all your users.</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775021">
                <a:tc>
                  <a:txBody>
                    <a:bodyPr/>
                    <a:lstStyle/>
                    <a:p>
                      <a:pPr algn="l">
                        <a:defRPr/>
                      </a:pPr>
                      <a:r>
                        <a:rPr lang="en-US" sz="2000">
                          <a:solidFill>
                            <a:srgbClr val="FFFFFF"/>
                          </a:solidFill>
                          <a:latin typeface="Roboto"/>
                        </a:rPr>
                        <a:t>Is there a limit to the number of answers I can provide for each question?</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l">
                        <a:defRPr/>
                      </a:pPr>
                      <a:r>
                        <a:rPr lang="en-US" sz="2000">
                          <a:solidFill>
                            <a:srgbClr val="FFFFFF"/>
                          </a:solidFill>
                          <a:latin typeface="Roboto"/>
                        </a:rPr>
                        <a:t>Yes. You can create 2-5 options for each question.</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461088">
                <a:tc>
                  <a:txBody>
                    <a:bodyPr/>
                    <a:lstStyle/>
                    <a:p>
                      <a:pPr algn="l">
                        <a:defRPr/>
                      </a:pPr>
                      <a:r>
                        <a:rPr lang="en-US" sz="2000">
                          <a:solidFill>
                            <a:srgbClr val="FFFFFF"/>
                          </a:solidFill>
                          <a:latin typeface="Roboto"/>
                        </a:rPr>
                        <a:t>Are there any other quiz types besides multiple choice?</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l">
                        <a:defRPr/>
                      </a:pPr>
                      <a:r>
                        <a:rPr lang="en-US" sz="2000">
                          <a:solidFill>
                            <a:srgbClr val="FFFFFF"/>
                          </a:solidFill>
                          <a:latin typeface="Roboto"/>
                        </a:rPr>
                        <a:t>No. Currently, SKALE's riddles only support the multiple-choice format.</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461088">
                <a:tc>
                  <a:txBody>
                    <a:bodyPr/>
                    <a:lstStyle/>
                    <a:p>
                      <a:pPr algn="l">
                        <a:defRPr/>
                      </a:pPr>
                      <a:r>
                        <a:rPr lang="en-US" sz="2000">
                          <a:solidFill>
                            <a:srgbClr val="FFFFFF"/>
                          </a:solidFill>
                          <a:latin typeface="Roboto"/>
                        </a:rPr>
                        <a:t>Can I use formats other than text in the options?</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l">
                        <a:defRPr/>
                      </a:pPr>
                      <a:r>
                        <a:rPr lang="en-US" sz="2000">
                          <a:solidFill>
                            <a:srgbClr val="FFFFFF"/>
                          </a:solidFill>
                          <a:latin typeface="Roboto"/>
                        </a:rPr>
                        <a:t>No.</a:t>
                      </a:r>
                      <a:endParaRPr lang="en-US" sz="110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8" name="Online Media 4" title="How to create a Digital Quiz/Riddle using SKALE">
            <a:hlinkClick r:id="" action="ppaction://media"/>
            <a:extLst>
              <a:ext uri="{FF2B5EF4-FFF2-40B4-BE49-F238E27FC236}">
                <a16:creationId xmlns:a16="http://schemas.microsoft.com/office/drawing/2014/main" id="{3644AC10-DABE-5223-A94F-1BCA0F991F84}"/>
              </a:ext>
            </a:extLst>
          </p:cNvPr>
          <p:cNvPicPr>
            <a:picLocks noRot="1" noChangeAspect="1"/>
          </p:cNvPicPr>
          <p:nvPr>
            <a:videoFile r:link="rId1"/>
          </p:nvPr>
        </p:nvPicPr>
        <p:blipFill>
          <a:blip r:embed="rId3"/>
          <a:stretch>
            <a:fillRect/>
          </a:stretch>
        </p:blipFill>
        <p:spPr>
          <a:xfrm>
            <a:off x="5865072" y="1027555"/>
            <a:ext cx="6557851" cy="467568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9525" y="-9525"/>
            <a:ext cx="257175" cy="257175"/>
            <a:chOff x="0" y="0"/>
            <a:chExt cx="342900" cy="342900"/>
          </a:xfrm>
        </p:grpSpPr>
        <p:sp>
          <p:nvSpPr>
            <p:cNvPr id="3" name="Freeform 3"/>
            <p:cNvSpPr/>
            <p:nvPr/>
          </p:nvSpPr>
          <p:spPr>
            <a:xfrm>
              <a:off x="12700" y="12700"/>
              <a:ext cx="317500" cy="317500"/>
            </a:xfrm>
            <a:custGeom>
              <a:avLst/>
              <a:gdLst/>
              <a:ahLst/>
              <a:cxnLst/>
              <a:rect l="l" t="t" r="r" b="b"/>
              <a:pathLst>
                <a:path w="317500" h="317500">
                  <a:moveTo>
                    <a:pt x="0" y="0"/>
                  </a:moveTo>
                  <a:lnTo>
                    <a:pt x="317500" y="0"/>
                  </a:lnTo>
                  <a:lnTo>
                    <a:pt x="317500" y="317500"/>
                  </a:lnTo>
                  <a:lnTo>
                    <a:pt x="0" y="317500"/>
                  </a:lnTo>
                  <a:close/>
                </a:path>
              </a:pathLst>
            </a:custGeom>
            <a:solidFill>
              <a:srgbClr val="7EC44E"/>
            </a:solidFill>
          </p:spPr>
        </p:sp>
        <p:sp>
          <p:nvSpPr>
            <p:cNvPr id="4" name="Freeform 4"/>
            <p:cNvSpPr/>
            <p:nvPr/>
          </p:nvSpPr>
          <p:spPr>
            <a:xfrm>
              <a:off x="0" y="0"/>
              <a:ext cx="342900" cy="342900"/>
            </a:xfrm>
            <a:custGeom>
              <a:avLst/>
              <a:gdLst/>
              <a:ahLst/>
              <a:cxnLst/>
              <a:rect l="l" t="t" r="r" b="b"/>
              <a:pathLst>
                <a:path w="342900" h="342900">
                  <a:moveTo>
                    <a:pt x="12700" y="0"/>
                  </a:moveTo>
                  <a:lnTo>
                    <a:pt x="330200" y="0"/>
                  </a:lnTo>
                  <a:cubicBezTo>
                    <a:pt x="337185" y="0"/>
                    <a:pt x="342900" y="5715"/>
                    <a:pt x="342900" y="12700"/>
                  </a:cubicBezTo>
                  <a:lnTo>
                    <a:pt x="342900" y="330200"/>
                  </a:lnTo>
                  <a:cubicBezTo>
                    <a:pt x="342900" y="337185"/>
                    <a:pt x="337185" y="342900"/>
                    <a:pt x="330200" y="342900"/>
                  </a:cubicBezTo>
                  <a:lnTo>
                    <a:pt x="12700" y="342900"/>
                  </a:lnTo>
                  <a:cubicBezTo>
                    <a:pt x="5715" y="342900"/>
                    <a:pt x="0" y="337185"/>
                    <a:pt x="0" y="330200"/>
                  </a:cubicBezTo>
                  <a:lnTo>
                    <a:pt x="0" y="12700"/>
                  </a:lnTo>
                  <a:cubicBezTo>
                    <a:pt x="0" y="5715"/>
                    <a:pt x="5715" y="0"/>
                    <a:pt x="12700" y="0"/>
                  </a:cubicBezTo>
                  <a:moveTo>
                    <a:pt x="12700" y="25400"/>
                  </a:moveTo>
                  <a:lnTo>
                    <a:pt x="12700" y="12700"/>
                  </a:lnTo>
                  <a:lnTo>
                    <a:pt x="25400" y="12700"/>
                  </a:lnTo>
                  <a:lnTo>
                    <a:pt x="25400" y="330200"/>
                  </a:lnTo>
                  <a:lnTo>
                    <a:pt x="12700" y="330200"/>
                  </a:lnTo>
                  <a:lnTo>
                    <a:pt x="12700" y="317500"/>
                  </a:lnTo>
                  <a:lnTo>
                    <a:pt x="330200" y="317500"/>
                  </a:lnTo>
                  <a:lnTo>
                    <a:pt x="330200" y="330200"/>
                  </a:lnTo>
                  <a:lnTo>
                    <a:pt x="317500" y="330200"/>
                  </a:lnTo>
                  <a:lnTo>
                    <a:pt x="317500" y="12700"/>
                  </a:lnTo>
                  <a:lnTo>
                    <a:pt x="330200" y="12700"/>
                  </a:lnTo>
                  <a:lnTo>
                    <a:pt x="330200" y="25400"/>
                  </a:lnTo>
                  <a:lnTo>
                    <a:pt x="12700" y="25400"/>
                  </a:lnTo>
                  <a:close/>
                </a:path>
              </a:pathLst>
            </a:custGeom>
            <a:solidFill>
              <a:srgbClr val="5B8F37"/>
            </a:solidFill>
          </p:spPr>
        </p:sp>
      </p:grpSp>
      <p:sp>
        <p:nvSpPr>
          <p:cNvPr id="5" name="AutoShape 5"/>
          <p:cNvSpPr/>
          <p:nvPr/>
        </p:nvSpPr>
        <p:spPr>
          <a:xfrm rot="3678">
            <a:off x="2816262" y="9613520"/>
            <a:ext cx="13351112" cy="0"/>
          </a:xfrm>
          <a:prstGeom prst="line">
            <a:avLst/>
          </a:prstGeom>
          <a:ln w="9525" cap="rnd">
            <a:solidFill>
              <a:srgbClr val="2B2B2B"/>
            </a:solidFill>
            <a:prstDash val="solid"/>
            <a:headEnd type="none" w="sm" len="sm"/>
            <a:tailEnd type="none" w="sm" len="sm"/>
          </a:ln>
        </p:spPr>
      </p:sp>
      <p:sp>
        <p:nvSpPr>
          <p:cNvPr id="6" name="TextBox 6"/>
          <p:cNvSpPr txBox="1"/>
          <p:nvPr/>
        </p:nvSpPr>
        <p:spPr>
          <a:xfrm>
            <a:off x="1258023" y="9386607"/>
            <a:ext cx="1690917" cy="379751"/>
          </a:xfrm>
          <a:prstGeom prst="rect">
            <a:avLst/>
          </a:prstGeom>
        </p:spPr>
        <p:txBody>
          <a:bodyPr lIns="0" tIns="0" rIns="0" bIns="0" rtlCol="0" anchor="t">
            <a:spAutoFit/>
          </a:bodyPr>
          <a:lstStyle/>
          <a:p>
            <a:pPr algn="l">
              <a:lnSpc>
                <a:spcPts val="2520"/>
              </a:lnSpc>
            </a:pPr>
            <a:r>
              <a:rPr lang="en-US" sz="2100">
                <a:solidFill>
                  <a:srgbClr val="2B2B2B"/>
                </a:solidFill>
                <a:latin typeface="Lato Light"/>
              </a:rPr>
              <a:t>GrowthDesk</a:t>
            </a:r>
          </a:p>
        </p:txBody>
      </p:sp>
      <p:sp>
        <p:nvSpPr>
          <p:cNvPr id="7" name="TextBox 7"/>
          <p:cNvSpPr txBox="1"/>
          <p:nvPr/>
        </p:nvSpPr>
        <p:spPr>
          <a:xfrm>
            <a:off x="16557896" y="9409689"/>
            <a:ext cx="392277" cy="379751"/>
          </a:xfrm>
          <a:prstGeom prst="rect">
            <a:avLst/>
          </a:prstGeom>
        </p:spPr>
        <p:txBody>
          <a:bodyPr lIns="0" tIns="0" rIns="0" bIns="0" rtlCol="0" anchor="t">
            <a:spAutoFit/>
          </a:bodyPr>
          <a:lstStyle/>
          <a:p>
            <a:pPr algn="l">
              <a:lnSpc>
                <a:spcPts val="2520"/>
              </a:lnSpc>
            </a:pPr>
            <a:r>
              <a:rPr lang="en-US" sz="2100">
                <a:solidFill>
                  <a:srgbClr val="2B2B2B"/>
                </a:solidFill>
                <a:latin typeface="Lato Light"/>
              </a:rPr>
              <a:t>‹#›</a:t>
            </a:r>
          </a:p>
        </p:txBody>
      </p:sp>
      <p:grpSp>
        <p:nvGrpSpPr>
          <p:cNvPr id="8" name="Group 8"/>
          <p:cNvGrpSpPr/>
          <p:nvPr/>
        </p:nvGrpSpPr>
        <p:grpSpPr>
          <a:xfrm>
            <a:off x="0" y="0"/>
            <a:ext cx="18288000" cy="10286998"/>
            <a:chOff x="0" y="0"/>
            <a:chExt cx="24384000" cy="13715998"/>
          </a:xfrm>
        </p:grpSpPr>
        <p:sp>
          <p:nvSpPr>
            <p:cNvPr id="9" name="Freeform 9"/>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000000"/>
            </a:solidFill>
          </p:spPr>
        </p:sp>
      </p:grpSp>
      <p:pic>
        <p:nvPicPr>
          <p:cNvPr id="10" name="Picture 10"/>
          <p:cNvPicPr>
            <a:picLocks noChangeAspect="1"/>
          </p:cNvPicPr>
          <p:nvPr/>
        </p:nvPicPr>
        <p:blipFill>
          <a:blip r:embed="rId2"/>
          <a:srcRect t="15419" r="-1" b="-1"/>
          <a:stretch>
            <a:fillRect/>
          </a:stretch>
        </p:blipFill>
        <p:spPr>
          <a:xfrm>
            <a:off x="30" y="1"/>
            <a:ext cx="18287970" cy="10286998"/>
          </a:xfrm>
          <a:prstGeom prst="rect">
            <a:avLst/>
          </a:prstGeom>
        </p:spPr>
      </p:pic>
      <p:sp>
        <p:nvSpPr>
          <p:cNvPr id="11" name="TextBox 11"/>
          <p:cNvSpPr txBox="1"/>
          <p:nvPr/>
        </p:nvSpPr>
        <p:spPr>
          <a:xfrm>
            <a:off x="2377462" y="3109151"/>
            <a:ext cx="13533120" cy="2575560"/>
          </a:xfrm>
          <a:prstGeom prst="rect">
            <a:avLst/>
          </a:prstGeom>
        </p:spPr>
        <p:txBody>
          <a:bodyPr lIns="0" tIns="0" rIns="0" bIns="0" rtlCol="0" anchor="t">
            <a:spAutoFit/>
          </a:bodyPr>
          <a:lstStyle/>
          <a:p>
            <a:pPr algn="ctr">
              <a:lnSpc>
                <a:spcPts val="9720"/>
              </a:lnSpc>
            </a:pPr>
            <a:r>
              <a:rPr lang="en-US" sz="9000">
                <a:solidFill>
                  <a:srgbClr val="FFFFFF"/>
                </a:solidFill>
                <a:latin typeface="Poppins Bold"/>
              </a:rPr>
              <a:t>Advanced Package of Games</a:t>
            </a:r>
          </a:p>
        </p:txBody>
      </p:sp>
      <p:sp>
        <p:nvSpPr>
          <p:cNvPr id="12" name="TextBox 12"/>
          <p:cNvSpPr txBox="1"/>
          <p:nvPr/>
        </p:nvSpPr>
        <p:spPr>
          <a:xfrm>
            <a:off x="2377447" y="5694236"/>
            <a:ext cx="13533120" cy="1502664"/>
          </a:xfrm>
          <a:prstGeom prst="rect">
            <a:avLst/>
          </a:prstGeom>
        </p:spPr>
        <p:txBody>
          <a:bodyPr lIns="0" tIns="0" rIns="0" bIns="0" rtlCol="0" anchor="t">
            <a:spAutoFit/>
          </a:bodyPr>
          <a:lstStyle/>
          <a:p>
            <a:pPr algn="ctr">
              <a:lnSpc>
                <a:spcPts val="3888"/>
              </a:lnSpc>
            </a:pPr>
            <a:r>
              <a:rPr lang="en-US" sz="3600">
                <a:solidFill>
                  <a:srgbClr val="FFFFFF"/>
                </a:solidFill>
                <a:latin typeface="Poppins"/>
              </a:rPr>
              <a:t>Standard package games plus Digital Stamp Card, Augmented Reality, Metaverse and Customized Gamification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4A9B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53" b="648"/>
          <a:stretch>
            <a:fillRect/>
          </a:stretch>
        </p:blipFill>
        <p:spPr>
          <a:xfrm>
            <a:off x="1028700" y="1013773"/>
            <a:ext cx="1885892" cy="643502"/>
          </a:xfrm>
          <a:prstGeom prst="rect">
            <a:avLst/>
          </a:prstGeom>
        </p:spPr>
      </p:pic>
      <p:sp>
        <p:nvSpPr>
          <p:cNvPr id="3" name="TextBox 3"/>
          <p:cNvSpPr txBox="1"/>
          <p:nvPr/>
        </p:nvSpPr>
        <p:spPr>
          <a:xfrm>
            <a:off x="1028700" y="1881131"/>
            <a:ext cx="9282708" cy="2701928"/>
          </a:xfrm>
          <a:prstGeom prst="rect">
            <a:avLst/>
          </a:prstGeom>
        </p:spPr>
        <p:txBody>
          <a:bodyPr lIns="0" tIns="0" rIns="0" bIns="0" rtlCol="0" anchor="t">
            <a:spAutoFit/>
          </a:bodyPr>
          <a:lstStyle/>
          <a:p>
            <a:pPr algn="l">
              <a:lnSpc>
                <a:spcPts val="10000"/>
              </a:lnSpc>
            </a:pPr>
            <a:r>
              <a:rPr lang="en-US" sz="10000" spc="-200">
                <a:solidFill>
                  <a:srgbClr val="FFFFFF"/>
                </a:solidFill>
                <a:latin typeface="Poppins Bold"/>
              </a:rPr>
              <a:t>Digital Stamp Cards</a:t>
            </a:r>
          </a:p>
        </p:txBody>
      </p:sp>
      <p:pic>
        <p:nvPicPr>
          <p:cNvPr id="4" name="Picture 4"/>
          <p:cNvPicPr>
            <a:picLocks noChangeAspect="1"/>
          </p:cNvPicPr>
          <p:nvPr/>
        </p:nvPicPr>
        <p:blipFill>
          <a:blip r:embed="rId3"/>
          <a:srcRect r="221" b="293"/>
          <a:stretch>
            <a:fillRect/>
          </a:stretch>
        </p:blipFill>
        <p:spPr>
          <a:xfrm>
            <a:off x="11445415" y="783461"/>
            <a:ext cx="5607860" cy="11948529"/>
          </a:xfrm>
          <a:prstGeom prst="rect">
            <a:avLst/>
          </a:prstGeom>
        </p:spPr>
      </p:pic>
      <p:sp>
        <p:nvSpPr>
          <p:cNvPr id="5" name="TextBox 5"/>
          <p:cNvSpPr txBox="1"/>
          <p:nvPr/>
        </p:nvSpPr>
        <p:spPr>
          <a:xfrm>
            <a:off x="1028700" y="4716409"/>
            <a:ext cx="9728953" cy="4810125"/>
          </a:xfrm>
          <a:prstGeom prst="rect">
            <a:avLst/>
          </a:prstGeom>
        </p:spPr>
        <p:txBody>
          <a:bodyPr lIns="0" tIns="0" rIns="0" bIns="0" rtlCol="0" anchor="t">
            <a:spAutoFit/>
          </a:bodyPr>
          <a:lstStyle/>
          <a:p>
            <a:pPr algn="just">
              <a:lnSpc>
                <a:spcPts val="2760"/>
              </a:lnSpc>
              <a:spcBef>
                <a:spcPct val="0"/>
              </a:spcBef>
            </a:pPr>
            <a:r>
              <a:rPr lang="en-US" sz="2300">
                <a:solidFill>
                  <a:srgbClr val="FFFFFF"/>
                </a:solidFill>
                <a:latin typeface="Poppins"/>
              </a:rPr>
              <a:t>Digital stamp cards, like their physical counterparts, can be an effective tool for driving repeat purchases and customer loyalty.</a:t>
            </a:r>
          </a:p>
          <a:p>
            <a:pPr algn="just">
              <a:lnSpc>
                <a:spcPts val="2760"/>
              </a:lnSpc>
              <a:spcBef>
                <a:spcPct val="0"/>
              </a:spcBef>
            </a:pPr>
            <a:endParaRPr lang="en-US" sz="2300">
              <a:solidFill>
                <a:srgbClr val="FFFFFF"/>
              </a:solidFill>
              <a:latin typeface="Poppins"/>
            </a:endParaRPr>
          </a:p>
          <a:p>
            <a:pPr algn="just">
              <a:lnSpc>
                <a:spcPts val="2760"/>
              </a:lnSpc>
              <a:spcBef>
                <a:spcPct val="0"/>
              </a:spcBef>
            </a:pPr>
            <a:r>
              <a:rPr lang="en-US" sz="2300">
                <a:solidFill>
                  <a:srgbClr val="FFFFFF"/>
                </a:solidFill>
                <a:latin typeface="Poppins"/>
              </a:rPr>
              <a:t>Every time a customer uploads a receipt or completes a desired action, he or she can earn a virtual stamp that can be redeemed for exciting prizes.</a:t>
            </a:r>
          </a:p>
          <a:p>
            <a:pPr algn="just">
              <a:lnSpc>
                <a:spcPts val="2760"/>
              </a:lnSpc>
              <a:spcBef>
                <a:spcPct val="0"/>
              </a:spcBef>
            </a:pPr>
            <a:endParaRPr lang="en-US" sz="2300">
              <a:solidFill>
                <a:srgbClr val="FFFFFF"/>
              </a:solidFill>
              <a:latin typeface="Poppins"/>
            </a:endParaRPr>
          </a:p>
          <a:p>
            <a:pPr algn="just">
              <a:lnSpc>
                <a:spcPts val="2760"/>
              </a:lnSpc>
              <a:spcBef>
                <a:spcPct val="0"/>
              </a:spcBef>
            </a:pPr>
            <a:r>
              <a:rPr lang="en-US" sz="2300">
                <a:solidFill>
                  <a:srgbClr val="FFFFFF"/>
                </a:solidFill>
                <a:latin typeface="Poppins"/>
              </a:rPr>
              <a:t>Our platform enables you to collect first-party data, provide a stamp for every in-store purchase, and deliver personalized incentives.</a:t>
            </a:r>
          </a:p>
          <a:p>
            <a:pPr algn="just">
              <a:lnSpc>
                <a:spcPts val="2760"/>
              </a:lnSpc>
              <a:spcBef>
                <a:spcPct val="0"/>
              </a:spcBef>
            </a:pPr>
            <a:endParaRPr lang="en-US" sz="2300">
              <a:solidFill>
                <a:srgbClr val="FFFFFF"/>
              </a:solidFill>
              <a:latin typeface="Poppins"/>
            </a:endParaRPr>
          </a:p>
          <a:p>
            <a:pPr algn="just">
              <a:lnSpc>
                <a:spcPts val="2760"/>
              </a:lnSpc>
              <a:spcBef>
                <a:spcPct val="0"/>
              </a:spcBef>
            </a:pPr>
            <a:r>
              <a:rPr lang="en-US" sz="2300">
                <a:solidFill>
                  <a:srgbClr val="FFFFFF"/>
                </a:solidFill>
                <a:latin typeface="Poppins"/>
              </a:rPr>
              <a:t>You can customize the design, set stamp conditions, and select from a variety of reward programs, including point-based, discount-based, and direct rewards.</a:t>
            </a:r>
          </a:p>
        </p:txBody>
      </p:sp>
      <p:sp>
        <p:nvSpPr>
          <p:cNvPr id="6" name="TextBox 6"/>
          <p:cNvSpPr txBox="1"/>
          <p:nvPr/>
        </p:nvSpPr>
        <p:spPr>
          <a:xfrm>
            <a:off x="17612890" y="9166814"/>
            <a:ext cx="574392" cy="760401"/>
          </a:xfrm>
          <a:prstGeom prst="rect">
            <a:avLst/>
          </a:prstGeom>
        </p:spPr>
        <p:txBody>
          <a:bodyPr wrap="square" lIns="0" tIns="0" rIns="0" bIns="0" rtlCol="0" anchor="t">
            <a:spAutoFit/>
          </a:bodyPr>
          <a:lstStyle/>
          <a:p>
            <a:pPr>
              <a:lnSpc>
                <a:spcPts val="6649"/>
              </a:lnSpc>
            </a:pPr>
            <a:r>
              <a:rPr lang="en-US" sz="3499" dirty="0">
                <a:solidFill>
                  <a:srgbClr val="FFFFFF"/>
                </a:solidFill>
                <a:latin typeface="Poppins"/>
              </a:rPr>
              <a:t>20</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25" y="-9525"/>
            <a:ext cx="257175" cy="257175"/>
            <a:chOff x="0" y="0"/>
            <a:chExt cx="342900" cy="342900"/>
          </a:xfrm>
        </p:grpSpPr>
        <p:sp>
          <p:nvSpPr>
            <p:cNvPr id="3" name="Freeform 3"/>
            <p:cNvSpPr/>
            <p:nvPr/>
          </p:nvSpPr>
          <p:spPr>
            <a:xfrm>
              <a:off x="12700" y="12700"/>
              <a:ext cx="317500" cy="317500"/>
            </a:xfrm>
            <a:custGeom>
              <a:avLst/>
              <a:gdLst/>
              <a:ahLst/>
              <a:cxnLst/>
              <a:rect l="l" t="t" r="r" b="b"/>
              <a:pathLst>
                <a:path w="317500" h="317500">
                  <a:moveTo>
                    <a:pt x="0" y="0"/>
                  </a:moveTo>
                  <a:lnTo>
                    <a:pt x="317500" y="0"/>
                  </a:lnTo>
                  <a:lnTo>
                    <a:pt x="317500" y="317500"/>
                  </a:lnTo>
                  <a:lnTo>
                    <a:pt x="0" y="317500"/>
                  </a:lnTo>
                  <a:close/>
                </a:path>
              </a:pathLst>
            </a:custGeom>
            <a:solidFill>
              <a:srgbClr val="7EC44E"/>
            </a:solidFill>
          </p:spPr>
        </p:sp>
        <p:sp>
          <p:nvSpPr>
            <p:cNvPr id="4" name="Freeform 4"/>
            <p:cNvSpPr/>
            <p:nvPr/>
          </p:nvSpPr>
          <p:spPr>
            <a:xfrm>
              <a:off x="0" y="0"/>
              <a:ext cx="342900" cy="342900"/>
            </a:xfrm>
            <a:custGeom>
              <a:avLst/>
              <a:gdLst/>
              <a:ahLst/>
              <a:cxnLst/>
              <a:rect l="l" t="t" r="r" b="b"/>
              <a:pathLst>
                <a:path w="342900" h="342900">
                  <a:moveTo>
                    <a:pt x="12700" y="0"/>
                  </a:moveTo>
                  <a:lnTo>
                    <a:pt x="330200" y="0"/>
                  </a:lnTo>
                  <a:cubicBezTo>
                    <a:pt x="337185" y="0"/>
                    <a:pt x="342900" y="5715"/>
                    <a:pt x="342900" y="12700"/>
                  </a:cubicBezTo>
                  <a:lnTo>
                    <a:pt x="342900" y="330200"/>
                  </a:lnTo>
                  <a:cubicBezTo>
                    <a:pt x="342900" y="337185"/>
                    <a:pt x="337185" y="342900"/>
                    <a:pt x="330200" y="342900"/>
                  </a:cubicBezTo>
                  <a:lnTo>
                    <a:pt x="12700" y="342900"/>
                  </a:lnTo>
                  <a:cubicBezTo>
                    <a:pt x="5715" y="342900"/>
                    <a:pt x="0" y="337185"/>
                    <a:pt x="0" y="330200"/>
                  </a:cubicBezTo>
                  <a:lnTo>
                    <a:pt x="0" y="12700"/>
                  </a:lnTo>
                  <a:cubicBezTo>
                    <a:pt x="0" y="5715"/>
                    <a:pt x="5715" y="0"/>
                    <a:pt x="12700" y="0"/>
                  </a:cubicBezTo>
                  <a:moveTo>
                    <a:pt x="12700" y="25400"/>
                  </a:moveTo>
                  <a:lnTo>
                    <a:pt x="12700" y="12700"/>
                  </a:lnTo>
                  <a:lnTo>
                    <a:pt x="25400" y="12700"/>
                  </a:lnTo>
                  <a:lnTo>
                    <a:pt x="25400" y="330200"/>
                  </a:lnTo>
                  <a:lnTo>
                    <a:pt x="12700" y="330200"/>
                  </a:lnTo>
                  <a:lnTo>
                    <a:pt x="12700" y="317500"/>
                  </a:lnTo>
                  <a:lnTo>
                    <a:pt x="330200" y="317500"/>
                  </a:lnTo>
                  <a:lnTo>
                    <a:pt x="330200" y="330200"/>
                  </a:lnTo>
                  <a:lnTo>
                    <a:pt x="317500" y="330200"/>
                  </a:lnTo>
                  <a:lnTo>
                    <a:pt x="317500" y="12700"/>
                  </a:lnTo>
                  <a:lnTo>
                    <a:pt x="330200" y="12700"/>
                  </a:lnTo>
                  <a:lnTo>
                    <a:pt x="330200" y="25400"/>
                  </a:lnTo>
                  <a:lnTo>
                    <a:pt x="12700" y="25400"/>
                  </a:lnTo>
                  <a:close/>
                </a:path>
              </a:pathLst>
            </a:custGeom>
            <a:solidFill>
              <a:srgbClr val="5B8F37"/>
            </a:solidFill>
          </p:spPr>
        </p:sp>
      </p:grpSp>
      <p:sp>
        <p:nvSpPr>
          <p:cNvPr id="5" name="TextBox 5"/>
          <p:cNvSpPr txBox="1"/>
          <p:nvPr/>
        </p:nvSpPr>
        <p:spPr>
          <a:xfrm>
            <a:off x="1258023" y="9386607"/>
            <a:ext cx="1690917" cy="379751"/>
          </a:xfrm>
          <a:prstGeom prst="rect">
            <a:avLst/>
          </a:prstGeom>
        </p:spPr>
        <p:txBody>
          <a:bodyPr lIns="0" tIns="0" rIns="0" bIns="0" rtlCol="0" anchor="t">
            <a:spAutoFit/>
          </a:bodyPr>
          <a:lstStyle/>
          <a:p>
            <a:pPr algn="l">
              <a:lnSpc>
                <a:spcPts val="2520"/>
              </a:lnSpc>
            </a:pPr>
            <a:r>
              <a:rPr lang="en-US" sz="2100">
                <a:solidFill>
                  <a:srgbClr val="2B2B2B"/>
                </a:solidFill>
                <a:latin typeface="Lato Light"/>
              </a:rPr>
              <a:t>GrowthDesk</a:t>
            </a:r>
          </a:p>
        </p:txBody>
      </p:sp>
      <p:pic>
        <p:nvPicPr>
          <p:cNvPr id="6" name="Picture 6"/>
          <p:cNvPicPr>
            <a:picLocks noChangeAspect="1"/>
          </p:cNvPicPr>
          <p:nvPr/>
        </p:nvPicPr>
        <p:blipFill>
          <a:blip r:embed="rId2"/>
          <a:srcRect l="960" t="90" r="43936" b="1829"/>
          <a:stretch>
            <a:fillRect/>
          </a:stretch>
        </p:blipFill>
        <p:spPr>
          <a:xfrm>
            <a:off x="-9525" y="0"/>
            <a:ext cx="10274578" cy="10287000"/>
          </a:xfrm>
          <a:prstGeom prst="rect">
            <a:avLst/>
          </a:prstGeom>
        </p:spPr>
      </p:pic>
      <p:sp>
        <p:nvSpPr>
          <p:cNvPr id="7" name="TextBox 7"/>
          <p:cNvSpPr txBox="1"/>
          <p:nvPr/>
        </p:nvSpPr>
        <p:spPr>
          <a:xfrm>
            <a:off x="1028700" y="1346982"/>
            <a:ext cx="7991926" cy="1016889"/>
          </a:xfrm>
          <a:prstGeom prst="rect">
            <a:avLst/>
          </a:prstGeom>
        </p:spPr>
        <p:txBody>
          <a:bodyPr lIns="0" tIns="0" rIns="0" bIns="0" rtlCol="0" anchor="t">
            <a:spAutoFit/>
          </a:bodyPr>
          <a:lstStyle/>
          <a:p>
            <a:pPr algn="l">
              <a:lnSpc>
                <a:spcPts val="3888"/>
              </a:lnSpc>
            </a:pPr>
            <a:r>
              <a:rPr lang="en-US" sz="3600" spc="53">
                <a:solidFill>
                  <a:srgbClr val="FFFFFF"/>
                </a:solidFill>
                <a:latin typeface="Poppins Bold"/>
              </a:rPr>
              <a:t>Benefits of Digital Stamp Card Apps Over Physical Stamp Cards</a:t>
            </a:r>
          </a:p>
        </p:txBody>
      </p:sp>
      <p:grpSp>
        <p:nvGrpSpPr>
          <p:cNvPr id="8" name="Group 8"/>
          <p:cNvGrpSpPr/>
          <p:nvPr/>
        </p:nvGrpSpPr>
        <p:grpSpPr>
          <a:xfrm>
            <a:off x="1028700" y="2965351"/>
            <a:ext cx="8115300" cy="5829300"/>
            <a:chOff x="0" y="0"/>
            <a:chExt cx="10820400" cy="7772400"/>
          </a:xfrm>
        </p:grpSpPr>
        <p:grpSp>
          <p:nvGrpSpPr>
            <p:cNvPr id="9" name="Group 9"/>
            <p:cNvGrpSpPr/>
            <p:nvPr/>
          </p:nvGrpSpPr>
          <p:grpSpPr>
            <a:xfrm>
              <a:off x="4" y="175777"/>
              <a:ext cx="843146" cy="881934"/>
              <a:chOff x="0" y="0"/>
              <a:chExt cx="843146" cy="881934"/>
            </a:xfrm>
          </p:grpSpPr>
          <p:sp>
            <p:nvSpPr>
              <p:cNvPr id="10" name="Freeform 10"/>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11" name="TextBox 11"/>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1</a:t>
                </a:r>
              </a:p>
            </p:txBody>
          </p:sp>
        </p:grpSp>
        <p:sp>
          <p:nvSpPr>
            <p:cNvPr id="12" name="TextBox 12"/>
            <p:cNvSpPr txBox="1"/>
            <p:nvPr/>
          </p:nvSpPr>
          <p:spPr>
            <a:xfrm>
              <a:off x="1268544" y="-9525"/>
              <a:ext cx="9551856" cy="7781925"/>
            </a:xfrm>
            <a:prstGeom prst="rect">
              <a:avLst/>
            </a:prstGeom>
          </p:spPr>
          <p:txBody>
            <a:bodyPr lIns="0" tIns="0" rIns="0" bIns="0" rtlCol="0" anchor="t">
              <a:spAutoFit/>
            </a:bodyPr>
            <a:lstStyle/>
            <a:p>
              <a:pPr algn="just">
                <a:lnSpc>
                  <a:spcPts val="2760"/>
                </a:lnSpc>
              </a:pPr>
              <a:r>
                <a:rPr lang="en-US" sz="2300" spc="32">
                  <a:solidFill>
                    <a:srgbClr val="FFFFFF"/>
                  </a:solidFill>
                  <a:latin typeface="Poppins"/>
                </a:rPr>
                <a:t>Customers are no longer required to carry physical cards. They also do not need a new one if they misplace their stamp card. </a:t>
              </a:r>
            </a:p>
            <a:p>
              <a:pPr algn="just">
                <a:lnSpc>
                  <a:spcPts val="2760"/>
                </a:lnSpc>
              </a:pPr>
              <a:endParaRPr lang="en-US" sz="2300" spc="32">
                <a:solidFill>
                  <a:srgbClr val="FFFFFF"/>
                </a:solidFill>
                <a:latin typeface="Poppins"/>
              </a:endParaRPr>
            </a:p>
            <a:p>
              <a:pPr algn="just">
                <a:lnSpc>
                  <a:spcPts val="2760"/>
                </a:lnSpc>
              </a:pPr>
              <a:r>
                <a:rPr lang="en-US" sz="2300" spc="32">
                  <a:solidFill>
                    <a:srgbClr val="FFFFFF"/>
                  </a:solidFill>
                  <a:latin typeface="Poppins"/>
                </a:rPr>
                <a:t>Customers can access it by going to the stamp card platform or scanning a QR code.</a:t>
              </a:r>
            </a:p>
            <a:p>
              <a:pPr algn="just">
                <a:lnSpc>
                  <a:spcPts val="2760"/>
                </a:lnSpc>
              </a:pPr>
              <a:endParaRPr lang="en-US" sz="2300" spc="32">
                <a:solidFill>
                  <a:srgbClr val="FFFFFF"/>
                </a:solidFill>
                <a:latin typeface="Poppins"/>
              </a:endParaRPr>
            </a:p>
            <a:p>
              <a:pPr algn="just">
                <a:lnSpc>
                  <a:spcPts val="2760"/>
                </a:lnSpc>
              </a:pPr>
              <a:r>
                <a:rPr lang="en-US" sz="2300" spc="32">
                  <a:solidFill>
                    <a:srgbClr val="FFFFFF"/>
                  </a:solidFill>
                  <a:latin typeface="Poppins"/>
                </a:rPr>
                <a:t>Businesses no longer need to worry about running out of stamps or cards to distribute. </a:t>
              </a:r>
            </a:p>
            <a:p>
              <a:pPr algn="just">
                <a:lnSpc>
                  <a:spcPts val="2760"/>
                </a:lnSpc>
              </a:pPr>
              <a:endParaRPr lang="en-US" sz="2300" spc="32">
                <a:solidFill>
                  <a:srgbClr val="FFFFFF"/>
                </a:solidFill>
                <a:latin typeface="Poppins"/>
              </a:endParaRPr>
            </a:p>
            <a:p>
              <a:pPr algn="just">
                <a:lnSpc>
                  <a:spcPts val="2760"/>
                </a:lnSpc>
              </a:pPr>
              <a:r>
                <a:rPr lang="en-US" sz="2300" spc="32">
                  <a:solidFill>
                    <a:srgbClr val="FFFFFF"/>
                  </a:solidFill>
                  <a:latin typeface="Poppins"/>
                </a:rPr>
                <a:t>There will be no costs associated with printing stamps and cards before the campaign's launch.</a:t>
              </a:r>
            </a:p>
            <a:p>
              <a:pPr algn="just">
                <a:lnSpc>
                  <a:spcPts val="2760"/>
                </a:lnSpc>
              </a:pPr>
              <a:endParaRPr lang="en-US" sz="2300" spc="32">
                <a:solidFill>
                  <a:srgbClr val="FFFFFF"/>
                </a:solidFill>
                <a:latin typeface="Poppins"/>
              </a:endParaRPr>
            </a:p>
            <a:p>
              <a:pPr algn="just">
                <a:lnSpc>
                  <a:spcPts val="2760"/>
                </a:lnSpc>
              </a:pPr>
              <a:r>
                <a:rPr lang="en-US" sz="2300" spc="34">
                  <a:solidFill>
                    <a:srgbClr val="FFFFFF"/>
                  </a:solidFill>
                  <a:latin typeface="Poppins"/>
                </a:rPr>
                <a:t>Instead of having an employee manually stamp the card, the user can claim it virtually in real-time.</a:t>
              </a:r>
            </a:p>
          </p:txBody>
        </p:sp>
        <p:grpSp>
          <p:nvGrpSpPr>
            <p:cNvPr id="13" name="Group 13"/>
            <p:cNvGrpSpPr/>
            <p:nvPr/>
          </p:nvGrpSpPr>
          <p:grpSpPr>
            <a:xfrm>
              <a:off x="4" y="1731554"/>
              <a:ext cx="843146" cy="881934"/>
              <a:chOff x="0" y="0"/>
              <a:chExt cx="843146" cy="881934"/>
            </a:xfrm>
          </p:grpSpPr>
          <p:sp>
            <p:nvSpPr>
              <p:cNvPr id="14" name="Freeform 14"/>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15" name="TextBox 15"/>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2</a:t>
                </a:r>
              </a:p>
            </p:txBody>
          </p:sp>
        </p:grpSp>
        <p:grpSp>
          <p:nvGrpSpPr>
            <p:cNvPr id="16" name="Group 16"/>
            <p:cNvGrpSpPr/>
            <p:nvPr/>
          </p:nvGrpSpPr>
          <p:grpSpPr>
            <a:xfrm>
              <a:off x="4" y="3159588"/>
              <a:ext cx="843146" cy="881934"/>
              <a:chOff x="0" y="0"/>
              <a:chExt cx="843146" cy="881934"/>
            </a:xfrm>
          </p:grpSpPr>
          <p:sp>
            <p:nvSpPr>
              <p:cNvPr id="17" name="Freeform 17"/>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18" name="TextBox 18"/>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3</a:t>
                </a:r>
              </a:p>
            </p:txBody>
          </p:sp>
        </p:grpSp>
        <p:grpSp>
          <p:nvGrpSpPr>
            <p:cNvPr id="19" name="Group 19"/>
            <p:cNvGrpSpPr/>
            <p:nvPr/>
          </p:nvGrpSpPr>
          <p:grpSpPr>
            <a:xfrm>
              <a:off x="0" y="4911472"/>
              <a:ext cx="843146" cy="881934"/>
              <a:chOff x="0" y="0"/>
              <a:chExt cx="843146" cy="881934"/>
            </a:xfrm>
          </p:grpSpPr>
          <p:sp>
            <p:nvSpPr>
              <p:cNvPr id="20" name="Freeform 20"/>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21" name="TextBox 21"/>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4</a:t>
                </a:r>
              </a:p>
            </p:txBody>
          </p:sp>
        </p:grpSp>
        <p:grpSp>
          <p:nvGrpSpPr>
            <p:cNvPr id="22" name="Group 22"/>
            <p:cNvGrpSpPr/>
            <p:nvPr/>
          </p:nvGrpSpPr>
          <p:grpSpPr>
            <a:xfrm>
              <a:off x="4" y="6663356"/>
              <a:ext cx="843146" cy="881934"/>
              <a:chOff x="0" y="0"/>
              <a:chExt cx="843146" cy="881934"/>
            </a:xfrm>
          </p:grpSpPr>
          <p:sp>
            <p:nvSpPr>
              <p:cNvPr id="23" name="Freeform 23"/>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24" name="TextBox 24"/>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5</a:t>
                </a:r>
              </a:p>
            </p:txBody>
          </p:sp>
        </p:grpSp>
      </p:grpSp>
      <p:sp>
        <p:nvSpPr>
          <p:cNvPr id="25" name="TextBox 25"/>
          <p:cNvSpPr txBox="1"/>
          <p:nvPr/>
        </p:nvSpPr>
        <p:spPr>
          <a:xfrm>
            <a:off x="17612890" y="9166814"/>
            <a:ext cx="446510" cy="760401"/>
          </a:xfrm>
          <a:prstGeom prst="rect">
            <a:avLst/>
          </a:prstGeom>
        </p:spPr>
        <p:txBody>
          <a:bodyPr wrap="square" lIns="0" tIns="0" rIns="0" bIns="0" rtlCol="0" anchor="t">
            <a:spAutoFit/>
          </a:bodyPr>
          <a:lstStyle/>
          <a:p>
            <a:pPr>
              <a:lnSpc>
                <a:spcPts val="6649"/>
              </a:lnSpc>
            </a:pPr>
            <a:r>
              <a:rPr lang="en-US" sz="3499">
                <a:solidFill>
                  <a:srgbClr val="000000"/>
                </a:solidFill>
                <a:latin typeface="Poppins"/>
              </a:rPr>
              <a:t>21</a:t>
            </a:r>
          </a:p>
        </p:txBody>
      </p:sp>
      <p:sp>
        <p:nvSpPr>
          <p:cNvPr id="26" name="TextBox 26"/>
          <p:cNvSpPr txBox="1"/>
          <p:nvPr/>
        </p:nvSpPr>
        <p:spPr>
          <a:xfrm>
            <a:off x="11997708" y="2936776"/>
            <a:ext cx="3758510" cy="410369"/>
          </a:xfrm>
          <a:prstGeom prst="rect">
            <a:avLst/>
          </a:prstGeom>
        </p:spPr>
        <p:txBody>
          <a:bodyPr lIns="0" tIns="0" rIns="0" bIns="0" rtlCol="0" anchor="t">
            <a:spAutoFit/>
          </a:bodyPr>
          <a:lstStyle/>
          <a:p>
            <a:pPr algn="ctr">
              <a:lnSpc>
                <a:spcPts val="3240"/>
              </a:lnSpc>
            </a:pPr>
            <a:r>
              <a:rPr lang="en-US" sz="2700" u="sng" dirty="0">
                <a:solidFill>
                  <a:srgbClr val="2F8299"/>
                </a:solidFill>
                <a:latin typeface="Poppins Bold"/>
                <a:hlinkClick r:id="rId3"/>
              </a:rPr>
              <a:t>START DEMO NOW</a:t>
            </a:r>
            <a:endParaRPr lang="en-US" sz="2700" u="sng" dirty="0">
              <a:solidFill>
                <a:srgbClr val="2F8299"/>
              </a:solidFill>
              <a:latin typeface="Poppins Bold"/>
            </a:endParaRPr>
          </a:p>
        </p:txBody>
      </p:sp>
      <p:sp>
        <p:nvSpPr>
          <p:cNvPr id="27" name="TextBox 27"/>
          <p:cNvSpPr txBox="1"/>
          <p:nvPr/>
        </p:nvSpPr>
        <p:spPr>
          <a:xfrm>
            <a:off x="11166934" y="1366032"/>
            <a:ext cx="5420056" cy="1434465"/>
          </a:xfrm>
          <a:prstGeom prst="rect">
            <a:avLst/>
          </a:prstGeom>
        </p:spPr>
        <p:txBody>
          <a:bodyPr lIns="0" tIns="0" rIns="0" bIns="0" rtlCol="0" anchor="t">
            <a:spAutoFit/>
          </a:bodyPr>
          <a:lstStyle/>
          <a:p>
            <a:pPr algn="ctr">
              <a:lnSpc>
                <a:spcPts val="3600"/>
              </a:lnSpc>
            </a:pPr>
            <a:r>
              <a:rPr lang="en-US" sz="3600">
                <a:solidFill>
                  <a:srgbClr val="2B2B2B"/>
                </a:solidFill>
                <a:latin typeface="Poppins"/>
              </a:rPr>
              <a:t>Experience SKALE’s</a:t>
            </a:r>
            <a:r>
              <a:rPr lang="en-US" sz="3600">
                <a:solidFill>
                  <a:srgbClr val="FF4D67"/>
                </a:solidFill>
                <a:latin typeface="Poppins Bold"/>
              </a:rPr>
              <a:t> Digital Stamp Card Demo</a:t>
            </a:r>
          </a:p>
        </p:txBody>
      </p:sp>
      <p:pic>
        <p:nvPicPr>
          <p:cNvPr id="28" name="Picture 28"/>
          <p:cNvPicPr>
            <a:picLocks noChangeAspect="1"/>
          </p:cNvPicPr>
          <p:nvPr/>
        </p:nvPicPr>
        <p:blipFill>
          <a:blip r:embed="rId4"/>
          <a:srcRect r="58" b="174"/>
          <a:stretch>
            <a:fillRect/>
          </a:stretch>
        </p:blipFill>
        <p:spPr>
          <a:xfrm>
            <a:off x="11103813" y="3536851"/>
            <a:ext cx="5483178" cy="549689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12" r="1754"/>
          <a:stretch>
            <a:fillRect/>
          </a:stretch>
        </p:blipFill>
        <p:spPr>
          <a:xfrm>
            <a:off x="0" y="0"/>
            <a:ext cx="18288000" cy="10287000"/>
          </a:xfrm>
          <a:prstGeom prst="rect">
            <a:avLst/>
          </a:prstGeom>
        </p:spPr>
      </p:pic>
      <p:grpSp>
        <p:nvGrpSpPr>
          <p:cNvPr id="3" name="Group 3"/>
          <p:cNvGrpSpPr/>
          <p:nvPr/>
        </p:nvGrpSpPr>
        <p:grpSpPr>
          <a:xfrm>
            <a:off x="-9525" y="-9525"/>
            <a:ext cx="257175" cy="257175"/>
            <a:chOff x="0" y="0"/>
            <a:chExt cx="342900" cy="342900"/>
          </a:xfrm>
        </p:grpSpPr>
        <p:sp>
          <p:nvSpPr>
            <p:cNvPr id="4" name="Freeform 4"/>
            <p:cNvSpPr/>
            <p:nvPr/>
          </p:nvSpPr>
          <p:spPr>
            <a:xfrm>
              <a:off x="12700" y="12700"/>
              <a:ext cx="317500" cy="317500"/>
            </a:xfrm>
            <a:custGeom>
              <a:avLst/>
              <a:gdLst/>
              <a:ahLst/>
              <a:cxnLst/>
              <a:rect l="l" t="t" r="r" b="b"/>
              <a:pathLst>
                <a:path w="317500" h="317500">
                  <a:moveTo>
                    <a:pt x="0" y="0"/>
                  </a:moveTo>
                  <a:lnTo>
                    <a:pt x="317500" y="0"/>
                  </a:lnTo>
                  <a:lnTo>
                    <a:pt x="317500" y="317500"/>
                  </a:lnTo>
                  <a:lnTo>
                    <a:pt x="0" y="317500"/>
                  </a:lnTo>
                  <a:close/>
                </a:path>
              </a:pathLst>
            </a:custGeom>
            <a:solidFill>
              <a:srgbClr val="7EC44E"/>
            </a:solidFill>
          </p:spPr>
        </p:sp>
        <p:sp>
          <p:nvSpPr>
            <p:cNvPr id="5" name="Freeform 5"/>
            <p:cNvSpPr/>
            <p:nvPr/>
          </p:nvSpPr>
          <p:spPr>
            <a:xfrm>
              <a:off x="0" y="0"/>
              <a:ext cx="342900" cy="342900"/>
            </a:xfrm>
            <a:custGeom>
              <a:avLst/>
              <a:gdLst/>
              <a:ahLst/>
              <a:cxnLst/>
              <a:rect l="l" t="t" r="r" b="b"/>
              <a:pathLst>
                <a:path w="342900" h="342900">
                  <a:moveTo>
                    <a:pt x="12700" y="0"/>
                  </a:moveTo>
                  <a:lnTo>
                    <a:pt x="330200" y="0"/>
                  </a:lnTo>
                  <a:cubicBezTo>
                    <a:pt x="337185" y="0"/>
                    <a:pt x="342900" y="5715"/>
                    <a:pt x="342900" y="12700"/>
                  </a:cubicBezTo>
                  <a:lnTo>
                    <a:pt x="342900" y="330200"/>
                  </a:lnTo>
                  <a:cubicBezTo>
                    <a:pt x="342900" y="337185"/>
                    <a:pt x="337185" y="342900"/>
                    <a:pt x="330200" y="342900"/>
                  </a:cubicBezTo>
                  <a:lnTo>
                    <a:pt x="12700" y="342900"/>
                  </a:lnTo>
                  <a:cubicBezTo>
                    <a:pt x="5715" y="342900"/>
                    <a:pt x="0" y="337185"/>
                    <a:pt x="0" y="330200"/>
                  </a:cubicBezTo>
                  <a:lnTo>
                    <a:pt x="0" y="12700"/>
                  </a:lnTo>
                  <a:cubicBezTo>
                    <a:pt x="0" y="5715"/>
                    <a:pt x="5715" y="0"/>
                    <a:pt x="12700" y="0"/>
                  </a:cubicBezTo>
                  <a:moveTo>
                    <a:pt x="12700" y="25400"/>
                  </a:moveTo>
                  <a:lnTo>
                    <a:pt x="12700" y="12700"/>
                  </a:lnTo>
                  <a:lnTo>
                    <a:pt x="25400" y="12700"/>
                  </a:lnTo>
                  <a:lnTo>
                    <a:pt x="25400" y="330200"/>
                  </a:lnTo>
                  <a:lnTo>
                    <a:pt x="12700" y="330200"/>
                  </a:lnTo>
                  <a:lnTo>
                    <a:pt x="12700" y="317500"/>
                  </a:lnTo>
                  <a:lnTo>
                    <a:pt x="330200" y="317500"/>
                  </a:lnTo>
                  <a:lnTo>
                    <a:pt x="330200" y="330200"/>
                  </a:lnTo>
                  <a:lnTo>
                    <a:pt x="317500" y="330200"/>
                  </a:lnTo>
                  <a:lnTo>
                    <a:pt x="317500" y="12700"/>
                  </a:lnTo>
                  <a:lnTo>
                    <a:pt x="330200" y="12700"/>
                  </a:lnTo>
                  <a:lnTo>
                    <a:pt x="330200" y="25400"/>
                  </a:lnTo>
                  <a:lnTo>
                    <a:pt x="12700" y="25400"/>
                  </a:lnTo>
                  <a:close/>
                </a:path>
              </a:pathLst>
            </a:custGeom>
            <a:solidFill>
              <a:srgbClr val="5B8F37"/>
            </a:solidFill>
          </p:spPr>
        </p:sp>
      </p:grpSp>
      <p:sp>
        <p:nvSpPr>
          <p:cNvPr id="6" name="AutoShape 6"/>
          <p:cNvSpPr/>
          <p:nvPr/>
        </p:nvSpPr>
        <p:spPr>
          <a:xfrm rot="3678">
            <a:off x="2816262" y="9613520"/>
            <a:ext cx="13351112" cy="0"/>
          </a:xfrm>
          <a:prstGeom prst="line">
            <a:avLst/>
          </a:prstGeom>
          <a:ln w="9525" cap="rnd">
            <a:solidFill>
              <a:srgbClr val="2B2B2B"/>
            </a:solidFill>
            <a:prstDash val="solid"/>
            <a:headEnd type="none" w="sm" len="sm"/>
            <a:tailEnd type="none" w="sm" len="sm"/>
          </a:ln>
        </p:spPr>
      </p:sp>
      <p:sp>
        <p:nvSpPr>
          <p:cNvPr id="7" name="TextBox 7"/>
          <p:cNvSpPr txBox="1"/>
          <p:nvPr/>
        </p:nvSpPr>
        <p:spPr>
          <a:xfrm>
            <a:off x="1258023" y="9386607"/>
            <a:ext cx="1690917" cy="379751"/>
          </a:xfrm>
          <a:prstGeom prst="rect">
            <a:avLst/>
          </a:prstGeom>
        </p:spPr>
        <p:txBody>
          <a:bodyPr lIns="0" tIns="0" rIns="0" bIns="0" rtlCol="0" anchor="t">
            <a:spAutoFit/>
          </a:bodyPr>
          <a:lstStyle/>
          <a:p>
            <a:pPr algn="l">
              <a:lnSpc>
                <a:spcPts val="2520"/>
              </a:lnSpc>
            </a:pPr>
            <a:r>
              <a:rPr lang="en-US" sz="2100">
                <a:solidFill>
                  <a:srgbClr val="2B2B2B"/>
                </a:solidFill>
                <a:latin typeface="Lato Light"/>
              </a:rPr>
              <a:t>GrowthDesk</a:t>
            </a:r>
          </a:p>
        </p:txBody>
      </p:sp>
      <p:sp>
        <p:nvSpPr>
          <p:cNvPr id="8" name="TextBox 8"/>
          <p:cNvSpPr txBox="1"/>
          <p:nvPr/>
        </p:nvSpPr>
        <p:spPr>
          <a:xfrm>
            <a:off x="16557896" y="9409689"/>
            <a:ext cx="392277" cy="379751"/>
          </a:xfrm>
          <a:prstGeom prst="rect">
            <a:avLst/>
          </a:prstGeom>
        </p:spPr>
        <p:txBody>
          <a:bodyPr lIns="0" tIns="0" rIns="0" bIns="0" rtlCol="0" anchor="t">
            <a:spAutoFit/>
          </a:bodyPr>
          <a:lstStyle/>
          <a:p>
            <a:pPr algn="l">
              <a:lnSpc>
                <a:spcPts val="2520"/>
              </a:lnSpc>
            </a:pPr>
            <a:r>
              <a:rPr lang="en-US" sz="2100">
                <a:solidFill>
                  <a:srgbClr val="2B2B2B"/>
                </a:solidFill>
                <a:latin typeface="Lato Light"/>
              </a:rPr>
              <a:t>‹#›</a:t>
            </a:r>
          </a:p>
        </p:txBody>
      </p:sp>
      <p:sp>
        <p:nvSpPr>
          <p:cNvPr id="9" name="TextBox 9"/>
          <p:cNvSpPr txBox="1"/>
          <p:nvPr/>
        </p:nvSpPr>
        <p:spPr>
          <a:xfrm>
            <a:off x="13007340" y="9570720"/>
            <a:ext cx="3931920" cy="465773"/>
          </a:xfrm>
          <a:prstGeom prst="rect">
            <a:avLst/>
          </a:prstGeom>
        </p:spPr>
        <p:txBody>
          <a:bodyPr lIns="0" tIns="0" rIns="0" bIns="0" rtlCol="0" anchor="t">
            <a:spAutoFit/>
          </a:bodyPr>
          <a:lstStyle/>
          <a:p>
            <a:pPr algn="r">
              <a:lnSpc>
                <a:spcPts val="2160"/>
              </a:lnSpc>
            </a:pPr>
            <a:r>
              <a:rPr lang="en-US" sz="1800">
                <a:solidFill>
                  <a:srgbClr val="2B2B2B"/>
                </a:solidFill>
                <a:latin typeface="Lato Light"/>
              </a:rPr>
              <a:t>5</a:t>
            </a:r>
          </a:p>
        </p:txBody>
      </p:sp>
      <p:pic>
        <p:nvPicPr>
          <p:cNvPr id="10" name="Picture 10"/>
          <p:cNvPicPr>
            <a:picLocks noChangeAspect="1"/>
          </p:cNvPicPr>
          <p:nvPr/>
        </p:nvPicPr>
        <p:blipFill>
          <a:blip r:embed="rId3"/>
          <a:srcRect l="5302" r="5348" b="64383"/>
          <a:stretch>
            <a:fillRect/>
          </a:stretch>
        </p:blipFill>
        <p:spPr>
          <a:xfrm>
            <a:off x="0" y="6181826"/>
            <a:ext cx="18308170" cy="4105173"/>
          </a:xfrm>
          <a:prstGeom prst="rect">
            <a:avLst/>
          </a:prstGeom>
        </p:spPr>
      </p:pic>
      <p:grpSp>
        <p:nvGrpSpPr>
          <p:cNvPr id="16" name="Group 16"/>
          <p:cNvGrpSpPr/>
          <p:nvPr/>
        </p:nvGrpSpPr>
        <p:grpSpPr>
          <a:xfrm>
            <a:off x="388357" y="151537"/>
            <a:ext cx="10855872" cy="1754326"/>
            <a:chOff x="0" y="0"/>
            <a:chExt cx="14474496" cy="2339102"/>
          </a:xfrm>
        </p:grpSpPr>
        <p:sp>
          <p:nvSpPr>
            <p:cNvPr id="17" name="Freeform 17"/>
            <p:cNvSpPr/>
            <p:nvPr/>
          </p:nvSpPr>
          <p:spPr>
            <a:xfrm>
              <a:off x="0" y="0"/>
              <a:ext cx="14474444" cy="2339086"/>
            </a:xfrm>
            <a:custGeom>
              <a:avLst/>
              <a:gdLst/>
              <a:ahLst/>
              <a:cxnLst/>
              <a:rect l="l" t="t" r="r" b="b"/>
              <a:pathLst>
                <a:path w="14474444" h="2339086">
                  <a:moveTo>
                    <a:pt x="0" y="0"/>
                  </a:moveTo>
                  <a:lnTo>
                    <a:pt x="14474444" y="0"/>
                  </a:lnTo>
                  <a:lnTo>
                    <a:pt x="14474444" y="2339086"/>
                  </a:lnTo>
                  <a:lnTo>
                    <a:pt x="0" y="2339086"/>
                  </a:lnTo>
                  <a:close/>
                </a:path>
              </a:pathLst>
            </a:custGeom>
            <a:solidFill>
              <a:srgbClr val="24A9B4">
                <a:alpha val="81961"/>
              </a:srgbClr>
            </a:solidFill>
          </p:spPr>
        </p:sp>
        <p:sp>
          <p:nvSpPr>
            <p:cNvPr id="18" name="TextBox 18"/>
            <p:cNvSpPr txBox="1"/>
            <p:nvPr/>
          </p:nvSpPr>
          <p:spPr>
            <a:xfrm>
              <a:off x="0" y="-28575"/>
              <a:ext cx="14474496" cy="2367677"/>
            </a:xfrm>
            <a:prstGeom prst="rect">
              <a:avLst/>
            </a:prstGeom>
          </p:spPr>
          <p:txBody>
            <a:bodyPr lIns="50800" tIns="50800" rIns="50800" bIns="50800" rtlCol="0" anchor="t"/>
            <a:lstStyle/>
            <a:p>
              <a:pPr algn="l">
                <a:lnSpc>
                  <a:spcPts val="3600"/>
                </a:lnSpc>
              </a:pPr>
              <a:r>
                <a:rPr lang="en-US" sz="3000" spc="44">
                  <a:solidFill>
                    <a:srgbClr val="FFFFFF"/>
                  </a:solidFill>
                  <a:latin typeface="Poppins Bold"/>
                </a:rPr>
                <a:t>SKALE Collaborates with the Largest Mall Group in Malaysia &amp; Asia to Drive Fully Trackable Tenant Sales with Zero Integration During COVID </a:t>
              </a:r>
            </a:p>
          </p:txBody>
        </p:sp>
      </p:grpSp>
      <p:sp>
        <p:nvSpPr>
          <p:cNvPr id="19" name="TextBox 19"/>
          <p:cNvSpPr txBox="1"/>
          <p:nvPr/>
        </p:nvSpPr>
        <p:spPr>
          <a:xfrm>
            <a:off x="443956" y="7184284"/>
            <a:ext cx="10124352" cy="2609850"/>
          </a:xfrm>
          <a:prstGeom prst="rect">
            <a:avLst/>
          </a:prstGeom>
        </p:spPr>
        <p:txBody>
          <a:bodyPr lIns="0" tIns="0" rIns="0" bIns="0" rtlCol="0" anchor="t">
            <a:spAutoFit/>
          </a:bodyPr>
          <a:lstStyle/>
          <a:p>
            <a:pPr algn="just">
              <a:lnSpc>
                <a:spcPts val="2879"/>
              </a:lnSpc>
            </a:pPr>
            <a:r>
              <a:rPr lang="en-US" sz="2400" spc="33">
                <a:solidFill>
                  <a:srgbClr val="FFFFFF"/>
                </a:solidFill>
                <a:latin typeface="Poppins Bold"/>
              </a:rPr>
              <a:t>SKALE’s Collaboration with CapitaLand: </a:t>
            </a:r>
          </a:p>
          <a:p>
            <a:pPr algn="just">
              <a:lnSpc>
                <a:spcPts val="2879"/>
              </a:lnSpc>
            </a:pPr>
            <a:endParaRPr lang="en-US" sz="2400" spc="33">
              <a:solidFill>
                <a:srgbClr val="FFFFFF"/>
              </a:solidFill>
              <a:latin typeface="Poppins Bold"/>
            </a:endParaRPr>
          </a:p>
          <a:p>
            <a:pPr marL="325755" lvl="1" indent="-162878" algn="just">
              <a:lnSpc>
                <a:spcPts val="2160"/>
              </a:lnSpc>
              <a:buFont typeface="Arial"/>
              <a:buChar char="•"/>
            </a:pPr>
            <a:r>
              <a:rPr lang="en-US" sz="1800" spc="26">
                <a:solidFill>
                  <a:srgbClr val="FFFFFF"/>
                </a:solidFill>
                <a:latin typeface="Poppins"/>
              </a:rPr>
              <a:t>Leverage on Geo-Fencing Multi-Channel Ads to Drive Most Actionable Shoppers to any of its 7 Shopping Malls across Malaysia </a:t>
            </a:r>
          </a:p>
          <a:p>
            <a:pPr marL="325755" lvl="1" indent="-162878" algn="just">
              <a:lnSpc>
                <a:spcPts val="2160"/>
              </a:lnSpc>
              <a:buFont typeface="Arial"/>
              <a:buChar char="•"/>
            </a:pPr>
            <a:r>
              <a:rPr lang="en-US" sz="1800" spc="26">
                <a:solidFill>
                  <a:srgbClr val="FFFFFF"/>
                </a:solidFill>
                <a:latin typeface="Poppins"/>
              </a:rPr>
              <a:t>Capture First Party Customer Data (Email, Mobile, Shopper Preference) with Every Participation in SKALE’s Gamified Stamp Card </a:t>
            </a:r>
          </a:p>
          <a:p>
            <a:pPr marL="325755" lvl="1" indent="-162878" algn="just">
              <a:lnSpc>
                <a:spcPts val="2160"/>
              </a:lnSpc>
              <a:buFont typeface="Arial"/>
              <a:buChar char="•"/>
            </a:pPr>
            <a:r>
              <a:rPr lang="en-US" sz="1800" spc="26">
                <a:solidFill>
                  <a:srgbClr val="FFFFFF"/>
                </a:solidFill>
                <a:latin typeface="Poppins"/>
              </a:rPr>
              <a:t>Real Time Tracking of Tenant Sales Conversion with Unique Pincodes </a:t>
            </a:r>
          </a:p>
          <a:p>
            <a:pPr marL="325755" lvl="1" indent="-162878" algn="just">
              <a:lnSpc>
                <a:spcPts val="2160"/>
              </a:lnSpc>
              <a:buFont typeface="Arial"/>
              <a:buChar char="•"/>
            </a:pPr>
            <a:r>
              <a:rPr lang="en-US" sz="1800" spc="26">
                <a:solidFill>
                  <a:srgbClr val="FFFFFF"/>
                </a:solidFill>
                <a:latin typeface="Poppins"/>
              </a:rPr>
              <a:t>Automated Segmentation of Customer Data to Uplift Shopper Loyalty, Basket Size Increase and Sales </a:t>
            </a:r>
          </a:p>
        </p:txBody>
      </p:sp>
      <p:grpSp>
        <p:nvGrpSpPr>
          <p:cNvPr id="20" name="Group 20"/>
          <p:cNvGrpSpPr/>
          <p:nvPr/>
        </p:nvGrpSpPr>
        <p:grpSpPr>
          <a:xfrm>
            <a:off x="11671816" y="963501"/>
            <a:ext cx="6291428" cy="8729490"/>
            <a:chOff x="0" y="0"/>
            <a:chExt cx="8388570" cy="11639320"/>
          </a:xfrm>
        </p:grpSpPr>
        <p:pic>
          <p:nvPicPr>
            <p:cNvPr id="21" name="Picture 21"/>
            <p:cNvPicPr>
              <a:picLocks noChangeAspect="1"/>
            </p:cNvPicPr>
            <p:nvPr/>
          </p:nvPicPr>
          <p:blipFill>
            <a:blip r:embed="rId4"/>
            <a:srcRect r="369" b="238"/>
            <a:stretch>
              <a:fillRect/>
            </a:stretch>
          </p:blipFill>
          <p:spPr>
            <a:xfrm>
              <a:off x="0" y="0"/>
              <a:ext cx="4985296" cy="10524512"/>
            </a:xfrm>
            <a:prstGeom prst="rect">
              <a:avLst/>
            </a:prstGeom>
          </p:spPr>
        </p:pic>
        <p:pic>
          <p:nvPicPr>
            <p:cNvPr id="22" name="Picture 22"/>
            <p:cNvPicPr>
              <a:picLocks noChangeAspect="1"/>
            </p:cNvPicPr>
            <p:nvPr/>
          </p:nvPicPr>
          <p:blipFill>
            <a:blip r:embed="rId5"/>
            <a:srcRect r="379" b="101"/>
            <a:stretch>
              <a:fillRect/>
            </a:stretch>
          </p:blipFill>
          <p:spPr>
            <a:xfrm>
              <a:off x="3965748" y="2276212"/>
              <a:ext cx="4422822" cy="9363108"/>
            </a:xfrm>
            <a:prstGeom prst="rect">
              <a:avLst/>
            </a:prstGeom>
          </p:spPr>
        </p:pic>
        <p:pic>
          <p:nvPicPr>
            <p:cNvPr id="23" name="Picture 23"/>
            <p:cNvPicPr>
              <a:picLocks noChangeAspect="1"/>
            </p:cNvPicPr>
            <p:nvPr/>
          </p:nvPicPr>
          <p:blipFill>
            <a:blip r:embed="rId6"/>
            <a:srcRect r="540" b="387"/>
            <a:stretch>
              <a:fillRect/>
            </a:stretch>
          </p:blipFill>
          <p:spPr>
            <a:xfrm>
              <a:off x="4396138" y="3622282"/>
              <a:ext cx="3562040" cy="6902231"/>
            </a:xfrm>
            <a:prstGeom prst="rect">
              <a:avLst/>
            </a:prstGeom>
          </p:spPr>
        </p:pic>
      </p:grpSp>
      <p:grpSp>
        <p:nvGrpSpPr>
          <p:cNvPr id="24" name="Group 24"/>
          <p:cNvGrpSpPr/>
          <p:nvPr/>
        </p:nvGrpSpPr>
        <p:grpSpPr>
          <a:xfrm>
            <a:off x="11820010" y="8089184"/>
            <a:ext cx="4934071" cy="1306949"/>
            <a:chOff x="0" y="-19049"/>
            <a:chExt cx="6578761" cy="1742599"/>
          </a:xfrm>
        </p:grpSpPr>
        <p:sp>
          <p:nvSpPr>
            <p:cNvPr id="25" name="Freeform 25"/>
            <p:cNvSpPr/>
            <p:nvPr/>
          </p:nvSpPr>
          <p:spPr>
            <a:xfrm>
              <a:off x="0" y="0"/>
              <a:ext cx="6578761" cy="1723517"/>
            </a:xfrm>
            <a:custGeom>
              <a:avLst/>
              <a:gdLst/>
              <a:ahLst/>
              <a:cxnLst/>
              <a:rect l="l" t="t" r="r" b="b"/>
              <a:pathLst>
                <a:path w="6578761" h="1723517">
                  <a:moveTo>
                    <a:pt x="0" y="0"/>
                  </a:moveTo>
                  <a:lnTo>
                    <a:pt x="6578761" y="0"/>
                  </a:lnTo>
                  <a:lnTo>
                    <a:pt x="6578761" y="1723517"/>
                  </a:lnTo>
                  <a:lnTo>
                    <a:pt x="0" y="1723517"/>
                  </a:lnTo>
                  <a:close/>
                </a:path>
              </a:pathLst>
            </a:custGeom>
            <a:solidFill>
              <a:srgbClr val="FF4D67"/>
            </a:solidFill>
          </p:spPr>
        </p:sp>
        <p:sp>
          <p:nvSpPr>
            <p:cNvPr id="26" name="TextBox 26"/>
            <p:cNvSpPr txBox="1"/>
            <p:nvPr/>
          </p:nvSpPr>
          <p:spPr>
            <a:xfrm>
              <a:off x="0" y="-19049"/>
              <a:ext cx="6456639" cy="1742599"/>
            </a:xfrm>
            <a:prstGeom prst="rect">
              <a:avLst/>
            </a:prstGeom>
          </p:spPr>
          <p:txBody>
            <a:bodyPr lIns="50800" tIns="50800" rIns="50800" bIns="50800" rtlCol="0" anchor="t"/>
            <a:lstStyle/>
            <a:p>
              <a:pPr algn="ctr">
                <a:lnSpc>
                  <a:spcPts val="1800"/>
                </a:lnSpc>
              </a:pPr>
              <a:endParaRPr lang="en-US" sz="1500" spc="22" dirty="0">
                <a:solidFill>
                  <a:srgbClr val="FFFFFF"/>
                </a:solidFill>
                <a:latin typeface="Poppins"/>
              </a:endParaRPr>
            </a:p>
            <a:p>
              <a:pPr algn="ctr">
                <a:lnSpc>
                  <a:spcPts val="1800"/>
                </a:lnSpc>
              </a:pPr>
              <a:r>
                <a:rPr lang="en-US" sz="1500" spc="22" dirty="0">
                  <a:solidFill>
                    <a:srgbClr val="FFFFFF"/>
                  </a:solidFill>
                  <a:latin typeface="Poppins"/>
                </a:rPr>
                <a:t>CAPITASTAR MSR: Thanks for visiting </a:t>
              </a:r>
              <a:r>
                <a:rPr lang="en-US" sz="1500" spc="22" dirty="0" err="1">
                  <a:solidFill>
                    <a:srgbClr val="FFFFFF"/>
                  </a:solidFill>
                  <a:latin typeface="Poppins"/>
                </a:rPr>
                <a:t>Queensbay</a:t>
              </a:r>
              <a:r>
                <a:rPr lang="en-US" sz="1500" spc="22" dirty="0">
                  <a:solidFill>
                    <a:srgbClr val="FFFFFF"/>
                  </a:solidFill>
                  <a:latin typeface="Poppins"/>
                </a:rPr>
                <a:t> Mall today! Here are 3 other store promotions we think you will enjoy and see you next time. </a:t>
              </a:r>
            </a:p>
            <a:p>
              <a:pPr algn="ctr">
                <a:lnSpc>
                  <a:spcPts val="1800"/>
                </a:lnSpc>
              </a:pPr>
              <a:r>
                <a:rPr lang="en-US" sz="1500" u="sng" spc="22" dirty="0">
                  <a:solidFill>
                    <a:srgbClr val="FFFFFF"/>
                  </a:solidFill>
                  <a:latin typeface="Poppins"/>
                </a:rPr>
                <a:t>https://capitastar.com.my/digitalvoucher/dskja</a:t>
              </a:r>
              <a:r>
                <a:rPr lang="en-US" sz="1500" spc="22" dirty="0">
                  <a:solidFill>
                    <a:srgbClr val="FFFFFF"/>
                  </a:solidFill>
                  <a:latin typeface="Poppins"/>
                </a:rPr>
                <a:t> </a:t>
              </a:r>
            </a:p>
          </p:txBody>
        </p:sp>
      </p:grpSp>
      <p:sp>
        <p:nvSpPr>
          <p:cNvPr id="27" name="TextBox 27"/>
          <p:cNvSpPr txBox="1"/>
          <p:nvPr/>
        </p:nvSpPr>
        <p:spPr>
          <a:xfrm>
            <a:off x="17612890" y="9166814"/>
            <a:ext cx="511211" cy="793751"/>
          </a:xfrm>
          <a:prstGeom prst="rect">
            <a:avLst/>
          </a:prstGeom>
        </p:spPr>
        <p:txBody>
          <a:bodyPr lIns="0" tIns="0" rIns="0" bIns="0" rtlCol="0" anchor="t">
            <a:spAutoFit/>
          </a:bodyPr>
          <a:lstStyle/>
          <a:p>
            <a:pPr>
              <a:lnSpc>
                <a:spcPts val="6649"/>
              </a:lnSpc>
            </a:pPr>
            <a:r>
              <a:rPr lang="en-US" sz="3499">
                <a:solidFill>
                  <a:srgbClr val="FFFFFF"/>
                </a:solidFill>
                <a:latin typeface="Poppins"/>
              </a:rPr>
              <a:t>22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4A9B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53" b="648"/>
          <a:stretch>
            <a:fillRect/>
          </a:stretch>
        </p:blipFill>
        <p:spPr>
          <a:xfrm>
            <a:off x="1028700" y="1013773"/>
            <a:ext cx="1885892" cy="643502"/>
          </a:xfrm>
          <a:prstGeom prst="rect">
            <a:avLst/>
          </a:prstGeom>
        </p:spPr>
      </p:pic>
      <p:sp>
        <p:nvSpPr>
          <p:cNvPr id="3" name="TextBox 3"/>
          <p:cNvSpPr txBox="1"/>
          <p:nvPr/>
        </p:nvSpPr>
        <p:spPr>
          <a:xfrm>
            <a:off x="1028700" y="3644899"/>
            <a:ext cx="9282708" cy="3101976"/>
          </a:xfrm>
          <a:prstGeom prst="rect">
            <a:avLst/>
          </a:prstGeom>
        </p:spPr>
        <p:txBody>
          <a:bodyPr lIns="0" tIns="0" rIns="0" bIns="0" rtlCol="0" anchor="t">
            <a:spAutoFit/>
          </a:bodyPr>
          <a:lstStyle/>
          <a:p>
            <a:pPr>
              <a:lnSpc>
                <a:spcPts val="11500"/>
              </a:lnSpc>
            </a:pPr>
            <a:r>
              <a:rPr lang="en-US" sz="11500" spc="-230">
                <a:solidFill>
                  <a:srgbClr val="FFFFFF"/>
                </a:solidFill>
                <a:latin typeface="Poppins Bold"/>
              </a:rPr>
              <a:t>Augmented</a:t>
            </a:r>
          </a:p>
          <a:p>
            <a:pPr algn="l">
              <a:lnSpc>
                <a:spcPts val="11500"/>
              </a:lnSpc>
            </a:pPr>
            <a:r>
              <a:rPr lang="en-US" sz="11500" spc="-230">
                <a:solidFill>
                  <a:srgbClr val="FFFFFF"/>
                </a:solidFill>
                <a:latin typeface="Poppins Bold"/>
              </a:rPr>
              <a:t>Reality</a:t>
            </a:r>
          </a:p>
        </p:txBody>
      </p:sp>
      <p:grpSp>
        <p:nvGrpSpPr>
          <p:cNvPr id="4" name="Group 4"/>
          <p:cNvGrpSpPr/>
          <p:nvPr/>
        </p:nvGrpSpPr>
        <p:grpSpPr>
          <a:xfrm>
            <a:off x="9144000" y="648460"/>
            <a:ext cx="9273049" cy="8990079"/>
            <a:chOff x="0" y="0"/>
            <a:chExt cx="12364066" cy="11986772"/>
          </a:xfrm>
        </p:grpSpPr>
        <p:pic>
          <p:nvPicPr>
            <p:cNvPr id="5" name="Picture 5"/>
            <p:cNvPicPr>
              <a:picLocks noChangeAspect="1"/>
            </p:cNvPicPr>
            <p:nvPr/>
          </p:nvPicPr>
          <p:blipFill>
            <a:blip r:embed="rId3"/>
            <a:srcRect r="266" b="148"/>
            <a:stretch>
              <a:fillRect/>
            </a:stretch>
          </p:blipFill>
          <p:spPr>
            <a:xfrm>
              <a:off x="3335341" y="559516"/>
              <a:ext cx="5427433" cy="10867740"/>
            </a:xfrm>
            <a:prstGeom prst="rect">
              <a:avLst/>
            </a:prstGeom>
          </p:spPr>
        </p:pic>
        <p:pic>
          <p:nvPicPr>
            <p:cNvPr id="6" name="Picture 6"/>
            <p:cNvPicPr>
              <a:picLocks noChangeAspect="1"/>
            </p:cNvPicPr>
            <p:nvPr/>
          </p:nvPicPr>
          <p:blipFill>
            <a:blip r:embed="rId4"/>
            <a:srcRect r="46" b="3096"/>
            <a:stretch>
              <a:fillRect/>
            </a:stretch>
          </p:blipFill>
          <p:spPr>
            <a:xfrm>
              <a:off x="0" y="0"/>
              <a:ext cx="12364066" cy="11986772"/>
            </a:xfrm>
            <a:prstGeom prst="rect">
              <a:avLst/>
            </a:prstGeom>
          </p:spPr>
        </p:pic>
      </p:grpSp>
      <p:pic>
        <p:nvPicPr>
          <p:cNvPr id="7" name="Picture 7"/>
          <p:cNvPicPr>
            <a:picLocks noChangeAspect="1"/>
          </p:cNvPicPr>
          <p:nvPr/>
        </p:nvPicPr>
        <p:blipFill>
          <a:blip r:embed="rId5"/>
          <a:srcRect r="2763" b="194"/>
          <a:stretch>
            <a:fillRect/>
          </a:stretch>
        </p:blipFill>
        <p:spPr>
          <a:xfrm>
            <a:off x="12875220" y="4493169"/>
            <a:ext cx="1810609" cy="2519208"/>
          </a:xfrm>
          <a:prstGeom prst="rect">
            <a:avLst/>
          </a:prstGeom>
        </p:spPr>
      </p:pic>
      <p:sp>
        <p:nvSpPr>
          <p:cNvPr id="8" name="TextBox 8"/>
          <p:cNvSpPr txBox="1"/>
          <p:nvPr/>
        </p:nvSpPr>
        <p:spPr>
          <a:xfrm>
            <a:off x="17612890" y="9166814"/>
            <a:ext cx="604697" cy="760401"/>
          </a:xfrm>
          <a:prstGeom prst="rect">
            <a:avLst/>
          </a:prstGeom>
        </p:spPr>
        <p:txBody>
          <a:bodyPr wrap="square" lIns="0" tIns="0" rIns="0" bIns="0" rtlCol="0" anchor="t">
            <a:spAutoFit/>
          </a:bodyPr>
          <a:lstStyle/>
          <a:p>
            <a:pPr>
              <a:lnSpc>
                <a:spcPts val="6649"/>
              </a:lnSpc>
            </a:pPr>
            <a:r>
              <a:rPr lang="en-US" sz="3499" dirty="0">
                <a:solidFill>
                  <a:srgbClr val="FFFFFF"/>
                </a:solidFill>
                <a:latin typeface="Poppins"/>
              </a:rPr>
              <a:t>23</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25" y="-9525"/>
            <a:ext cx="257175" cy="257175"/>
            <a:chOff x="0" y="0"/>
            <a:chExt cx="342900" cy="342900"/>
          </a:xfrm>
        </p:grpSpPr>
        <p:sp>
          <p:nvSpPr>
            <p:cNvPr id="3" name="Freeform 3"/>
            <p:cNvSpPr/>
            <p:nvPr/>
          </p:nvSpPr>
          <p:spPr>
            <a:xfrm>
              <a:off x="12700" y="12700"/>
              <a:ext cx="317500" cy="317500"/>
            </a:xfrm>
            <a:custGeom>
              <a:avLst/>
              <a:gdLst/>
              <a:ahLst/>
              <a:cxnLst/>
              <a:rect l="l" t="t" r="r" b="b"/>
              <a:pathLst>
                <a:path w="317500" h="317500">
                  <a:moveTo>
                    <a:pt x="0" y="0"/>
                  </a:moveTo>
                  <a:lnTo>
                    <a:pt x="317500" y="0"/>
                  </a:lnTo>
                  <a:lnTo>
                    <a:pt x="317500" y="317500"/>
                  </a:lnTo>
                  <a:lnTo>
                    <a:pt x="0" y="317500"/>
                  </a:lnTo>
                  <a:close/>
                </a:path>
              </a:pathLst>
            </a:custGeom>
            <a:solidFill>
              <a:srgbClr val="7EC44E"/>
            </a:solidFill>
          </p:spPr>
        </p:sp>
        <p:sp>
          <p:nvSpPr>
            <p:cNvPr id="4" name="Freeform 4"/>
            <p:cNvSpPr/>
            <p:nvPr/>
          </p:nvSpPr>
          <p:spPr>
            <a:xfrm>
              <a:off x="0" y="0"/>
              <a:ext cx="342900" cy="342900"/>
            </a:xfrm>
            <a:custGeom>
              <a:avLst/>
              <a:gdLst/>
              <a:ahLst/>
              <a:cxnLst/>
              <a:rect l="l" t="t" r="r" b="b"/>
              <a:pathLst>
                <a:path w="342900" h="342900">
                  <a:moveTo>
                    <a:pt x="12700" y="0"/>
                  </a:moveTo>
                  <a:lnTo>
                    <a:pt x="330200" y="0"/>
                  </a:lnTo>
                  <a:cubicBezTo>
                    <a:pt x="337185" y="0"/>
                    <a:pt x="342900" y="5715"/>
                    <a:pt x="342900" y="12700"/>
                  </a:cubicBezTo>
                  <a:lnTo>
                    <a:pt x="342900" y="330200"/>
                  </a:lnTo>
                  <a:cubicBezTo>
                    <a:pt x="342900" y="337185"/>
                    <a:pt x="337185" y="342900"/>
                    <a:pt x="330200" y="342900"/>
                  </a:cubicBezTo>
                  <a:lnTo>
                    <a:pt x="12700" y="342900"/>
                  </a:lnTo>
                  <a:cubicBezTo>
                    <a:pt x="5715" y="342900"/>
                    <a:pt x="0" y="337185"/>
                    <a:pt x="0" y="330200"/>
                  </a:cubicBezTo>
                  <a:lnTo>
                    <a:pt x="0" y="12700"/>
                  </a:lnTo>
                  <a:cubicBezTo>
                    <a:pt x="0" y="5715"/>
                    <a:pt x="5715" y="0"/>
                    <a:pt x="12700" y="0"/>
                  </a:cubicBezTo>
                  <a:moveTo>
                    <a:pt x="12700" y="25400"/>
                  </a:moveTo>
                  <a:lnTo>
                    <a:pt x="12700" y="12700"/>
                  </a:lnTo>
                  <a:lnTo>
                    <a:pt x="25400" y="12700"/>
                  </a:lnTo>
                  <a:lnTo>
                    <a:pt x="25400" y="330200"/>
                  </a:lnTo>
                  <a:lnTo>
                    <a:pt x="12700" y="330200"/>
                  </a:lnTo>
                  <a:lnTo>
                    <a:pt x="12700" y="317500"/>
                  </a:lnTo>
                  <a:lnTo>
                    <a:pt x="330200" y="317500"/>
                  </a:lnTo>
                  <a:lnTo>
                    <a:pt x="330200" y="330200"/>
                  </a:lnTo>
                  <a:lnTo>
                    <a:pt x="317500" y="330200"/>
                  </a:lnTo>
                  <a:lnTo>
                    <a:pt x="317500" y="12700"/>
                  </a:lnTo>
                  <a:lnTo>
                    <a:pt x="330200" y="12700"/>
                  </a:lnTo>
                  <a:lnTo>
                    <a:pt x="330200" y="25400"/>
                  </a:lnTo>
                  <a:lnTo>
                    <a:pt x="12700" y="25400"/>
                  </a:lnTo>
                  <a:close/>
                </a:path>
              </a:pathLst>
            </a:custGeom>
            <a:solidFill>
              <a:srgbClr val="5B8F37"/>
            </a:solidFill>
          </p:spPr>
        </p:sp>
      </p:grpSp>
      <p:sp>
        <p:nvSpPr>
          <p:cNvPr id="5" name="TextBox 5"/>
          <p:cNvSpPr txBox="1"/>
          <p:nvPr/>
        </p:nvSpPr>
        <p:spPr>
          <a:xfrm>
            <a:off x="1258023" y="9386607"/>
            <a:ext cx="1690917" cy="379751"/>
          </a:xfrm>
          <a:prstGeom prst="rect">
            <a:avLst/>
          </a:prstGeom>
        </p:spPr>
        <p:txBody>
          <a:bodyPr lIns="0" tIns="0" rIns="0" bIns="0" rtlCol="0" anchor="t">
            <a:spAutoFit/>
          </a:bodyPr>
          <a:lstStyle/>
          <a:p>
            <a:pPr algn="l">
              <a:lnSpc>
                <a:spcPts val="2520"/>
              </a:lnSpc>
            </a:pPr>
            <a:r>
              <a:rPr lang="en-US" sz="2100">
                <a:solidFill>
                  <a:srgbClr val="2B2B2B"/>
                </a:solidFill>
                <a:latin typeface="Lato Light"/>
              </a:rPr>
              <a:t>GrowthDesk</a:t>
            </a:r>
          </a:p>
        </p:txBody>
      </p:sp>
      <p:pic>
        <p:nvPicPr>
          <p:cNvPr id="6" name="Picture 6"/>
          <p:cNvPicPr>
            <a:picLocks noChangeAspect="1"/>
          </p:cNvPicPr>
          <p:nvPr/>
        </p:nvPicPr>
        <p:blipFill>
          <a:blip r:embed="rId2"/>
          <a:srcRect l="960" t="90" r="49948" b="1829"/>
          <a:stretch>
            <a:fillRect/>
          </a:stretch>
        </p:blipFill>
        <p:spPr>
          <a:xfrm>
            <a:off x="-9525" y="0"/>
            <a:ext cx="9153525" cy="10287000"/>
          </a:xfrm>
          <a:prstGeom prst="rect">
            <a:avLst/>
          </a:prstGeom>
        </p:spPr>
      </p:pic>
      <p:sp>
        <p:nvSpPr>
          <p:cNvPr id="7" name="TextBox 7"/>
          <p:cNvSpPr txBox="1"/>
          <p:nvPr/>
        </p:nvSpPr>
        <p:spPr>
          <a:xfrm>
            <a:off x="1028700" y="1830471"/>
            <a:ext cx="7991926" cy="1016889"/>
          </a:xfrm>
          <a:prstGeom prst="rect">
            <a:avLst/>
          </a:prstGeom>
        </p:spPr>
        <p:txBody>
          <a:bodyPr lIns="0" tIns="0" rIns="0" bIns="0" rtlCol="0" anchor="t">
            <a:spAutoFit/>
          </a:bodyPr>
          <a:lstStyle/>
          <a:p>
            <a:pPr algn="l">
              <a:lnSpc>
                <a:spcPts val="3888"/>
              </a:lnSpc>
            </a:pPr>
            <a:r>
              <a:rPr lang="en-US" sz="3600" spc="53">
                <a:solidFill>
                  <a:srgbClr val="FFFFFF"/>
                </a:solidFill>
                <a:latin typeface="Poppins Bold"/>
              </a:rPr>
              <a:t>Introducing SKALE’s Augmented Reality Campaign </a:t>
            </a:r>
          </a:p>
        </p:txBody>
      </p:sp>
      <p:pic>
        <p:nvPicPr>
          <p:cNvPr id="8" name="Picture 8"/>
          <p:cNvPicPr>
            <a:picLocks noChangeAspect="1"/>
          </p:cNvPicPr>
          <p:nvPr/>
        </p:nvPicPr>
        <p:blipFill>
          <a:blip r:embed="rId3"/>
          <a:srcRect r="162" b="162"/>
          <a:stretch>
            <a:fillRect/>
          </a:stretch>
        </p:blipFill>
        <p:spPr>
          <a:xfrm>
            <a:off x="8566888" y="451588"/>
            <a:ext cx="1154225" cy="1154225"/>
          </a:xfrm>
          <a:prstGeom prst="rect">
            <a:avLst/>
          </a:prstGeom>
        </p:spPr>
      </p:pic>
      <p:grpSp>
        <p:nvGrpSpPr>
          <p:cNvPr id="9" name="Group 9"/>
          <p:cNvGrpSpPr/>
          <p:nvPr/>
        </p:nvGrpSpPr>
        <p:grpSpPr>
          <a:xfrm>
            <a:off x="1028700" y="3514110"/>
            <a:ext cx="7162264" cy="5324475"/>
            <a:chOff x="0" y="0"/>
            <a:chExt cx="9549686" cy="7099300"/>
          </a:xfrm>
        </p:grpSpPr>
        <p:grpSp>
          <p:nvGrpSpPr>
            <p:cNvPr id="10" name="Group 10"/>
            <p:cNvGrpSpPr/>
            <p:nvPr/>
          </p:nvGrpSpPr>
          <p:grpSpPr>
            <a:xfrm>
              <a:off x="4" y="29908"/>
              <a:ext cx="843146" cy="881934"/>
              <a:chOff x="0" y="0"/>
              <a:chExt cx="843146" cy="881934"/>
            </a:xfrm>
          </p:grpSpPr>
          <p:sp>
            <p:nvSpPr>
              <p:cNvPr id="11" name="Freeform 11"/>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12" name="TextBox 12"/>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1</a:t>
                </a:r>
              </a:p>
            </p:txBody>
          </p:sp>
        </p:grpSp>
        <p:sp>
          <p:nvSpPr>
            <p:cNvPr id="13" name="TextBox 13"/>
            <p:cNvSpPr txBox="1"/>
            <p:nvPr/>
          </p:nvSpPr>
          <p:spPr>
            <a:xfrm>
              <a:off x="1268544" y="-28575"/>
              <a:ext cx="8281142" cy="7127875"/>
            </a:xfrm>
            <a:prstGeom prst="rect">
              <a:avLst/>
            </a:prstGeom>
          </p:spPr>
          <p:txBody>
            <a:bodyPr lIns="0" tIns="0" rIns="0" bIns="0" rtlCol="0" anchor="t">
              <a:spAutoFit/>
            </a:bodyPr>
            <a:lstStyle/>
            <a:p>
              <a:pPr algn="l">
                <a:lnSpc>
                  <a:spcPts val="3240"/>
                </a:lnSpc>
              </a:pPr>
              <a:r>
                <a:rPr lang="en-US" sz="2700" spc="37">
                  <a:solidFill>
                    <a:srgbClr val="FFFFFF"/>
                  </a:solidFill>
                  <a:latin typeface="Poppins"/>
                </a:rPr>
                <a:t>Engage Shoppers at Home, before they Visit Mall </a:t>
              </a:r>
            </a:p>
            <a:p>
              <a:pPr algn="l">
                <a:lnSpc>
                  <a:spcPts val="3240"/>
                </a:lnSpc>
              </a:pPr>
              <a:endParaRPr lang="en-US" sz="2700" spc="37">
                <a:solidFill>
                  <a:srgbClr val="FFFFFF"/>
                </a:solidFill>
                <a:latin typeface="Poppins"/>
              </a:endParaRPr>
            </a:p>
            <a:p>
              <a:pPr algn="l">
                <a:lnSpc>
                  <a:spcPts val="3240"/>
                </a:lnSpc>
              </a:pPr>
              <a:r>
                <a:rPr lang="en-US" sz="2700" spc="37">
                  <a:solidFill>
                    <a:srgbClr val="FFFFFF"/>
                  </a:solidFill>
                  <a:latin typeface="Poppins"/>
                </a:rPr>
                <a:t>Make Mall Campaigns Measurable, Real-Time Tracking of ROI </a:t>
              </a:r>
            </a:p>
            <a:p>
              <a:pPr algn="l">
                <a:lnSpc>
                  <a:spcPts val="3240"/>
                </a:lnSpc>
              </a:pPr>
              <a:endParaRPr lang="en-US" sz="2700" spc="37">
                <a:solidFill>
                  <a:srgbClr val="FFFFFF"/>
                </a:solidFill>
                <a:latin typeface="Poppins"/>
              </a:endParaRPr>
            </a:p>
            <a:p>
              <a:pPr algn="l">
                <a:lnSpc>
                  <a:spcPts val="3240"/>
                </a:lnSpc>
              </a:pPr>
              <a:r>
                <a:rPr lang="en-US" sz="2700" spc="37">
                  <a:solidFill>
                    <a:srgbClr val="FFFFFF"/>
                  </a:solidFill>
                  <a:latin typeface="Poppins"/>
                </a:rPr>
                <a:t>Drive App Installs through Gamification</a:t>
              </a:r>
            </a:p>
            <a:p>
              <a:pPr algn="l">
                <a:lnSpc>
                  <a:spcPts val="3240"/>
                </a:lnSpc>
              </a:pPr>
              <a:endParaRPr lang="en-US" sz="2700" spc="37">
                <a:solidFill>
                  <a:srgbClr val="FFFFFF"/>
                </a:solidFill>
                <a:latin typeface="Poppins"/>
              </a:endParaRPr>
            </a:p>
            <a:p>
              <a:pPr algn="l">
                <a:lnSpc>
                  <a:spcPts val="3240"/>
                </a:lnSpc>
              </a:pPr>
              <a:r>
                <a:rPr lang="en-US" sz="2700" spc="37">
                  <a:solidFill>
                    <a:srgbClr val="FFFFFF"/>
                  </a:solidFill>
                  <a:latin typeface="Poppins"/>
                </a:rPr>
                <a:t>Fully Integrated with App </a:t>
              </a:r>
            </a:p>
            <a:p>
              <a:pPr algn="l">
                <a:lnSpc>
                  <a:spcPts val="3240"/>
                </a:lnSpc>
              </a:pPr>
              <a:endParaRPr lang="en-US" sz="2700" spc="37">
                <a:solidFill>
                  <a:srgbClr val="FFFFFF"/>
                </a:solidFill>
                <a:latin typeface="Poppins"/>
              </a:endParaRPr>
            </a:p>
            <a:p>
              <a:pPr algn="l">
                <a:lnSpc>
                  <a:spcPts val="3240"/>
                </a:lnSpc>
              </a:pPr>
              <a:r>
                <a:rPr lang="en-US" sz="2700" spc="39">
                  <a:solidFill>
                    <a:srgbClr val="FFFFFF"/>
                  </a:solidFill>
                  <a:latin typeface="Poppins"/>
                </a:rPr>
                <a:t>Automated Re-engagement to Drive App Installs </a:t>
              </a:r>
            </a:p>
          </p:txBody>
        </p:sp>
        <p:grpSp>
          <p:nvGrpSpPr>
            <p:cNvPr id="14" name="Group 14"/>
            <p:cNvGrpSpPr/>
            <p:nvPr/>
          </p:nvGrpSpPr>
          <p:grpSpPr>
            <a:xfrm>
              <a:off x="4" y="1528404"/>
              <a:ext cx="843146" cy="881934"/>
              <a:chOff x="0" y="0"/>
              <a:chExt cx="843146" cy="881934"/>
            </a:xfrm>
          </p:grpSpPr>
          <p:sp>
            <p:nvSpPr>
              <p:cNvPr id="15" name="Freeform 15"/>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16" name="TextBox 16"/>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2</a:t>
                </a:r>
              </a:p>
            </p:txBody>
          </p:sp>
        </p:grpSp>
        <p:grpSp>
          <p:nvGrpSpPr>
            <p:cNvPr id="17" name="Group 17"/>
            <p:cNvGrpSpPr/>
            <p:nvPr/>
          </p:nvGrpSpPr>
          <p:grpSpPr>
            <a:xfrm>
              <a:off x="4" y="3026901"/>
              <a:ext cx="843146" cy="881934"/>
              <a:chOff x="0" y="0"/>
              <a:chExt cx="843146" cy="881934"/>
            </a:xfrm>
          </p:grpSpPr>
          <p:sp>
            <p:nvSpPr>
              <p:cNvPr id="18" name="Freeform 18"/>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19" name="TextBox 19"/>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3</a:t>
                </a:r>
              </a:p>
            </p:txBody>
          </p:sp>
        </p:grpSp>
        <p:grpSp>
          <p:nvGrpSpPr>
            <p:cNvPr id="20" name="Group 20"/>
            <p:cNvGrpSpPr/>
            <p:nvPr/>
          </p:nvGrpSpPr>
          <p:grpSpPr>
            <a:xfrm>
              <a:off x="0" y="4525397"/>
              <a:ext cx="843146" cy="881934"/>
              <a:chOff x="0" y="0"/>
              <a:chExt cx="843146" cy="881934"/>
            </a:xfrm>
          </p:grpSpPr>
          <p:sp>
            <p:nvSpPr>
              <p:cNvPr id="21" name="Freeform 21"/>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22" name="TextBox 22"/>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4</a:t>
                </a:r>
              </a:p>
            </p:txBody>
          </p:sp>
        </p:grpSp>
        <p:grpSp>
          <p:nvGrpSpPr>
            <p:cNvPr id="23" name="Group 23"/>
            <p:cNvGrpSpPr/>
            <p:nvPr/>
          </p:nvGrpSpPr>
          <p:grpSpPr>
            <a:xfrm>
              <a:off x="0" y="6023893"/>
              <a:ext cx="843146" cy="881934"/>
              <a:chOff x="0" y="0"/>
              <a:chExt cx="843146" cy="881934"/>
            </a:xfrm>
          </p:grpSpPr>
          <p:sp>
            <p:nvSpPr>
              <p:cNvPr id="24" name="Freeform 24"/>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25" name="TextBox 25"/>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5</a:t>
                </a:r>
              </a:p>
            </p:txBody>
          </p:sp>
        </p:grpSp>
      </p:grpSp>
      <p:sp>
        <p:nvSpPr>
          <p:cNvPr id="26" name="TextBox 26"/>
          <p:cNvSpPr txBox="1"/>
          <p:nvPr/>
        </p:nvSpPr>
        <p:spPr>
          <a:xfrm>
            <a:off x="9536049" y="1782846"/>
            <a:ext cx="7539416" cy="581025"/>
          </a:xfrm>
          <a:prstGeom prst="rect">
            <a:avLst/>
          </a:prstGeom>
        </p:spPr>
        <p:txBody>
          <a:bodyPr lIns="0" tIns="0" rIns="0" bIns="0" rtlCol="0" anchor="t">
            <a:spAutoFit/>
          </a:bodyPr>
          <a:lstStyle/>
          <a:p>
            <a:pPr algn="ctr">
              <a:lnSpc>
                <a:spcPts val="4320"/>
              </a:lnSpc>
            </a:pPr>
            <a:r>
              <a:rPr lang="en-US" sz="3600">
                <a:solidFill>
                  <a:srgbClr val="2B2B2B"/>
                </a:solidFill>
                <a:latin typeface="Poppins"/>
              </a:rPr>
              <a:t>Experience</a:t>
            </a:r>
            <a:r>
              <a:rPr lang="en-US" sz="3600">
                <a:solidFill>
                  <a:srgbClr val="FF4D67"/>
                </a:solidFill>
                <a:latin typeface="Poppins Bold"/>
              </a:rPr>
              <a:t> Augmented Reality</a:t>
            </a:r>
          </a:p>
        </p:txBody>
      </p:sp>
      <p:sp>
        <p:nvSpPr>
          <p:cNvPr id="27" name="TextBox 27"/>
          <p:cNvSpPr txBox="1"/>
          <p:nvPr/>
        </p:nvSpPr>
        <p:spPr>
          <a:xfrm>
            <a:off x="9848086" y="2475885"/>
            <a:ext cx="6915343" cy="733425"/>
          </a:xfrm>
          <a:prstGeom prst="rect">
            <a:avLst/>
          </a:prstGeom>
        </p:spPr>
        <p:txBody>
          <a:bodyPr lIns="0" tIns="0" rIns="0" bIns="0" rtlCol="0" anchor="t">
            <a:spAutoFit/>
          </a:bodyPr>
          <a:lstStyle/>
          <a:p>
            <a:pPr algn="ctr">
              <a:lnSpc>
                <a:spcPts val="2880"/>
              </a:lnSpc>
            </a:pPr>
            <a:r>
              <a:rPr lang="en-US" sz="2400">
                <a:solidFill>
                  <a:srgbClr val="2B2B2B"/>
                </a:solidFill>
                <a:latin typeface="Roboto Bold"/>
              </a:rPr>
              <a:t>Use your mobile phone </a:t>
            </a:r>
            <a:r>
              <a:rPr lang="en-US" sz="2400">
                <a:solidFill>
                  <a:srgbClr val="2B2B2B"/>
                </a:solidFill>
                <a:latin typeface="Roboto"/>
              </a:rPr>
              <a:t>to click the link below and scan the image to meet </a:t>
            </a:r>
            <a:r>
              <a:rPr lang="en-US" sz="2400">
                <a:solidFill>
                  <a:srgbClr val="2B2B2B"/>
                </a:solidFill>
                <a:latin typeface="Roboto Bold"/>
              </a:rPr>
              <a:t>SKALE's adorable AR pet.</a:t>
            </a:r>
          </a:p>
        </p:txBody>
      </p:sp>
      <p:sp>
        <p:nvSpPr>
          <p:cNvPr id="28" name="TextBox 28"/>
          <p:cNvSpPr txBox="1"/>
          <p:nvPr/>
        </p:nvSpPr>
        <p:spPr>
          <a:xfrm>
            <a:off x="11291502" y="3485535"/>
            <a:ext cx="4028511" cy="491133"/>
          </a:xfrm>
          <a:prstGeom prst="rect">
            <a:avLst/>
          </a:prstGeom>
        </p:spPr>
        <p:txBody>
          <a:bodyPr lIns="0" tIns="0" rIns="0" bIns="0" rtlCol="0" anchor="t">
            <a:spAutoFit/>
          </a:bodyPr>
          <a:lstStyle/>
          <a:p>
            <a:pPr algn="ctr">
              <a:lnSpc>
                <a:spcPts val="3240"/>
              </a:lnSpc>
            </a:pPr>
            <a:r>
              <a:rPr lang="en-US" sz="2700" u="sng">
                <a:solidFill>
                  <a:srgbClr val="2F8299"/>
                </a:solidFill>
                <a:latin typeface="Poppins Bold"/>
              </a:rPr>
              <a:t>ACCESS AR DEMO</a:t>
            </a:r>
          </a:p>
        </p:txBody>
      </p:sp>
      <p:pic>
        <p:nvPicPr>
          <p:cNvPr id="29" name="Picture 29"/>
          <p:cNvPicPr>
            <a:picLocks noChangeAspect="1"/>
          </p:cNvPicPr>
          <p:nvPr/>
        </p:nvPicPr>
        <p:blipFill>
          <a:blip r:embed="rId4"/>
          <a:srcRect r="561" b="174"/>
          <a:stretch>
            <a:fillRect/>
          </a:stretch>
        </p:blipFill>
        <p:spPr>
          <a:xfrm>
            <a:off x="10808568" y="4404225"/>
            <a:ext cx="4972533" cy="4991907"/>
          </a:xfrm>
          <a:prstGeom prst="rect">
            <a:avLst/>
          </a:prstGeom>
        </p:spPr>
      </p:pic>
      <p:sp>
        <p:nvSpPr>
          <p:cNvPr id="30" name="TextBox 30"/>
          <p:cNvSpPr txBox="1"/>
          <p:nvPr/>
        </p:nvSpPr>
        <p:spPr>
          <a:xfrm>
            <a:off x="17612890" y="9166814"/>
            <a:ext cx="535132" cy="793751"/>
          </a:xfrm>
          <a:prstGeom prst="rect">
            <a:avLst/>
          </a:prstGeom>
        </p:spPr>
        <p:txBody>
          <a:bodyPr lIns="0" tIns="0" rIns="0" bIns="0" rtlCol="0" anchor="t">
            <a:spAutoFit/>
          </a:bodyPr>
          <a:lstStyle/>
          <a:p>
            <a:pPr>
              <a:lnSpc>
                <a:spcPts val="6649"/>
              </a:lnSpc>
            </a:pPr>
            <a:r>
              <a:rPr lang="en-US" sz="3499" dirty="0">
                <a:solidFill>
                  <a:srgbClr val="000000"/>
                </a:solidFill>
                <a:latin typeface="Poppins"/>
              </a:rPr>
              <a:t>24</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25" y="-9525"/>
            <a:ext cx="257175" cy="257175"/>
            <a:chOff x="0" y="0"/>
            <a:chExt cx="342900" cy="342900"/>
          </a:xfrm>
        </p:grpSpPr>
        <p:sp>
          <p:nvSpPr>
            <p:cNvPr id="3" name="Freeform 3"/>
            <p:cNvSpPr/>
            <p:nvPr/>
          </p:nvSpPr>
          <p:spPr>
            <a:xfrm>
              <a:off x="12700" y="12700"/>
              <a:ext cx="317500" cy="317500"/>
            </a:xfrm>
            <a:custGeom>
              <a:avLst/>
              <a:gdLst/>
              <a:ahLst/>
              <a:cxnLst/>
              <a:rect l="l" t="t" r="r" b="b"/>
              <a:pathLst>
                <a:path w="317500" h="317500">
                  <a:moveTo>
                    <a:pt x="0" y="0"/>
                  </a:moveTo>
                  <a:lnTo>
                    <a:pt x="317500" y="0"/>
                  </a:lnTo>
                  <a:lnTo>
                    <a:pt x="317500" y="317500"/>
                  </a:lnTo>
                  <a:lnTo>
                    <a:pt x="0" y="317500"/>
                  </a:lnTo>
                  <a:close/>
                </a:path>
              </a:pathLst>
            </a:custGeom>
            <a:solidFill>
              <a:srgbClr val="7EC44E"/>
            </a:solidFill>
          </p:spPr>
        </p:sp>
        <p:sp>
          <p:nvSpPr>
            <p:cNvPr id="4" name="Freeform 4"/>
            <p:cNvSpPr/>
            <p:nvPr/>
          </p:nvSpPr>
          <p:spPr>
            <a:xfrm>
              <a:off x="0" y="0"/>
              <a:ext cx="342900" cy="342900"/>
            </a:xfrm>
            <a:custGeom>
              <a:avLst/>
              <a:gdLst/>
              <a:ahLst/>
              <a:cxnLst/>
              <a:rect l="l" t="t" r="r" b="b"/>
              <a:pathLst>
                <a:path w="342900" h="342900">
                  <a:moveTo>
                    <a:pt x="12700" y="0"/>
                  </a:moveTo>
                  <a:lnTo>
                    <a:pt x="330200" y="0"/>
                  </a:lnTo>
                  <a:cubicBezTo>
                    <a:pt x="337185" y="0"/>
                    <a:pt x="342900" y="5715"/>
                    <a:pt x="342900" y="12700"/>
                  </a:cubicBezTo>
                  <a:lnTo>
                    <a:pt x="342900" y="330200"/>
                  </a:lnTo>
                  <a:cubicBezTo>
                    <a:pt x="342900" y="337185"/>
                    <a:pt x="337185" y="342900"/>
                    <a:pt x="330200" y="342900"/>
                  </a:cubicBezTo>
                  <a:lnTo>
                    <a:pt x="12700" y="342900"/>
                  </a:lnTo>
                  <a:cubicBezTo>
                    <a:pt x="5715" y="342900"/>
                    <a:pt x="0" y="337185"/>
                    <a:pt x="0" y="330200"/>
                  </a:cubicBezTo>
                  <a:lnTo>
                    <a:pt x="0" y="12700"/>
                  </a:lnTo>
                  <a:cubicBezTo>
                    <a:pt x="0" y="5715"/>
                    <a:pt x="5715" y="0"/>
                    <a:pt x="12700" y="0"/>
                  </a:cubicBezTo>
                  <a:moveTo>
                    <a:pt x="12700" y="25400"/>
                  </a:moveTo>
                  <a:lnTo>
                    <a:pt x="12700" y="12700"/>
                  </a:lnTo>
                  <a:lnTo>
                    <a:pt x="25400" y="12700"/>
                  </a:lnTo>
                  <a:lnTo>
                    <a:pt x="25400" y="330200"/>
                  </a:lnTo>
                  <a:lnTo>
                    <a:pt x="12700" y="330200"/>
                  </a:lnTo>
                  <a:lnTo>
                    <a:pt x="12700" y="317500"/>
                  </a:lnTo>
                  <a:lnTo>
                    <a:pt x="330200" y="317500"/>
                  </a:lnTo>
                  <a:lnTo>
                    <a:pt x="330200" y="330200"/>
                  </a:lnTo>
                  <a:lnTo>
                    <a:pt x="317500" y="330200"/>
                  </a:lnTo>
                  <a:lnTo>
                    <a:pt x="317500" y="12700"/>
                  </a:lnTo>
                  <a:lnTo>
                    <a:pt x="330200" y="12700"/>
                  </a:lnTo>
                  <a:lnTo>
                    <a:pt x="330200" y="25400"/>
                  </a:lnTo>
                  <a:lnTo>
                    <a:pt x="12700" y="25400"/>
                  </a:lnTo>
                  <a:close/>
                </a:path>
              </a:pathLst>
            </a:custGeom>
            <a:solidFill>
              <a:srgbClr val="5B8F37"/>
            </a:solidFill>
          </p:spPr>
        </p:sp>
      </p:grpSp>
      <p:pic>
        <p:nvPicPr>
          <p:cNvPr id="5" name="Picture 5"/>
          <p:cNvPicPr>
            <a:picLocks noChangeAspect="1"/>
          </p:cNvPicPr>
          <p:nvPr/>
        </p:nvPicPr>
        <p:blipFill>
          <a:blip r:embed="rId2"/>
          <a:srcRect b="16718"/>
          <a:stretch>
            <a:fillRect/>
          </a:stretch>
        </p:blipFill>
        <p:spPr>
          <a:xfrm>
            <a:off x="0" y="0"/>
            <a:ext cx="18288000" cy="8567118"/>
          </a:xfrm>
          <a:prstGeom prst="rect">
            <a:avLst/>
          </a:prstGeom>
        </p:spPr>
      </p:pic>
      <p:grpSp>
        <p:nvGrpSpPr>
          <p:cNvPr id="6" name="Group 6"/>
          <p:cNvGrpSpPr/>
          <p:nvPr/>
        </p:nvGrpSpPr>
        <p:grpSpPr>
          <a:xfrm>
            <a:off x="950102" y="2150598"/>
            <a:ext cx="632359" cy="661450"/>
            <a:chOff x="0" y="0"/>
            <a:chExt cx="843146" cy="881934"/>
          </a:xfrm>
        </p:grpSpPr>
        <p:sp>
          <p:nvSpPr>
            <p:cNvPr id="7" name="Freeform 7"/>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8" name="TextBox 8"/>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1</a:t>
              </a:r>
            </a:p>
          </p:txBody>
        </p:sp>
      </p:grpSp>
      <p:pic>
        <p:nvPicPr>
          <p:cNvPr id="14" name="Picture 14"/>
          <p:cNvPicPr>
            <a:picLocks noChangeAspect="1"/>
          </p:cNvPicPr>
          <p:nvPr/>
        </p:nvPicPr>
        <p:blipFill>
          <a:blip r:embed="rId3"/>
          <a:srcRect r="75" b="8196"/>
          <a:stretch>
            <a:fillRect/>
          </a:stretch>
        </p:blipFill>
        <p:spPr>
          <a:xfrm>
            <a:off x="1345153" y="3278041"/>
            <a:ext cx="2931493" cy="5289077"/>
          </a:xfrm>
          <a:prstGeom prst="rect">
            <a:avLst/>
          </a:prstGeom>
        </p:spPr>
      </p:pic>
      <p:pic>
        <p:nvPicPr>
          <p:cNvPr id="15" name="Picture 15"/>
          <p:cNvPicPr>
            <a:picLocks noChangeAspect="1"/>
          </p:cNvPicPr>
          <p:nvPr/>
        </p:nvPicPr>
        <p:blipFill>
          <a:blip r:embed="rId4"/>
          <a:srcRect r="125" b="16472"/>
          <a:stretch>
            <a:fillRect/>
          </a:stretch>
        </p:blipFill>
        <p:spPr>
          <a:xfrm>
            <a:off x="-456349" y="2982042"/>
            <a:ext cx="6678144" cy="5585076"/>
          </a:xfrm>
          <a:prstGeom prst="rect">
            <a:avLst/>
          </a:prstGeom>
        </p:spPr>
      </p:pic>
      <p:pic>
        <p:nvPicPr>
          <p:cNvPr id="16" name="Picture 16"/>
          <p:cNvPicPr>
            <a:picLocks noChangeAspect="1"/>
          </p:cNvPicPr>
          <p:nvPr/>
        </p:nvPicPr>
        <p:blipFill>
          <a:blip r:embed="rId5"/>
          <a:srcRect r="799" b="271"/>
          <a:stretch>
            <a:fillRect/>
          </a:stretch>
        </p:blipFill>
        <p:spPr>
          <a:xfrm>
            <a:off x="2230753" y="5546418"/>
            <a:ext cx="1303941" cy="1776972"/>
          </a:xfrm>
          <a:prstGeom prst="rect">
            <a:avLst/>
          </a:prstGeom>
        </p:spPr>
      </p:pic>
      <p:grpSp>
        <p:nvGrpSpPr>
          <p:cNvPr id="17" name="Group 17"/>
          <p:cNvGrpSpPr/>
          <p:nvPr/>
        </p:nvGrpSpPr>
        <p:grpSpPr>
          <a:xfrm>
            <a:off x="1468257" y="3429842"/>
            <a:ext cx="792081" cy="429810"/>
            <a:chOff x="0" y="0"/>
            <a:chExt cx="1056108" cy="573080"/>
          </a:xfrm>
        </p:grpSpPr>
        <p:sp>
          <p:nvSpPr>
            <p:cNvPr id="18" name="Freeform 18"/>
            <p:cNvSpPr/>
            <p:nvPr/>
          </p:nvSpPr>
          <p:spPr>
            <a:xfrm>
              <a:off x="0" y="0"/>
              <a:ext cx="1056132" cy="573024"/>
            </a:xfrm>
            <a:custGeom>
              <a:avLst/>
              <a:gdLst/>
              <a:ahLst/>
              <a:cxnLst/>
              <a:rect l="l" t="t" r="r" b="b"/>
              <a:pathLst>
                <a:path w="1056132" h="573024">
                  <a:moveTo>
                    <a:pt x="0" y="0"/>
                  </a:moveTo>
                  <a:lnTo>
                    <a:pt x="1056132" y="0"/>
                  </a:lnTo>
                  <a:lnTo>
                    <a:pt x="1056132" y="573024"/>
                  </a:lnTo>
                  <a:lnTo>
                    <a:pt x="0" y="573024"/>
                  </a:lnTo>
                  <a:close/>
                </a:path>
              </a:pathLst>
            </a:custGeom>
            <a:solidFill>
              <a:srgbClr val="2B2B2B"/>
            </a:solidFill>
          </p:spPr>
        </p:sp>
      </p:grpSp>
      <p:sp>
        <p:nvSpPr>
          <p:cNvPr id="19" name="TextBox 19"/>
          <p:cNvSpPr txBox="1"/>
          <p:nvPr/>
        </p:nvSpPr>
        <p:spPr>
          <a:xfrm>
            <a:off x="950102" y="8767143"/>
            <a:ext cx="3865243" cy="819150"/>
          </a:xfrm>
          <a:prstGeom prst="rect">
            <a:avLst/>
          </a:prstGeom>
        </p:spPr>
        <p:txBody>
          <a:bodyPr lIns="0" tIns="0" rIns="0" bIns="0" rtlCol="0" anchor="t">
            <a:spAutoFit/>
          </a:bodyPr>
          <a:lstStyle/>
          <a:p>
            <a:pPr algn="ctr">
              <a:lnSpc>
                <a:spcPts val="2160"/>
              </a:lnSpc>
            </a:pPr>
            <a:r>
              <a:rPr lang="en-US" sz="1800" spc="26">
                <a:solidFill>
                  <a:srgbClr val="2B2B2B"/>
                </a:solidFill>
                <a:latin typeface="Poppins"/>
              </a:rPr>
              <a:t>Shoppers are provisioned a Seed; Goal is to grow a Plant to reap rewards. </a:t>
            </a:r>
          </a:p>
        </p:txBody>
      </p:sp>
      <p:pic>
        <p:nvPicPr>
          <p:cNvPr id="20" name="Picture 20"/>
          <p:cNvPicPr>
            <a:picLocks noChangeAspect="1"/>
          </p:cNvPicPr>
          <p:nvPr/>
        </p:nvPicPr>
        <p:blipFill>
          <a:blip r:embed="rId6"/>
          <a:srcRect r="384" b="8996"/>
          <a:stretch>
            <a:fillRect/>
          </a:stretch>
        </p:blipFill>
        <p:spPr>
          <a:xfrm>
            <a:off x="14079539" y="3233903"/>
            <a:ext cx="2675724" cy="5333215"/>
          </a:xfrm>
          <a:prstGeom prst="rect">
            <a:avLst/>
          </a:prstGeom>
        </p:spPr>
      </p:pic>
      <p:pic>
        <p:nvPicPr>
          <p:cNvPr id="21" name="Picture 21"/>
          <p:cNvPicPr>
            <a:picLocks noChangeAspect="1"/>
          </p:cNvPicPr>
          <p:nvPr/>
        </p:nvPicPr>
        <p:blipFill>
          <a:blip r:embed="rId4"/>
          <a:srcRect r="400" b="11958"/>
          <a:stretch>
            <a:fillRect/>
          </a:stretch>
        </p:blipFill>
        <p:spPr>
          <a:xfrm>
            <a:off x="12340752" y="2982042"/>
            <a:ext cx="6318223" cy="5585076"/>
          </a:xfrm>
          <a:prstGeom prst="rect">
            <a:avLst/>
          </a:prstGeom>
        </p:spPr>
      </p:pic>
      <p:grpSp>
        <p:nvGrpSpPr>
          <p:cNvPr id="22" name="Group 22"/>
          <p:cNvGrpSpPr/>
          <p:nvPr/>
        </p:nvGrpSpPr>
        <p:grpSpPr>
          <a:xfrm>
            <a:off x="15647836" y="6338809"/>
            <a:ext cx="503668" cy="275109"/>
            <a:chOff x="0" y="0"/>
            <a:chExt cx="671558" cy="366812"/>
          </a:xfrm>
        </p:grpSpPr>
        <p:sp>
          <p:nvSpPr>
            <p:cNvPr id="23" name="Freeform 23"/>
            <p:cNvSpPr/>
            <p:nvPr/>
          </p:nvSpPr>
          <p:spPr>
            <a:xfrm>
              <a:off x="0" y="0"/>
              <a:ext cx="671576" cy="366776"/>
            </a:xfrm>
            <a:custGeom>
              <a:avLst/>
              <a:gdLst/>
              <a:ahLst/>
              <a:cxnLst/>
              <a:rect l="l" t="t" r="r" b="b"/>
              <a:pathLst>
                <a:path w="671576" h="366776">
                  <a:moveTo>
                    <a:pt x="0" y="0"/>
                  </a:moveTo>
                  <a:lnTo>
                    <a:pt x="671576" y="0"/>
                  </a:lnTo>
                  <a:lnTo>
                    <a:pt x="671576" y="366776"/>
                  </a:lnTo>
                  <a:lnTo>
                    <a:pt x="0" y="366776"/>
                  </a:lnTo>
                  <a:close/>
                </a:path>
              </a:pathLst>
            </a:custGeom>
            <a:solidFill>
              <a:srgbClr val="FF9300"/>
            </a:solidFill>
          </p:spPr>
        </p:sp>
      </p:grpSp>
      <p:grpSp>
        <p:nvGrpSpPr>
          <p:cNvPr id="24" name="Group 24"/>
          <p:cNvGrpSpPr/>
          <p:nvPr/>
        </p:nvGrpSpPr>
        <p:grpSpPr>
          <a:xfrm>
            <a:off x="15352319" y="6559932"/>
            <a:ext cx="926562" cy="257774"/>
            <a:chOff x="0" y="0"/>
            <a:chExt cx="1235416" cy="343699"/>
          </a:xfrm>
        </p:grpSpPr>
        <p:sp>
          <p:nvSpPr>
            <p:cNvPr id="25" name="Freeform 25"/>
            <p:cNvSpPr/>
            <p:nvPr/>
          </p:nvSpPr>
          <p:spPr>
            <a:xfrm>
              <a:off x="0" y="0"/>
              <a:ext cx="1235456" cy="343662"/>
            </a:xfrm>
            <a:custGeom>
              <a:avLst/>
              <a:gdLst/>
              <a:ahLst/>
              <a:cxnLst/>
              <a:rect l="l" t="t" r="r" b="b"/>
              <a:pathLst>
                <a:path w="1235456" h="343662">
                  <a:moveTo>
                    <a:pt x="0" y="0"/>
                  </a:moveTo>
                  <a:lnTo>
                    <a:pt x="1235456" y="0"/>
                  </a:lnTo>
                  <a:lnTo>
                    <a:pt x="1235456" y="343662"/>
                  </a:lnTo>
                  <a:lnTo>
                    <a:pt x="0" y="343662"/>
                  </a:lnTo>
                  <a:close/>
                </a:path>
              </a:pathLst>
            </a:custGeom>
            <a:solidFill>
              <a:srgbClr val="FF9300"/>
            </a:solidFill>
          </p:spPr>
        </p:sp>
        <p:sp>
          <p:nvSpPr>
            <p:cNvPr id="26" name="TextBox 26"/>
            <p:cNvSpPr txBox="1"/>
            <p:nvPr/>
          </p:nvSpPr>
          <p:spPr>
            <a:xfrm>
              <a:off x="0" y="0"/>
              <a:ext cx="1235416" cy="343699"/>
            </a:xfrm>
            <a:prstGeom prst="rect">
              <a:avLst/>
            </a:prstGeom>
          </p:spPr>
          <p:txBody>
            <a:bodyPr lIns="50800" tIns="50800" rIns="50800" bIns="50800" rtlCol="0" anchor="t"/>
            <a:lstStyle/>
            <a:p>
              <a:pPr algn="l">
                <a:lnSpc>
                  <a:spcPts val="1260"/>
                </a:lnSpc>
              </a:pPr>
              <a:r>
                <a:rPr lang="en-US" sz="1050">
                  <a:solidFill>
                    <a:srgbClr val="FFFFFF"/>
                  </a:solidFill>
                  <a:latin typeface="Lato Bold"/>
                </a:rPr>
                <a:t>5 Tokens</a:t>
              </a:r>
            </a:p>
          </p:txBody>
        </p:sp>
      </p:grpSp>
      <p:grpSp>
        <p:nvGrpSpPr>
          <p:cNvPr id="27" name="Group 27"/>
          <p:cNvGrpSpPr/>
          <p:nvPr/>
        </p:nvGrpSpPr>
        <p:grpSpPr>
          <a:xfrm>
            <a:off x="14459359" y="6594941"/>
            <a:ext cx="1891426" cy="594889"/>
            <a:chOff x="0" y="0"/>
            <a:chExt cx="2521901" cy="793186"/>
          </a:xfrm>
        </p:grpSpPr>
        <p:sp>
          <p:nvSpPr>
            <p:cNvPr id="28" name="Freeform 28"/>
            <p:cNvSpPr/>
            <p:nvPr/>
          </p:nvSpPr>
          <p:spPr>
            <a:xfrm>
              <a:off x="0" y="0"/>
              <a:ext cx="2521839" cy="793242"/>
            </a:xfrm>
            <a:custGeom>
              <a:avLst/>
              <a:gdLst/>
              <a:ahLst/>
              <a:cxnLst/>
              <a:rect l="l" t="t" r="r" b="b"/>
              <a:pathLst>
                <a:path w="2521839" h="793242">
                  <a:moveTo>
                    <a:pt x="0" y="0"/>
                  </a:moveTo>
                  <a:lnTo>
                    <a:pt x="2521839" y="0"/>
                  </a:lnTo>
                  <a:lnTo>
                    <a:pt x="2521839" y="793242"/>
                  </a:lnTo>
                  <a:lnTo>
                    <a:pt x="0" y="793242"/>
                  </a:lnTo>
                  <a:close/>
                </a:path>
              </a:pathLst>
            </a:custGeom>
            <a:solidFill>
              <a:srgbClr val="FF9300"/>
            </a:solidFill>
          </p:spPr>
        </p:sp>
        <p:sp>
          <p:nvSpPr>
            <p:cNvPr id="29" name="TextBox 29"/>
            <p:cNvSpPr txBox="1"/>
            <p:nvPr/>
          </p:nvSpPr>
          <p:spPr>
            <a:xfrm>
              <a:off x="0" y="-9525"/>
              <a:ext cx="2521901" cy="802711"/>
            </a:xfrm>
            <a:prstGeom prst="rect">
              <a:avLst/>
            </a:prstGeom>
          </p:spPr>
          <p:txBody>
            <a:bodyPr lIns="50800" tIns="50800" rIns="50800" bIns="50800" rtlCol="0" anchor="t"/>
            <a:lstStyle/>
            <a:p>
              <a:pPr algn="ctr">
                <a:lnSpc>
                  <a:spcPts val="1080"/>
                </a:lnSpc>
              </a:pPr>
              <a:r>
                <a:rPr lang="en-US" sz="900">
                  <a:solidFill>
                    <a:srgbClr val="FFFFFF"/>
                  </a:solidFill>
                  <a:latin typeface="Lato Light"/>
                </a:rPr>
                <a:t>Include </a:t>
              </a:r>
              <a:r>
                <a:rPr lang="en-US" sz="900">
                  <a:solidFill>
                    <a:srgbClr val="FFFFFF"/>
                  </a:solidFill>
                  <a:latin typeface="Lato Bold"/>
                </a:rPr>
                <a:t>#plantrewards </a:t>
              </a:r>
              <a:r>
                <a:rPr lang="en-US" sz="900">
                  <a:solidFill>
                    <a:srgbClr val="FFFFFF"/>
                  </a:solidFill>
                  <a:latin typeface="Lato Light"/>
                </a:rPr>
                <a:t>when posting in social media to stand a chance to win lucky draw cash prize worth up to RM 5000</a:t>
              </a:r>
            </a:p>
          </p:txBody>
        </p:sp>
      </p:grpSp>
      <p:grpSp>
        <p:nvGrpSpPr>
          <p:cNvPr id="30" name="Group 30"/>
          <p:cNvGrpSpPr/>
          <p:nvPr/>
        </p:nvGrpSpPr>
        <p:grpSpPr>
          <a:xfrm>
            <a:off x="14095398" y="3400023"/>
            <a:ext cx="792081" cy="429810"/>
            <a:chOff x="0" y="0"/>
            <a:chExt cx="1056108" cy="573080"/>
          </a:xfrm>
        </p:grpSpPr>
        <p:sp>
          <p:nvSpPr>
            <p:cNvPr id="31" name="Freeform 31"/>
            <p:cNvSpPr/>
            <p:nvPr/>
          </p:nvSpPr>
          <p:spPr>
            <a:xfrm>
              <a:off x="0" y="0"/>
              <a:ext cx="1056132" cy="573024"/>
            </a:xfrm>
            <a:custGeom>
              <a:avLst/>
              <a:gdLst/>
              <a:ahLst/>
              <a:cxnLst/>
              <a:rect l="l" t="t" r="r" b="b"/>
              <a:pathLst>
                <a:path w="1056132" h="573024">
                  <a:moveTo>
                    <a:pt x="0" y="0"/>
                  </a:moveTo>
                  <a:lnTo>
                    <a:pt x="1056132" y="0"/>
                  </a:lnTo>
                  <a:lnTo>
                    <a:pt x="1056132" y="573024"/>
                  </a:lnTo>
                  <a:lnTo>
                    <a:pt x="0" y="573024"/>
                  </a:lnTo>
                  <a:close/>
                </a:path>
              </a:pathLst>
            </a:custGeom>
            <a:solidFill>
              <a:srgbClr val="2B2B2B"/>
            </a:solidFill>
          </p:spPr>
        </p:sp>
      </p:grpSp>
      <p:grpSp>
        <p:nvGrpSpPr>
          <p:cNvPr id="32" name="Group 32"/>
          <p:cNvGrpSpPr/>
          <p:nvPr/>
        </p:nvGrpSpPr>
        <p:grpSpPr>
          <a:xfrm>
            <a:off x="14822976" y="6064871"/>
            <a:ext cx="529343" cy="179042"/>
            <a:chOff x="0" y="0"/>
            <a:chExt cx="705790" cy="238722"/>
          </a:xfrm>
        </p:grpSpPr>
        <p:sp>
          <p:nvSpPr>
            <p:cNvPr id="33" name="Freeform 33"/>
            <p:cNvSpPr/>
            <p:nvPr/>
          </p:nvSpPr>
          <p:spPr>
            <a:xfrm>
              <a:off x="0" y="0"/>
              <a:ext cx="705739" cy="238760"/>
            </a:xfrm>
            <a:custGeom>
              <a:avLst/>
              <a:gdLst/>
              <a:ahLst/>
              <a:cxnLst/>
              <a:rect l="l" t="t" r="r" b="b"/>
              <a:pathLst>
                <a:path w="705739" h="238760">
                  <a:moveTo>
                    <a:pt x="0" y="0"/>
                  </a:moveTo>
                  <a:lnTo>
                    <a:pt x="705739" y="0"/>
                  </a:lnTo>
                  <a:lnTo>
                    <a:pt x="705739" y="238760"/>
                  </a:lnTo>
                  <a:lnTo>
                    <a:pt x="0" y="238760"/>
                  </a:lnTo>
                  <a:close/>
                </a:path>
              </a:pathLst>
            </a:custGeom>
            <a:solidFill>
              <a:srgbClr val="FFFFFF"/>
            </a:solidFill>
          </p:spPr>
        </p:sp>
      </p:grpSp>
      <p:grpSp>
        <p:nvGrpSpPr>
          <p:cNvPr id="34" name="Group 34"/>
          <p:cNvGrpSpPr/>
          <p:nvPr/>
        </p:nvGrpSpPr>
        <p:grpSpPr>
          <a:xfrm>
            <a:off x="5324512" y="2181823"/>
            <a:ext cx="632360" cy="661450"/>
            <a:chOff x="0" y="0"/>
            <a:chExt cx="843146" cy="881934"/>
          </a:xfrm>
        </p:grpSpPr>
        <p:sp>
          <p:nvSpPr>
            <p:cNvPr id="35" name="Freeform 35"/>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36" name="TextBox 36"/>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2</a:t>
              </a:r>
            </a:p>
          </p:txBody>
        </p:sp>
      </p:grpSp>
      <p:pic>
        <p:nvPicPr>
          <p:cNvPr id="37" name="Picture 37"/>
          <p:cNvPicPr>
            <a:picLocks noChangeAspect="1"/>
          </p:cNvPicPr>
          <p:nvPr/>
        </p:nvPicPr>
        <p:blipFill>
          <a:blip r:embed="rId7"/>
          <a:srcRect r="361" b="9953"/>
          <a:stretch>
            <a:fillRect/>
          </a:stretch>
        </p:blipFill>
        <p:spPr>
          <a:xfrm>
            <a:off x="5640692" y="3275171"/>
            <a:ext cx="2906051" cy="5291947"/>
          </a:xfrm>
          <a:prstGeom prst="rect">
            <a:avLst/>
          </a:prstGeom>
        </p:spPr>
      </p:pic>
      <p:pic>
        <p:nvPicPr>
          <p:cNvPr id="38" name="Picture 38"/>
          <p:cNvPicPr>
            <a:picLocks noChangeAspect="1"/>
          </p:cNvPicPr>
          <p:nvPr/>
        </p:nvPicPr>
        <p:blipFill>
          <a:blip r:embed="rId4"/>
          <a:srcRect r="236" b="19676"/>
          <a:stretch>
            <a:fillRect/>
          </a:stretch>
        </p:blipFill>
        <p:spPr>
          <a:xfrm>
            <a:off x="3737044" y="2982042"/>
            <a:ext cx="6936832" cy="5585076"/>
          </a:xfrm>
          <a:prstGeom prst="rect">
            <a:avLst/>
          </a:prstGeom>
        </p:spPr>
      </p:pic>
      <p:grpSp>
        <p:nvGrpSpPr>
          <p:cNvPr id="39" name="Group 39"/>
          <p:cNvGrpSpPr/>
          <p:nvPr/>
        </p:nvGrpSpPr>
        <p:grpSpPr>
          <a:xfrm>
            <a:off x="5739958" y="3429842"/>
            <a:ext cx="792081" cy="429810"/>
            <a:chOff x="0" y="0"/>
            <a:chExt cx="1056108" cy="573080"/>
          </a:xfrm>
        </p:grpSpPr>
        <p:sp>
          <p:nvSpPr>
            <p:cNvPr id="40" name="Freeform 40"/>
            <p:cNvSpPr/>
            <p:nvPr/>
          </p:nvSpPr>
          <p:spPr>
            <a:xfrm>
              <a:off x="0" y="0"/>
              <a:ext cx="1056132" cy="573024"/>
            </a:xfrm>
            <a:custGeom>
              <a:avLst/>
              <a:gdLst/>
              <a:ahLst/>
              <a:cxnLst/>
              <a:rect l="l" t="t" r="r" b="b"/>
              <a:pathLst>
                <a:path w="1056132" h="573024">
                  <a:moveTo>
                    <a:pt x="0" y="0"/>
                  </a:moveTo>
                  <a:lnTo>
                    <a:pt x="1056132" y="0"/>
                  </a:lnTo>
                  <a:lnTo>
                    <a:pt x="1056132" y="573024"/>
                  </a:lnTo>
                  <a:lnTo>
                    <a:pt x="0" y="573024"/>
                  </a:lnTo>
                  <a:close/>
                </a:path>
              </a:pathLst>
            </a:custGeom>
            <a:solidFill>
              <a:srgbClr val="2B2B2B"/>
            </a:solidFill>
          </p:spPr>
        </p:sp>
      </p:grpSp>
      <p:pic>
        <p:nvPicPr>
          <p:cNvPr id="41" name="Picture 41"/>
          <p:cNvPicPr>
            <a:picLocks noChangeAspect="1"/>
          </p:cNvPicPr>
          <p:nvPr/>
        </p:nvPicPr>
        <p:blipFill>
          <a:blip r:embed="rId8"/>
          <a:srcRect r="419" b="8549"/>
          <a:stretch>
            <a:fillRect/>
          </a:stretch>
        </p:blipFill>
        <p:spPr>
          <a:xfrm>
            <a:off x="10065716" y="3337744"/>
            <a:ext cx="2750665" cy="5229374"/>
          </a:xfrm>
          <a:prstGeom prst="rect">
            <a:avLst/>
          </a:prstGeom>
        </p:spPr>
      </p:pic>
      <p:pic>
        <p:nvPicPr>
          <p:cNvPr id="42" name="Picture 42"/>
          <p:cNvPicPr>
            <a:picLocks noChangeAspect="1"/>
          </p:cNvPicPr>
          <p:nvPr/>
        </p:nvPicPr>
        <p:blipFill>
          <a:blip r:embed="rId4"/>
          <a:srcRect r="125" b="17893"/>
          <a:stretch>
            <a:fillRect/>
          </a:stretch>
        </p:blipFill>
        <p:spPr>
          <a:xfrm>
            <a:off x="8197793" y="3077006"/>
            <a:ext cx="6678144" cy="5490112"/>
          </a:xfrm>
          <a:prstGeom prst="rect">
            <a:avLst/>
          </a:prstGeom>
        </p:spPr>
      </p:pic>
      <p:grpSp>
        <p:nvGrpSpPr>
          <p:cNvPr id="43" name="Group 43"/>
          <p:cNvGrpSpPr/>
          <p:nvPr/>
        </p:nvGrpSpPr>
        <p:grpSpPr>
          <a:xfrm>
            <a:off x="10063441" y="3499690"/>
            <a:ext cx="792081" cy="429810"/>
            <a:chOff x="0" y="0"/>
            <a:chExt cx="1056108" cy="573080"/>
          </a:xfrm>
        </p:grpSpPr>
        <p:sp>
          <p:nvSpPr>
            <p:cNvPr id="44" name="Freeform 44"/>
            <p:cNvSpPr/>
            <p:nvPr/>
          </p:nvSpPr>
          <p:spPr>
            <a:xfrm>
              <a:off x="0" y="0"/>
              <a:ext cx="1056132" cy="573024"/>
            </a:xfrm>
            <a:custGeom>
              <a:avLst/>
              <a:gdLst/>
              <a:ahLst/>
              <a:cxnLst/>
              <a:rect l="l" t="t" r="r" b="b"/>
              <a:pathLst>
                <a:path w="1056132" h="573024">
                  <a:moveTo>
                    <a:pt x="0" y="0"/>
                  </a:moveTo>
                  <a:lnTo>
                    <a:pt x="1056132" y="0"/>
                  </a:lnTo>
                  <a:lnTo>
                    <a:pt x="1056132" y="573024"/>
                  </a:lnTo>
                  <a:lnTo>
                    <a:pt x="0" y="573024"/>
                  </a:lnTo>
                  <a:close/>
                </a:path>
              </a:pathLst>
            </a:custGeom>
            <a:solidFill>
              <a:srgbClr val="2B2B2B"/>
            </a:solidFill>
          </p:spPr>
        </p:sp>
      </p:grpSp>
      <p:grpSp>
        <p:nvGrpSpPr>
          <p:cNvPr id="45" name="Group 45"/>
          <p:cNvGrpSpPr/>
          <p:nvPr/>
        </p:nvGrpSpPr>
        <p:grpSpPr>
          <a:xfrm>
            <a:off x="9747262" y="2213048"/>
            <a:ext cx="632360" cy="661451"/>
            <a:chOff x="0" y="0"/>
            <a:chExt cx="843146" cy="881934"/>
          </a:xfrm>
        </p:grpSpPr>
        <p:sp>
          <p:nvSpPr>
            <p:cNvPr id="46" name="Freeform 46"/>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47" name="TextBox 47"/>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3</a:t>
              </a:r>
            </a:p>
          </p:txBody>
        </p:sp>
      </p:grpSp>
      <p:grpSp>
        <p:nvGrpSpPr>
          <p:cNvPr id="48" name="Group 48"/>
          <p:cNvGrpSpPr/>
          <p:nvPr/>
        </p:nvGrpSpPr>
        <p:grpSpPr>
          <a:xfrm>
            <a:off x="13779218" y="2181823"/>
            <a:ext cx="632359" cy="661451"/>
            <a:chOff x="0" y="0"/>
            <a:chExt cx="843146" cy="881934"/>
          </a:xfrm>
        </p:grpSpPr>
        <p:sp>
          <p:nvSpPr>
            <p:cNvPr id="49" name="Freeform 49"/>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50" name="TextBox 50"/>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4</a:t>
              </a:r>
            </a:p>
          </p:txBody>
        </p:sp>
      </p:grpSp>
      <p:grpSp>
        <p:nvGrpSpPr>
          <p:cNvPr id="51" name="Group 51"/>
          <p:cNvGrpSpPr/>
          <p:nvPr/>
        </p:nvGrpSpPr>
        <p:grpSpPr>
          <a:xfrm>
            <a:off x="1470282" y="7772398"/>
            <a:ext cx="2695562" cy="213694"/>
            <a:chOff x="0" y="0"/>
            <a:chExt cx="3594082" cy="284926"/>
          </a:xfrm>
        </p:grpSpPr>
        <p:sp>
          <p:nvSpPr>
            <p:cNvPr id="52" name="Freeform 52"/>
            <p:cNvSpPr/>
            <p:nvPr/>
          </p:nvSpPr>
          <p:spPr>
            <a:xfrm>
              <a:off x="0" y="0"/>
              <a:ext cx="3594100" cy="284988"/>
            </a:xfrm>
            <a:custGeom>
              <a:avLst/>
              <a:gdLst/>
              <a:ahLst/>
              <a:cxnLst/>
              <a:rect l="l" t="t" r="r" b="b"/>
              <a:pathLst>
                <a:path w="3594100" h="284988">
                  <a:moveTo>
                    <a:pt x="0" y="0"/>
                  </a:moveTo>
                  <a:lnTo>
                    <a:pt x="3594100" y="0"/>
                  </a:lnTo>
                  <a:lnTo>
                    <a:pt x="3594100" y="284988"/>
                  </a:lnTo>
                  <a:lnTo>
                    <a:pt x="0" y="284988"/>
                  </a:lnTo>
                  <a:close/>
                </a:path>
              </a:pathLst>
            </a:custGeom>
            <a:solidFill>
              <a:srgbClr val="404040"/>
            </a:solidFill>
          </p:spPr>
        </p:sp>
        <p:sp>
          <p:nvSpPr>
            <p:cNvPr id="53" name="TextBox 53"/>
            <p:cNvSpPr txBox="1"/>
            <p:nvPr/>
          </p:nvSpPr>
          <p:spPr>
            <a:xfrm>
              <a:off x="0" y="0"/>
              <a:ext cx="3594082" cy="284926"/>
            </a:xfrm>
            <a:prstGeom prst="rect">
              <a:avLst/>
            </a:prstGeom>
          </p:spPr>
          <p:txBody>
            <a:bodyPr lIns="50800" tIns="50800" rIns="50800" bIns="50800" rtlCol="0" anchor="ctr"/>
            <a:lstStyle/>
            <a:p>
              <a:pPr algn="ctr">
                <a:lnSpc>
                  <a:spcPts val="1260"/>
                </a:lnSpc>
              </a:pPr>
              <a:r>
                <a:rPr lang="en-US" sz="1050">
                  <a:solidFill>
                    <a:srgbClr val="FFFFFF"/>
                  </a:solidFill>
                  <a:latin typeface="Lato Light"/>
                </a:rPr>
                <a:t>Upload a Receipt to fully grow plant</a:t>
              </a:r>
            </a:p>
          </p:txBody>
        </p:sp>
      </p:grpSp>
      <p:sp>
        <p:nvSpPr>
          <p:cNvPr id="54" name="TextBox 54"/>
          <p:cNvSpPr txBox="1"/>
          <p:nvPr/>
        </p:nvSpPr>
        <p:spPr>
          <a:xfrm>
            <a:off x="1070047" y="682987"/>
            <a:ext cx="10923985" cy="936117"/>
          </a:xfrm>
          <a:prstGeom prst="rect">
            <a:avLst/>
          </a:prstGeom>
        </p:spPr>
        <p:txBody>
          <a:bodyPr lIns="0" tIns="0" rIns="0" bIns="0" rtlCol="0" anchor="t">
            <a:spAutoFit/>
          </a:bodyPr>
          <a:lstStyle/>
          <a:p>
            <a:pPr algn="l">
              <a:lnSpc>
                <a:spcPts val="3564"/>
              </a:lnSpc>
            </a:pPr>
            <a:r>
              <a:rPr lang="en-US" sz="3300" spc="48">
                <a:solidFill>
                  <a:srgbClr val="FFFFFF"/>
                </a:solidFill>
                <a:latin typeface="Poppins"/>
              </a:rPr>
              <a:t>Augmented Reality Gamification, Proven to Drive Shopper Engagement and Action </a:t>
            </a:r>
          </a:p>
        </p:txBody>
      </p:sp>
      <p:sp>
        <p:nvSpPr>
          <p:cNvPr id="55" name="TextBox 55"/>
          <p:cNvSpPr txBox="1"/>
          <p:nvPr/>
        </p:nvSpPr>
        <p:spPr>
          <a:xfrm>
            <a:off x="1668884" y="2131548"/>
            <a:ext cx="3146462" cy="742950"/>
          </a:xfrm>
          <a:prstGeom prst="rect">
            <a:avLst/>
          </a:prstGeom>
        </p:spPr>
        <p:txBody>
          <a:bodyPr lIns="0" tIns="0" rIns="0" bIns="0" rtlCol="0" anchor="t">
            <a:spAutoFit/>
          </a:bodyPr>
          <a:lstStyle/>
          <a:p>
            <a:pPr algn="l">
              <a:lnSpc>
                <a:spcPts val="2879"/>
              </a:lnSpc>
            </a:pPr>
            <a:r>
              <a:rPr lang="en-US" sz="2400" spc="35">
                <a:solidFill>
                  <a:srgbClr val="FFFFFF"/>
                </a:solidFill>
                <a:latin typeface="Poppins Bold"/>
              </a:rPr>
              <a:t>Engage Daily to </a:t>
            </a:r>
          </a:p>
          <a:p>
            <a:pPr algn="l">
              <a:lnSpc>
                <a:spcPts val="2879"/>
              </a:lnSpc>
            </a:pPr>
            <a:r>
              <a:rPr lang="en-US" sz="2400" spc="35">
                <a:solidFill>
                  <a:srgbClr val="FFFFFF"/>
                </a:solidFill>
                <a:latin typeface="Poppins Bold"/>
              </a:rPr>
              <a:t>Grow AR Plant</a:t>
            </a:r>
          </a:p>
        </p:txBody>
      </p:sp>
      <p:sp>
        <p:nvSpPr>
          <p:cNvPr id="56" name="TextBox 56"/>
          <p:cNvSpPr txBox="1"/>
          <p:nvPr/>
        </p:nvSpPr>
        <p:spPr>
          <a:xfrm>
            <a:off x="6135999" y="2131548"/>
            <a:ext cx="2324949" cy="742950"/>
          </a:xfrm>
          <a:prstGeom prst="rect">
            <a:avLst/>
          </a:prstGeom>
        </p:spPr>
        <p:txBody>
          <a:bodyPr lIns="0" tIns="0" rIns="0" bIns="0" rtlCol="0" anchor="t">
            <a:spAutoFit/>
          </a:bodyPr>
          <a:lstStyle/>
          <a:p>
            <a:pPr algn="l">
              <a:lnSpc>
                <a:spcPts val="2879"/>
              </a:lnSpc>
            </a:pPr>
            <a:r>
              <a:rPr lang="en-US" sz="2400" spc="35">
                <a:solidFill>
                  <a:srgbClr val="FFFFFF"/>
                </a:solidFill>
                <a:latin typeface="Poppins Bold"/>
              </a:rPr>
              <a:t>Daily AR Token Game </a:t>
            </a:r>
          </a:p>
        </p:txBody>
      </p:sp>
      <p:sp>
        <p:nvSpPr>
          <p:cNvPr id="57" name="TextBox 57"/>
          <p:cNvSpPr txBox="1"/>
          <p:nvPr/>
        </p:nvSpPr>
        <p:spPr>
          <a:xfrm>
            <a:off x="5409087" y="8767143"/>
            <a:ext cx="3592748" cy="1085850"/>
          </a:xfrm>
          <a:prstGeom prst="rect">
            <a:avLst/>
          </a:prstGeom>
        </p:spPr>
        <p:txBody>
          <a:bodyPr lIns="0" tIns="0" rIns="0" bIns="0" rtlCol="0" anchor="t">
            <a:spAutoFit/>
          </a:bodyPr>
          <a:lstStyle/>
          <a:p>
            <a:pPr algn="ctr">
              <a:lnSpc>
                <a:spcPts val="2160"/>
              </a:lnSpc>
            </a:pPr>
            <a:r>
              <a:rPr lang="en-US" sz="1800" spc="26">
                <a:solidFill>
                  <a:srgbClr val="2B2B2B"/>
                </a:solidFill>
                <a:latin typeface="Poppins"/>
              </a:rPr>
              <a:t>Capture as many tokens in 120s</a:t>
            </a:r>
          </a:p>
          <a:p>
            <a:pPr algn="ctr">
              <a:lnSpc>
                <a:spcPts val="2160"/>
              </a:lnSpc>
            </a:pPr>
            <a:r>
              <a:rPr lang="en-US" sz="1800" spc="26">
                <a:solidFill>
                  <a:srgbClr val="2B2B2B"/>
                </a:solidFill>
                <a:latin typeface="Poppins"/>
              </a:rPr>
              <a:t>See twice as many tokens in Mall</a:t>
            </a:r>
            <a:r>
              <a:rPr lang="en-US" sz="1800" spc="26">
                <a:solidFill>
                  <a:srgbClr val="2B2B2B"/>
                </a:solidFill>
                <a:latin typeface="Poppins Light"/>
              </a:rPr>
              <a:t> </a:t>
            </a:r>
          </a:p>
        </p:txBody>
      </p:sp>
      <p:sp>
        <p:nvSpPr>
          <p:cNvPr id="58" name="TextBox 58"/>
          <p:cNvSpPr txBox="1"/>
          <p:nvPr/>
        </p:nvSpPr>
        <p:spPr>
          <a:xfrm>
            <a:off x="10556073" y="2155519"/>
            <a:ext cx="2875918" cy="742950"/>
          </a:xfrm>
          <a:prstGeom prst="rect">
            <a:avLst/>
          </a:prstGeom>
        </p:spPr>
        <p:txBody>
          <a:bodyPr lIns="0" tIns="0" rIns="0" bIns="0" rtlCol="0" anchor="t">
            <a:spAutoFit/>
          </a:bodyPr>
          <a:lstStyle/>
          <a:p>
            <a:pPr algn="l">
              <a:lnSpc>
                <a:spcPts val="2879"/>
              </a:lnSpc>
            </a:pPr>
            <a:r>
              <a:rPr lang="en-US" sz="2400" spc="35">
                <a:solidFill>
                  <a:srgbClr val="FFFFFF"/>
                </a:solidFill>
                <a:latin typeface="Poppins Bold"/>
              </a:rPr>
              <a:t>Unique Daily </a:t>
            </a:r>
          </a:p>
          <a:p>
            <a:pPr algn="l">
              <a:lnSpc>
                <a:spcPts val="2879"/>
              </a:lnSpc>
            </a:pPr>
            <a:r>
              <a:rPr lang="en-US" sz="2400" spc="35">
                <a:solidFill>
                  <a:srgbClr val="FFFFFF"/>
                </a:solidFill>
                <a:latin typeface="Poppins Bold"/>
              </a:rPr>
              <a:t>Experiences </a:t>
            </a:r>
          </a:p>
        </p:txBody>
      </p:sp>
      <p:sp>
        <p:nvSpPr>
          <p:cNvPr id="59" name="TextBox 59"/>
          <p:cNvSpPr txBox="1"/>
          <p:nvPr/>
        </p:nvSpPr>
        <p:spPr>
          <a:xfrm>
            <a:off x="14592553" y="2286717"/>
            <a:ext cx="2875918" cy="381000"/>
          </a:xfrm>
          <a:prstGeom prst="rect">
            <a:avLst/>
          </a:prstGeom>
        </p:spPr>
        <p:txBody>
          <a:bodyPr lIns="0" tIns="0" rIns="0" bIns="0" rtlCol="0" anchor="t">
            <a:spAutoFit/>
          </a:bodyPr>
          <a:lstStyle/>
          <a:p>
            <a:pPr algn="l">
              <a:lnSpc>
                <a:spcPts val="2879"/>
              </a:lnSpc>
            </a:pPr>
            <a:r>
              <a:rPr lang="en-US" sz="2400" spc="35">
                <a:solidFill>
                  <a:srgbClr val="FFFFFF"/>
                </a:solidFill>
                <a:latin typeface="Poppins Bold"/>
              </a:rPr>
              <a:t>Referral</a:t>
            </a:r>
          </a:p>
        </p:txBody>
      </p:sp>
      <p:sp>
        <p:nvSpPr>
          <p:cNvPr id="60" name="TextBox 60"/>
          <p:cNvSpPr txBox="1"/>
          <p:nvPr/>
        </p:nvSpPr>
        <p:spPr>
          <a:xfrm>
            <a:off x="9945904" y="8795718"/>
            <a:ext cx="2921111" cy="552450"/>
          </a:xfrm>
          <a:prstGeom prst="rect">
            <a:avLst/>
          </a:prstGeom>
        </p:spPr>
        <p:txBody>
          <a:bodyPr lIns="0" tIns="0" rIns="0" bIns="0" rtlCol="0" anchor="t">
            <a:spAutoFit/>
          </a:bodyPr>
          <a:lstStyle/>
          <a:p>
            <a:pPr algn="ctr">
              <a:lnSpc>
                <a:spcPts val="2160"/>
              </a:lnSpc>
            </a:pPr>
            <a:r>
              <a:rPr lang="en-US" sz="1800" spc="26">
                <a:solidFill>
                  <a:srgbClr val="2B2B2B"/>
                </a:solidFill>
                <a:latin typeface="Poppins"/>
              </a:rPr>
              <a:t>Reward Shoppers for Engaging Daily</a:t>
            </a:r>
          </a:p>
        </p:txBody>
      </p:sp>
      <p:sp>
        <p:nvSpPr>
          <p:cNvPr id="61" name="TextBox 61"/>
          <p:cNvSpPr txBox="1"/>
          <p:nvPr/>
        </p:nvSpPr>
        <p:spPr>
          <a:xfrm>
            <a:off x="13703490" y="8767143"/>
            <a:ext cx="3592748" cy="876300"/>
          </a:xfrm>
          <a:prstGeom prst="rect">
            <a:avLst/>
          </a:prstGeom>
        </p:spPr>
        <p:txBody>
          <a:bodyPr lIns="0" tIns="0" rIns="0" bIns="0" rtlCol="0" anchor="t">
            <a:spAutoFit/>
          </a:bodyPr>
          <a:lstStyle/>
          <a:p>
            <a:pPr algn="ctr">
              <a:lnSpc>
                <a:spcPts val="2279"/>
              </a:lnSpc>
            </a:pPr>
            <a:r>
              <a:rPr lang="en-US" sz="1899" spc="28">
                <a:solidFill>
                  <a:srgbClr val="2B2B2B"/>
                </a:solidFill>
                <a:latin typeface="Poppins"/>
              </a:rPr>
              <a:t>Refer a Friend; Get Rewarded</a:t>
            </a:r>
          </a:p>
          <a:p>
            <a:pPr algn="ctr">
              <a:lnSpc>
                <a:spcPts val="2279"/>
              </a:lnSpc>
            </a:pPr>
            <a:r>
              <a:rPr lang="en-US" sz="1899" spc="28">
                <a:solidFill>
                  <a:srgbClr val="2B2B2B"/>
                </a:solidFill>
                <a:latin typeface="Poppins"/>
              </a:rPr>
              <a:t>with Points for Successful Referral</a:t>
            </a:r>
          </a:p>
        </p:txBody>
      </p:sp>
      <p:sp>
        <p:nvSpPr>
          <p:cNvPr id="62" name="TextBox 62"/>
          <p:cNvSpPr txBox="1"/>
          <p:nvPr/>
        </p:nvSpPr>
        <p:spPr>
          <a:xfrm>
            <a:off x="17612890" y="9166814"/>
            <a:ext cx="675110" cy="760401"/>
          </a:xfrm>
          <a:prstGeom prst="rect">
            <a:avLst/>
          </a:prstGeom>
        </p:spPr>
        <p:txBody>
          <a:bodyPr wrap="square" lIns="0" tIns="0" rIns="0" bIns="0" rtlCol="0" anchor="t">
            <a:spAutoFit/>
          </a:bodyPr>
          <a:lstStyle/>
          <a:p>
            <a:pPr>
              <a:lnSpc>
                <a:spcPts val="6649"/>
              </a:lnSpc>
            </a:pPr>
            <a:r>
              <a:rPr lang="en-US" sz="3499" dirty="0">
                <a:solidFill>
                  <a:srgbClr val="000000"/>
                </a:solidFill>
                <a:latin typeface="Poppins"/>
              </a:rPr>
              <a:t>25</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25" y="-9525"/>
            <a:ext cx="257175" cy="257175"/>
            <a:chOff x="0" y="0"/>
            <a:chExt cx="342900" cy="342900"/>
          </a:xfrm>
        </p:grpSpPr>
        <p:sp>
          <p:nvSpPr>
            <p:cNvPr id="3" name="Freeform 3"/>
            <p:cNvSpPr/>
            <p:nvPr/>
          </p:nvSpPr>
          <p:spPr>
            <a:xfrm>
              <a:off x="12700" y="12700"/>
              <a:ext cx="317500" cy="317500"/>
            </a:xfrm>
            <a:custGeom>
              <a:avLst/>
              <a:gdLst/>
              <a:ahLst/>
              <a:cxnLst/>
              <a:rect l="l" t="t" r="r" b="b"/>
              <a:pathLst>
                <a:path w="317500" h="317500">
                  <a:moveTo>
                    <a:pt x="0" y="0"/>
                  </a:moveTo>
                  <a:lnTo>
                    <a:pt x="317500" y="0"/>
                  </a:lnTo>
                  <a:lnTo>
                    <a:pt x="317500" y="317500"/>
                  </a:lnTo>
                  <a:lnTo>
                    <a:pt x="0" y="317500"/>
                  </a:lnTo>
                  <a:close/>
                </a:path>
              </a:pathLst>
            </a:custGeom>
            <a:solidFill>
              <a:srgbClr val="7EC44E"/>
            </a:solidFill>
          </p:spPr>
        </p:sp>
        <p:sp>
          <p:nvSpPr>
            <p:cNvPr id="4" name="Freeform 4"/>
            <p:cNvSpPr/>
            <p:nvPr/>
          </p:nvSpPr>
          <p:spPr>
            <a:xfrm>
              <a:off x="0" y="0"/>
              <a:ext cx="342900" cy="342900"/>
            </a:xfrm>
            <a:custGeom>
              <a:avLst/>
              <a:gdLst/>
              <a:ahLst/>
              <a:cxnLst/>
              <a:rect l="l" t="t" r="r" b="b"/>
              <a:pathLst>
                <a:path w="342900" h="342900">
                  <a:moveTo>
                    <a:pt x="12700" y="0"/>
                  </a:moveTo>
                  <a:lnTo>
                    <a:pt x="330200" y="0"/>
                  </a:lnTo>
                  <a:cubicBezTo>
                    <a:pt x="337185" y="0"/>
                    <a:pt x="342900" y="5715"/>
                    <a:pt x="342900" y="12700"/>
                  </a:cubicBezTo>
                  <a:lnTo>
                    <a:pt x="342900" y="330200"/>
                  </a:lnTo>
                  <a:cubicBezTo>
                    <a:pt x="342900" y="337185"/>
                    <a:pt x="337185" y="342900"/>
                    <a:pt x="330200" y="342900"/>
                  </a:cubicBezTo>
                  <a:lnTo>
                    <a:pt x="12700" y="342900"/>
                  </a:lnTo>
                  <a:cubicBezTo>
                    <a:pt x="5715" y="342900"/>
                    <a:pt x="0" y="337185"/>
                    <a:pt x="0" y="330200"/>
                  </a:cubicBezTo>
                  <a:lnTo>
                    <a:pt x="0" y="12700"/>
                  </a:lnTo>
                  <a:cubicBezTo>
                    <a:pt x="0" y="5715"/>
                    <a:pt x="5715" y="0"/>
                    <a:pt x="12700" y="0"/>
                  </a:cubicBezTo>
                  <a:moveTo>
                    <a:pt x="12700" y="25400"/>
                  </a:moveTo>
                  <a:lnTo>
                    <a:pt x="12700" y="12700"/>
                  </a:lnTo>
                  <a:lnTo>
                    <a:pt x="25400" y="12700"/>
                  </a:lnTo>
                  <a:lnTo>
                    <a:pt x="25400" y="330200"/>
                  </a:lnTo>
                  <a:lnTo>
                    <a:pt x="12700" y="330200"/>
                  </a:lnTo>
                  <a:lnTo>
                    <a:pt x="12700" y="317500"/>
                  </a:lnTo>
                  <a:lnTo>
                    <a:pt x="330200" y="317500"/>
                  </a:lnTo>
                  <a:lnTo>
                    <a:pt x="330200" y="330200"/>
                  </a:lnTo>
                  <a:lnTo>
                    <a:pt x="317500" y="330200"/>
                  </a:lnTo>
                  <a:lnTo>
                    <a:pt x="317500" y="12700"/>
                  </a:lnTo>
                  <a:lnTo>
                    <a:pt x="330200" y="12700"/>
                  </a:lnTo>
                  <a:lnTo>
                    <a:pt x="330200" y="25400"/>
                  </a:lnTo>
                  <a:lnTo>
                    <a:pt x="12700" y="25400"/>
                  </a:lnTo>
                  <a:close/>
                </a:path>
              </a:pathLst>
            </a:custGeom>
            <a:solidFill>
              <a:srgbClr val="5B8F37"/>
            </a:solidFill>
          </p:spPr>
        </p:sp>
      </p:grpSp>
      <p:sp>
        <p:nvSpPr>
          <p:cNvPr id="5" name="AutoShape 5"/>
          <p:cNvSpPr/>
          <p:nvPr/>
        </p:nvSpPr>
        <p:spPr>
          <a:xfrm rot="3678">
            <a:off x="2816262" y="9613520"/>
            <a:ext cx="13351112" cy="0"/>
          </a:xfrm>
          <a:prstGeom prst="line">
            <a:avLst/>
          </a:prstGeom>
          <a:ln w="9525" cap="rnd">
            <a:solidFill>
              <a:srgbClr val="2B2B2B"/>
            </a:solidFill>
            <a:prstDash val="solid"/>
            <a:headEnd type="none" w="sm" len="sm"/>
            <a:tailEnd type="none" w="sm" len="sm"/>
          </a:ln>
        </p:spPr>
      </p:sp>
      <p:sp>
        <p:nvSpPr>
          <p:cNvPr id="6" name="TextBox 6"/>
          <p:cNvSpPr txBox="1"/>
          <p:nvPr/>
        </p:nvSpPr>
        <p:spPr>
          <a:xfrm>
            <a:off x="1258023" y="9386607"/>
            <a:ext cx="1690917" cy="379751"/>
          </a:xfrm>
          <a:prstGeom prst="rect">
            <a:avLst/>
          </a:prstGeom>
        </p:spPr>
        <p:txBody>
          <a:bodyPr lIns="0" tIns="0" rIns="0" bIns="0" rtlCol="0" anchor="t">
            <a:spAutoFit/>
          </a:bodyPr>
          <a:lstStyle/>
          <a:p>
            <a:pPr algn="l">
              <a:lnSpc>
                <a:spcPts val="2520"/>
              </a:lnSpc>
            </a:pPr>
            <a:r>
              <a:rPr lang="en-US" sz="2100">
                <a:solidFill>
                  <a:srgbClr val="2B2B2B"/>
                </a:solidFill>
                <a:latin typeface="Lato Light"/>
              </a:rPr>
              <a:t>GrowthDesk</a:t>
            </a:r>
          </a:p>
        </p:txBody>
      </p:sp>
      <p:sp>
        <p:nvSpPr>
          <p:cNvPr id="7" name="TextBox 7"/>
          <p:cNvSpPr txBox="1"/>
          <p:nvPr/>
        </p:nvSpPr>
        <p:spPr>
          <a:xfrm>
            <a:off x="16557896" y="9409689"/>
            <a:ext cx="392277" cy="379751"/>
          </a:xfrm>
          <a:prstGeom prst="rect">
            <a:avLst/>
          </a:prstGeom>
        </p:spPr>
        <p:txBody>
          <a:bodyPr lIns="0" tIns="0" rIns="0" bIns="0" rtlCol="0" anchor="t">
            <a:spAutoFit/>
          </a:bodyPr>
          <a:lstStyle/>
          <a:p>
            <a:pPr algn="l">
              <a:lnSpc>
                <a:spcPts val="2520"/>
              </a:lnSpc>
            </a:pPr>
            <a:r>
              <a:rPr lang="en-US" sz="2100">
                <a:solidFill>
                  <a:srgbClr val="2B2B2B"/>
                </a:solidFill>
                <a:latin typeface="Lato Light"/>
              </a:rPr>
              <a:t>‹#›</a:t>
            </a:r>
          </a:p>
        </p:txBody>
      </p:sp>
      <p:grpSp>
        <p:nvGrpSpPr>
          <p:cNvPr id="8" name="Group 8"/>
          <p:cNvGrpSpPr/>
          <p:nvPr/>
        </p:nvGrpSpPr>
        <p:grpSpPr>
          <a:xfrm>
            <a:off x="0" y="4686300"/>
            <a:ext cx="18288000" cy="5600700"/>
            <a:chOff x="0" y="0"/>
            <a:chExt cx="24384000" cy="7467600"/>
          </a:xfrm>
        </p:grpSpPr>
        <p:sp>
          <p:nvSpPr>
            <p:cNvPr id="9" name="Freeform 9"/>
            <p:cNvSpPr/>
            <p:nvPr/>
          </p:nvSpPr>
          <p:spPr>
            <a:xfrm>
              <a:off x="0" y="0"/>
              <a:ext cx="24384000" cy="7467600"/>
            </a:xfrm>
            <a:custGeom>
              <a:avLst/>
              <a:gdLst/>
              <a:ahLst/>
              <a:cxnLst/>
              <a:rect l="l" t="t" r="r" b="b"/>
              <a:pathLst>
                <a:path w="24384000" h="7467600">
                  <a:moveTo>
                    <a:pt x="0" y="0"/>
                  </a:moveTo>
                  <a:lnTo>
                    <a:pt x="24384000" y="0"/>
                  </a:lnTo>
                  <a:lnTo>
                    <a:pt x="24384000" y="7467600"/>
                  </a:lnTo>
                  <a:lnTo>
                    <a:pt x="0" y="7467600"/>
                  </a:lnTo>
                  <a:close/>
                </a:path>
              </a:pathLst>
            </a:custGeom>
            <a:solidFill>
              <a:srgbClr val="FFFFFF"/>
            </a:solidFill>
          </p:spPr>
        </p:sp>
      </p:grpSp>
      <p:pic>
        <p:nvPicPr>
          <p:cNvPr id="10" name="Picture 10"/>
          <p:cNvPicPr>
            <a:picLocks noChangeAspect="1"/>
          </p:cNvPicPr>
          <p:nvPr/>
        </p:nvPicPr>
        <p:blipFill>
          <a:blip r:embed="rId2"/>
          <a:srcRect b="10000"/>
          <a:stretch>
            <a:fillRect/>
          </a:stretch>
        </p:blipFill>
        <p:spPr>
          <a:xfrm>
            <a:off x="0" y="0"/>
            <a:ext cx="18288000" cy="9258300"/>
          </a:xfrm>
          <a:prstGeom prst="rect">
            <a:avLst/>
          </a:prstGeom>
        </p:spPr>
      </p:pic>
      <p:grpSp>
        <p:nvGrpSpPr>
          <p:cNvPr id="11" name="Group 11"/>
          <p:cNvGrpSpPr/>
          <p:nvPr/>
        </p:nvGrpSpPr>
        <p:grpSpPr>
          <a:xfrm>
            <a:off x="1028700" y="2264936"/>
            <a:ext cx="632359" cy="661450"/>
            <a:chOff x="0" y="0"/>
            <a:chExt cx="843146" cy="881934"/>
          </a:xfrm>
        </p:grpSpPr>
        <p:sp>
          <p:nvSpPr>
            <p:cNvPr id="12" name="Freeform 12"/>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13" name="TextBox 13"/>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1</a:t>
              </a:r>
            </a:p>
          </p:txBody>
        </p:sp>
      </p:grpSp>
      <p:sp>
        <p:nvSpPr>
          <p:cNvPr id="14" name="TextBox 14"/>
          <p:cNvSpPr txBox="1"/>
          <p:nvPr/>
        </p:nvSpPr>
        <p:spPr>
          <a:xfrm>
            <a:off x="1028700" y="1078933"/>
            <a:ext cx="16350572" cy="531114"/>
          </a:xfrm>
          <a:prstGeom prst="rect">
            <a:avLst/>
          </a:prstGeom>
        </p:spPr>
        <p:txBody>
          <a:bodyPr lIns="0" tIns="0" rIns="0" bIns="0" rtlCol="0" anchor="t">
            <a:spAutoFit/>
          </a:bodyPr>
          <a:lstStyle/>
          <a:p>
            <a:pPr algn="l">
              <a:lnSpc>
                <a:spcPts val="3888"/>
              </a:lnSpc>
            </a:pPr>
            <a:r>
              <a:rPr lang="en-US" sz="3600" spc="53">
                <a:solidFill>
                  <a:srgbClr val="FFFFFF"/>
                </a:solidFill>
                <a:latin typeface="Poppins"/>
              </a:rPr>
              <a:t>Seamless Integration and User Experience In-App</a:t>
            </a:r>
          </a:p>
        </p:txBody>
      </p:sp>
      <p:grpSp>
        <p:nvGrpSpPr>
          <p:cNvPr id="15" name="Group 15"/>
          <p:cNvGrpSpPr/>
          <p:nvPr/>
        </p:nvGrpSpPr>
        <p:grpSpPr>
          <a:xfrm>
            <a:off x="5385600" y="2327071"/>
            <a:ext cx="632360" cy="661450"/>
            <a:chOff x="0" y="0"/>
            <a:chExt cx="843146" cy="881934"/>
          </a:xfrm>
        </p:grpSpPr>
        <p:sp>
          <p:nvSpPr>
            <p:cNvPr id="16" name="Freeform 16"/>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17" name="TextBox 17"/>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2</a:t>
              </a:r>
            </a:p>
          </p:txBody>
        </p:sp>
      </p:grpSp>
      <p:sp>
        <p:nvSpPr>
          <p:cNvPr id="18" name="TextBox 18"/>
          <p:cNvSpPr txBox="1"/>
          <p:nvPr/>
        </p:nvSpPr>
        <p:spPr>
          <a:xfrm>
            <a:off x="6188494" y="2095822"/>
            <a:ext cx="3303324" cy="1104900"/>
          </a:xfrm>
          <a:prstGeom prst="rect">
            <a:avLst/>
          </a:prstGeom>
        </p:spPr>
        <p:txBody>
          <a:bodyPr lIns="0" tIns="0" rIns="0" bIns="0" rtlCol="0" anchor="t">
            <a:spAutoFit/>
          </a:bodyPr>
          <a:lstStyle/>
          <a:p>
            <a:pPr algn="l">
              <a:lnSpc>
                <a:spcPts val="2879"/>
              </a:lnSpc>
            </a:pPr>
            <a:r>
              <a:rPr lang="en-US" sz="2400" spc="35">
                <a:solidFill>
                  <a:srgbClr val="FFFFFF"/>
                </a:solidFill>
                <a:latin typeface="Poppins Bold"/>
              </a:rPr>
              <a:t>All Gamification </a:t>
            </a:r>
          </a:p>
          <a:p>
            <a:pPr algn="l">
              <a:lnSpc>
                <a:spcPts val="2879"/>
              </a:lnSpc>
            </a:pPr>
            <a:r>
              <a:rPr lang="en-US" sz="2400" spc="35">
                <a:solidFill>
                  <a:srgbClr val="FFFFFF"/>
                </a:solidFill>
                <a:latin typeface="Poppins Bold"/>
              </a:rPr>
              <a:t>can be made accessible via App</a:t>
            </a:r>
          </a:p>
        </p:txBody>
      </p:sp>
      <p:grpSp>
        <p:nvGrpSpPr>
          <p:cNvPr id="19" name="Group 19"/>
          <p:cNvGrpSpPr/>
          <p:nvPr/>
        </p:nvGrpSpPr>
        <p:grpSpPr>
          <a:xfrm>
            <a:off x="9636900" y="2336608"/>
            <a:ext cx="632360" cy="661451"/>
            <a:chOff x="0" y="0"/>
            <a:chExt cx="843146" cy="881934"/>
          </a:xfrm>
        </p:grpSpPr>
        <p:sp>
          <p:nvSpPr>
            <p:cNvPr id="20" name="Freeform 20"/>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21" name="TextBox 21"/>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3</a:t>
              </a:r>
            </a:p>
          </p:txBody>
        </p:sp>
      </p:grpSp>
      <p:sp>
        <p:nvSpPr>
          <p:cNvPr id="22" name="TextBox 22"/>
          <p:cNvSpPr txBox="1"/>
          <p:nvPr/>
        </p:nvSpPr>
        <p:spPr>
          <a:xfrm>
            <a:off x="10414341" y="2276797"/>
            <a:ext cx="3216726" cy="742950"/>
          </a:xfrm>
          <a:prstGeom prst="rect">
            <a:avLst/>
          </a:prstGeom>
        </p:spPr>
        <p:txBody>
          <a:bodyPr lIns="0" tIns="0" rIns="0" bIns="0" rtlCol="0" anchor="t">
            <a:spAutoFit/>
          </a:bodyPr>
          <a:lstStyle/>
          <a:p>
            <a:pPr algn="l">
              <a:lnSpc>
                <a:spcPts val="2879"/>
              </a:lnSpc>
            </a:pPr>
            <a:r>
              <a:rPr lang="en-US" sz="2400" spc="35">
                <a:solidFill>
                  <a:srgbClr val="FFFFFF"/>
                </a:solidFill>
                <a:latin typeface="Poppins Bold"/>
              </a:rPr>
              <a:t>Automated Syncing of Accounts </a:t>
            </a:r>
          </a:p>
        </p:txBody>
      </p:sp>
      <p:grpSp>
        <p:nvGrpSpPr>
          <p:cNvPr id="23" name="Group 23"/>
          <p:cNvGrpSpPr/>
          <p:nvPr/>
        </p:nvGrpSpPr>
        <p:grpSpPr>
          <a:xfrm>
            <a:off x="13907292" y="2312462"/>
            <a:ext cx="632359" cy="661451"/>
            <a:chOff x="0" y="0"/>
            <a:chExt cx="843146" cy="881934"/>
          </a:xfrm>
        </p:grpSpPr>
        <p:sp>
          <p:nvSpPr>
            <p:cNvPr id="24" name="Freeform 24"/>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25" name="TextBox 25"/>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4</a:t>
              </a:r>
            </a:p>
          </p:txBody>
        </p:sp>
      </p:grpSp>
      <p:sp>
        <p:nvSpPr>
          <p:cNvPr id="26" name="TextBox 26"/>
          <p:cNvSpPr txBox="1"/>
          <p:nvPr/>
        </p:nvSpPr>
        <p:spPr>
          <a:xfrm>
            <a:off x="14682526" y="2262188"/>
            <a:ext cx="2875918" cy="742950"/>
          </a:xfrm>
          <a:prstGeom prst="rect">
            <a:avLst/>
          </a:prstGeom>
        </p:spPr>
        <p:txBody>
          <a:bodyPr lIns="0" tIns="0" rIns="0" bIns="0" rtlCol="0" anchor="t">
            <a:spAutoFit/>
          </a:bodyPr>
          <a:lstStyle/>
          <a:p>
            <a:pPr algn="l">
              <a:lnSpc>
                <a:spcPts val="2879"/>
              </a:lnSpc>
            </a:pPr>
            <a:r>
              <a:rPr lang="en-US" sz="2400" spc="35">
                <a:solidFill>
                  <a:srgbClr val="FFFFFF"/>
                </a:solidFill>
                <a:latin typeface="Poppins Bold"/>
              </a:rPr>
              <a:t>Incentivizes</a:t>
            </a:r>
          </a:p>
          <a:p>
            <a:pPr algn="l">
              <a:lnSpc>
                <a:spcPts val="2879"/>
              </a:lnSpc>
            </a:pPr>
            <a:r>
              <a:rPr lang="en-US" sz="2400" spc="35">
                <a:solidFill>
                  <a:srgbClr val="FFFFFF"/>
                </a:solidFill>
                <a:latin typeface="Poppins Bold"/>
              </a:rPr>
              <a:t>App Installs </a:t>
            </a:r>
          </a:p>
        </p:txBody>
      </p:sp>
      <p:sp>
        <p:nvSpPr>
          <p:cNvPr id="27" name="TextBox 27"/>
          <p:cNvSpPr txBox="1"/>
          <p:nvPr/>
        </p:nvSpPr>
        <p:spPr>
          <a:xfrm>
            <a:off x="1950741" y="3625791"/>
            <a:ext cx="2133407" cy="594575"/>
          </a:xfrm>
          <a:prstGeom prst="rect">
            <a:avLst/>
          </a:prstGeom>
        </p:spPr>
        <p:txBody>
          <a:bodyPr lIns="0" tIns="0" rIns="0" bIns="0" rtlCol="0" anchor="t">
            <a:spAutoFit/>
          </a:bodyPr>
          <a:lstStyle/>
          <a:p>
            <a:pPr algn="l">
              <a:lnSpc>
                <a:spcPts val="2879"/>
              </a:lnSpc>
            </a:pPr>
            <a:r>
              <a:rPr lang="en-US" sz="2400">
                <a:solidFill>
                  <a:srgbClr val="2B2B2B"/>
                </a:solidFill>
                <a:latin typeface="Lato Light"/>
              </a:rPr>
              <a:t>Engage Daily to </a:t>
            </a:r>
          </a:p>
          <a:p>
            <a:pPr algn="l">
              <a:lnSpc>
                <a:spcPts val="2879"/>
              </a:lnSpc>
            </a:pPr>
            <a:r>
              <a:rPr lang="en-US" sz="2400">
                <a:solidFill>
                  <a:srgbClr val="2B2B2B"/>
                </a:solidFill>
                <a:latin typeface="Lato Light"/>
              </a:rPr>
              <a:t>Grow AR Plant</a:t>
            </a:r>
          </a:p>
        </p:txBody>
      </p:sp>
      <p:pic>
        <p:nvPicPr>
          <p:cNvPr id="28" name="Picture 28"/>
          <p:cNvPicPr>
            <a:picLocks noChangeAspect="1"/>
          </p:cNvPicPr>
          <p:nvPr/>
        </p:nvPicPr>
        <p:blipFill>
          <a:blip r:embed="rId3"/>
          <a:srcRect r="240" b="422"/>
          <a:stretch>
            <a:fillRect/>
          </a:stretch>
        </p:blipFill>
        <p:spPr>
          <a:xfrm>
            <a:off x="1591126" y="3538122"/>
            <a:ext cx="2347023" cy="5246225"/>
          </a:xfrm>
          <a:prstGeom prst="rect">
            <a:avLst/>
          </a:prstGeom>
        </p:spPr>
      </p:pic>
      <p:pic>
        <p:nvPicPr>
          <p:cNvPr id="29" name="Picture 29"/>
          <p:cNvPicPr>
            <a:picLocks noChangeAspect="1"/>
          </p:cNvPicPr>
          <p:nvPr/>
        </p:nvPicPr>
        <p:blipFill>
          <a:blip r:embed="rId4"/>
          <a:srcRect r="65" b="142"/>
          <a:stretch>
            <a:fillRect/>
          </a:stretch>
        </p:blipFill>
        <p:spPr>
          <a:xfrm>
            <a:off x="-9525" y="3325395"/>
            <a:ext cx="5777868" cy="5773449"/>
          </a:xfrm>
          <a:prstGeom prst="rect">
            <a:avLst/>
          </a:prstGeom>
        </p:spPr>
      </p:pic>
      <p:grpSp>
        <p:nvGrpSpPr>
          <p:cNvPr id="30" name="Group 30"/>
          <p:cNvGrpSpPr/>
          <p:nvPr/>
        </p:nvGrpSpPr>
        <p:grpSpPr>
          <a:xfrm>
            <a:off x="2120180" y="3859652"/>
            <a:ext cx="1349085" cy="515499"/>
            <a:chOff x="0" y="0"/>
            <a:chExt cx="1798780" cy="687332"/>
          </a:xfrm>
        </p:grpSpPr>
        <p:sp>
          <p:nvSpPr>
            <p:cNvPr id="31" name="Freeform 31"/>
            <p:cNvSpPr/>
            <p:nvPr/>
          </p:nvSpPr>
          <p:spPr>
            <a:xfrm>
              <a:off x="0" y="0"/>
              <a:ext cx="1798828" cy="687324"/>
            </a:xfrm>
            <a:custGeom>
              <a:avLst/>
              <a:gdLst/>
              <a:ahLst/>
              <a:cxnLst/>
              <a:rect l="l" t="t" r="r" b="b"/>
              <a:pathLst>
                <a:path w="1798828" h="687324">
                  <a:moveTo>
                    <a:pt x="0" y="0"/>
                  </a:moveTo>
                  <a:lnTo>
                    <a:pt x="1798828" y="0"/>
                  </a:lnTo>
                  <a:lnTo>
                    <a:pt x="1798828" y="687324"/>
                  </a:lnTo>
                  <a:lnTo>
                    <a:pt x="0" y="687324"/>
                  </a:lnTo>
                  <a:close/>
                </a:path>
              </a:pathLst>
            </a:custGeom>
            <a:solidFill>
              <a:srgbClr val="18A962"/>
            </a:solidFill>
          </p:spPr>
        </p:sp>
      </p:grpSp>
      <p:sp>
        <p:nvSpPr>
          <p:cNvPr id="32" name="TextBox 32"/>
          <p:cNvSpPr txBox="1"/>
          <p:nvPr/>
        </p:nvSpPr>
        <p:spPr>
          <a:xfrm>
            <a:off x="1938140" y="2105358"/>
            <a:ext cx="2875918" cy="1104900"/>
          </a:xfrm>
          <a:prstGeom prst="rect">
            <a:avLst/>
          </a:prstGeom>
        </p:spPr>
        <p:txBody>
          <a:bodyPr lIns="0" tIns="0" rIns="0" bIns="0" rtlCol="0" anchor="t">
            <a:spAutoFit/>
          </a:bodyPr>
          <a:lstStyle/>
          <a:p>
            <a:pPr algn="l">
              <a:lnSpc>
                <a:spcPts val="2879"/>
              </a:lnSpc>
            </a:pPr>
            <a:r>
              <a:rPr lang="en-US" sz="2400" spc="35">
                <a:solidFill>
                  <a:srgbClr val="FFFFFF"/>
                </a:solidFill>
                <a:latin typeface="Poppins Bold"/>
              </a:rPr>
              <a:t>Capture Email, Mobile during Registration</a:t>
            </a:r>
          </a:p>
        </p:txBody>
      </p:sp>
      <p:pic>
        <p:nvPicPr>
          <p:cNvPr id="33" name="Picture 33"/>
          <p:cNvPicPr>
            <a:picLocks noChangeAspect="1"/>
          </p:cNvPicPr>
          <p:nvPr/>
        </p:nvPicPr>
        <p:blipFill>
          <a:blip r:embed="rId5"/>
          <a:srcRect r="206" b="149"/>
          <a:stretch>
            <a:fillRect/>
          </a:stretch>
        </p:blipFill>
        <p:spPr>
          <a:xfrm>
            <a:off x="6154239" y="3425310"/>
            <a:ext cx="2794573" cy="5517621"/>
          </a:xfrm>
          <a:prstGeom prst="rect">
            <a:avLst/>
          </a:prstGeom>
        </p:spPr>
      </p:pic>
      <p:pic>
        <p:nvPicPr>
          <p:cNvPr id="34" name="Picture 34"/>
          <p:cNvPicPr>
            <a:picLocks noChangeAspect="1"/>
          </p:cNvPicPr>
          <p:nvPr/>
        </p:nvPicPr>
        <p:blipFill>
          <a:blip r:embed="rId6"/>
          <a:srcRect r="555" b="408"/>
          <a:stretch>
            <a:fillRect/>
          </a:stretch>
        </p:blipFill>
        <p:spPr>
          <a:xfrm>
            <a:off x="10510913" y="3523176"/>
            <a:ext cx="2311193" cy="5377887"/>
          </a:xfrm>
          <a:prstGeom prst="rect">
            <a:avLst/>
          </a:prstGeom>
        </p:spPr>
      </p:pic>
      <p:pic>
        <p:nvPicPr>
          <p:cNvPr id="35" name="Picture 35"/>
          <p:cNvPicPr>
            <a:picLocks noChangeAspect="1"/>
          </p:cNvPicPr>
          <p:nvPr/>
        </p:nvPicPr>
        <p:blipFill>
          <a:blip r:embed="rId4"/>
          <a:srcRect r="6210" b="147"/>
          <a:stretch>
            <a:fillRect/>
          </a:stretch>
        </p:blipFill>
        <p:spPr>
          <a:xfrm>
            <a:off x="8733618" y="3240486"/>
            <a:ext cx="5529809" cy="5887269"/>
          </a:xfrm>
          <a:prstGeom prst="rect">
            <a:avLst/>
          </a:prstGeom>
        </p:spPr>
      </p:pic>
      <p:pic>
        <p:nvPicPr>
          <p:cNvPr id="36" name="Picture 36"/>
          <p:cNvPicPr>
            <a:picLocks noChangeAspect="1"/>
          </p:cNvPicPr>
          <p:nvPr/>
        </p:nvPicPr>
        <p:blipFill>
          <a:blip r:embed="rId7"/>
          <a:srcRect r="489" b="464"/>
          <a:stretch>
            <a:fillRect/>
          </a:stretch>
        </p:blipFill>
        <p:spPr>
          <a:xfrm>
            <a:off x="14385527" y="3485673"/>
            <a:ext cx="2426476" cy="5340827"/>
          </a:xfrm>
          <a:prstGeom prst="rect">
            <a:avLst/>
          </a:prstGeom>
        </p:spPr>
      </p:pic>
      <p:pic>
        <p:nvPicPr>
          <p:cNvPr id="37" name="Picture 37"/>
          <p:cNvPicPr>
            <a:picLocks noChangeAspect="1"/>
          </p:cNvPicPr>
          <p:nvPr/>
        </p:nvPicPr>
        <p:blipFill>
          <a:blip r:embed="rId4"/>
          <a:srcRect r="1048" b="193"/>
          <a:stretch>
            <a:fillRect/>
          </a:stretch>
        </p:blipFill>
        <p:spPr>
          <a:xfrm>
            <a:off x="12822107" y="3217780"/>
            <a:ext cx="5815302" cy="5865524"/>
          </a:xfrm>
          <a:prstGeom prst="rect">
            <a:avLst/>
          </a:prstGeom>
        </p:spPr>
      </p:pic>
      <p:sp>
        <p:nvSpPr>
          <p:cNvPr id="43" name="TextBox 43"/>
          <p:cNvSpPr txBox="1"/>
          <p:nvPr/>
        </p:nvSpPr>
        <p:spPr>
          <a:xfrm>
            <a:off x="17612890" y="9166814"/>
            <a:ext cx="537838" cy="793751"/>
          </a:xfrm>
          <a:prstGeom prst="rect">
            <a:avLst/>
          </a:prstGeom>
        </p:spPr>
        <p:txBody>
          <a:bodyPr lIns="0" tIns="0" rIns="0" bIns="0" rtlCol="0" anchor="t">
            <a:spAutoFit/>
          </a:bodyPr>
          <a:lstStyle/>
          <a:p>
            <a:pPr>
              <a:lnSpc>
                <a:spcPts val="6649"/>
              </a:lnSpc>
            </a:pPr>
            <a:r>
              <a:rPr lang="en-US" sz="3499">
                <a:solidFill>
                  <a:srgbClr val="000000"/>
                </a:solidFill>
                <a:latin typeface="Poppins"/>
              </a:rPr>
              <a:t>26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60" t="90" r="50000" b="1829"/>
          <a:stretch>
            <a:fillRect/>
          </a:stretch>
        </p:blipFill>
        <p:spPr>
          <a:xfrm>
            <a:off x="0" y="0"/>
            <a:ext cx="9144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55703" y="865655"/>
            <a:ext cx="803597" cy="355044"/>
          </a:xfrm>
          <a:prstGeom prst="rect">
            <a:avLst/>
          </a:prstGeom>
        </p:spPr>
      </p:pic>
      <p:grpSp>
        <p:nvGrpSpPr>
          <p:cNvPr id="4" name="Group 4"/>
          <p:cNvGrpSpPr/>
          <p:nvPr/>
        </p:nvGrpSpPr>
        <p:grpSpPr>
          <a:xfrm>
            <a:off x="1496227" y="1761510"/>
            <a:ext cx="6447471" cy="6763980"/>
            <a:chOff x="0" y="0"/>
            <a:chExt cx="8596627" cy="9018640"/>
          </a:xfrm>
        </p:grpSpPr>
        <p:sp>
          <p:nvSpPr>
            <p:cNvPr id="5" name="TextBox 5"/>
            <p:cNvSpPr txBox="1"/>
            <p:nvPr/>
          </p:nvSpPr>
          <p:spPr>
            <a:xfrm>
              <a:off x="0" y="114300"/>
              <a:ext cx="8596627" cy="6071055"/>
            </a:xfrm>
            <a:prstGeom prst="rect">
              <a:avLst/>
            </a:prstGeom>
          </p:spPr>
          <p:txBody>
            <a:bodyPr lIns="0" tIns="0" rIns="0" bIns="0" rtlCol="0" anchor="t">
              <a:spAutoFit/>
            </a:bodyPr>
            <a:lstStyle/>
            <a:p>
              <a:pPr marL="0" lvl="0" indent="0" algn="l">
                <a:lnSpc>
                  <a:spcPts val="8688"/>
                </a:lnSpc>
              </a:pPr>
              <a:r>
                <a:rPr lang="en-US" sz="8865">
                  <a:solidFill>
                    <a:srgbClr val="FFFFFF"/>
                  </a:solidFill>
                  <a:latin typeface="Poppins Bold"/>
                </a:rPr>
                <a:t>Why Partner with SKALE?</a:t>
              </a:r>
            </a:p>
          </p:txBody>
        </p:sp>
        <p:sp>
          <p:nvSpPr>
            <p:cNvPr id="6" name="TextBox 6"/>
            <p:cNvSpPr txBox="1"/>
            <p:nvPr/>
          </p:nvSpPr>
          <p:spPr>
            <a:xfrm>
              <a:off x="0" y="6588269"/>
              <a:ext cx="8318326" cy="2430371"/>
            </a:xfrm>
            <a:prstGeom prst="rect">
              <a:avLst/>
            </a:prstGeom>
          </p:spPr>
          <p:txBody>
            <a:bodyPr lIns="0" tIns="0" rIns="0" bIns="0" rtlCol="0" anchor="t">
              <a:spAutoFit/>
            </a:bodyPr>
            <a:lstStyle/>
            <a:p>
              <a:pPr>
                <a:lnSpc>
                  <a:spcPts val="3590"/>
                </a:lnSpc>
              </a:pPr>
              <a:r>
                <a:rPr lang="en-US" sz="2992">
                  <a:solidFill>
                    <a:srgbClr val="FFFFFF"/>
                  </a:solidFill>
                  <a:latin typeface="Roboto"/>
                </a:rPr>
                <a:t>SKALE’s Agency Partners are generating </a:t>
              </a:r>
              <a:r>
                <a:rPr lang="en-US" sz="2992" u="sng">
                  <a:solidFill>
                    <a:srgbClr val="FFFFFF"/>
                  </a:solidFill>
                  <a:latin typeface="Roboto Bold"/>
                </a:rPr>
                <a:t>6-digit revenue (USD) </a:t>
              </a:r>
              <a:r>
                <a:rPr lang="en-US" sz="2992">
                  <a:solidFill>
                    <a:srgbClr val="FFFFFF"/>
                  </a:solidFill>
                  <a:latin typeface="Roboto"/>
                </a:rPr>
                <a:t>from re-selling SKALE’s Technology Solutions  </a:t>
              </a:r>
            </a:p>
          </p:txBody>
        </p:sp>
      </p:grpSp>
      <p:grpSp>
        <p:nvGrpSpPr>
          <p:cNvPr id="7" name="Group 7"/>
          <p:cNvGrpSpPr/>
          <p:nvPr/>
        </p:nvGrpSpPr>
        <p:grpSpPr>
          <a:xfrm>
            <a:off x="9634011" y="853486"/>
            <a:ext cx="7625289" cy="8580029"/>
            <a:chOff x="0" y="0"/>
            <a:chExt cx="10167052" cy="11440039"/>
          </a:xfrm>
        </p:grpSpPr>
        <p:grpSp>
          <p:nvGrpSpPr>
            <p:cNvPr id="8" name="Group 8"/>
            <p:cNvGrpSpPr/>
            <p:nvPr/>
          </p:nvGrpSpPr>
          <p:grpSpPr>
            <a:xfrm>
              <a:off x="0" y="0"/>
              <a:ext cx="10167052" cy="1455720"/>
              <a:chOff x="0" y="0"/>
              <a:chExt cx="2008307" cy="287550"/>
            </a:xfrm>
          </p:grpSpPr>
          <p:sp>
            <p:nvSpPr>
              <p:cNvPr id="9" name="Freeform 9"/>
              <p:cNvSpPr/>
              <p:nvPr/>
            </p:nvSpPr>
            <p:spPr>
              <a:xfrm>
                <a:off x="0" y="0"/>
                <a:ext cx="2008307" cy="287550"/>
              </a:xfrm>
              <a:custGeom>
                <a:avLst/>
                <a:gdLst/>
                <a:ahLst/>
                <a:cxnLst/>
                <a:rect l="l" t="t" r="r" b="b"/>
                <a:pathLst>
                  <a:path w="2008307" h="287550">
                    <a:moveTo>
                      <a:pt x="20306" y="0"/>
                    </a:moveTo>
                    <a:lnTo>
                      <a:pt x="1988001" y="0"/>
                    </a:lnTo>
                    <a:cubicBezTo>
                      <a:pt x="1993386" y="0"/>
                      <a:pt x="1998551" y="2139"/>
                      <a:pt x="2002359" y="5947"/>
                    </a:cubicBezTo>
                    <a:cubicBezTo>
                      <a:pt x="2006167" y="9756"/>
                      <a:pt x="2008307" y="14920"/>
                      <a:pt x="2008307" y="20306"/>
                    </a:cubicBezTo>
                    <a:lnTo>
                      <a:pt x="2008307" y="267244"/>
                    </a:lnTo>
                    <a:cubicBezTo>
                      <a:pt x="2008307" y="278458"/>
                      <a:pt x="1999215" y="287550"/>
                      <a:pt x="1988001" y="287550"/>
                    </a:cubicBezTo>
                    <a:lnTo>
                      <a:pt x="20306" y="287550"/>
                    </a:lnTo>
                    <a:cubicBezTo>
                      <a:pt x="9091" y="287550"/>
                      <a:pt x="0" y="278458"/>
                      <a:pt x="0" y="267244"/>
                    </a:cubicBezTo>
                    <a:lnTo>
                      <a:pt x="0" y="20306"/>
                    </a:lnTo>
                    <a:cubicBezTo>
                      <a:pt x="0" y="9091"/>
                      <a:pt x="9091" y="0"/>
                      <a:pt x="20306" y="0"/>
                    </a:cubicBezTo>
                    <a:close/>
                  </a:path>
                </a:pathLst>
              </a:custGeom>
              <a:solidFill>
                <a:srgbClr val="24A9B4"/>
              </a:solidFill>
            </p:spPr>
          </p:sp>
          <p:sp>
            <p:nvSpPr>
              <p:cNvPr id="10" name="TextBox 10"/>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11" name="TextBox 11"/>
            <p:cNvSpPr txBox="1"/>
            <p:nvPr/>
          </p:nvSpPr>
          <p:spPr>
            <a:xfrm>
              <a:off x="826641" y="234499"/>
              <a:ext cx="8513770" cy="1006052"/>
            </a:xfrm>
            <a:prstGeom prst="rect">
              <a:avLst/>
            </a:prstGeom>
          </p:spPr>
          <p:txBody>
            <a:bodyPr lIns="0" tIns="0" rIns="0" bIns="0" rtlCol="0" anchor="t">
              <a:spAutoFit/>
            </a:bodyPr>
            <a:lstStyle/>
            <a:p>
              <a:pPr algn="ctr">
                <a:lnSpc>
                  <a:spcPts val="2800"/>
                </a:lnSpc>
              </a:pPr>
              <a:r>
                <a:rPr lang="en-US" sz="2800">
                  <a:solidFill>
                    <a:srgbClr val="FFFFFF"/>
                  </a:solidFill>
                  <a:latin typeface="Roboto"/>
                </a:rPr>
                <a:t>Track In-Store Conversions and Demonstrate ROI to Clients</a:t>
              </a:r>
            </a:p>
          </p:txBody>
        </p:sp>
        <p:grpSp>
          <p:nvGrpSpPr>
            <p:cNvPr id="12" name="Group 12"/>
            <p:cNvGrpSpPr/>
            <p:nvPr/>
          </p:nvGrpSpPr>
          <p:grpSpPr>
            <a:xfrm>
              <a:off x="0" y="2048054"/>
              <a:ext cx="10167052" cy="2454339"/>
              <a:chOff x="0" y="0"/>
              <a:chExt cx="2008307" cy="484808"/>
            </a:xfrm>
          </p:grpSpPr>
          <p:sp>
            <p:nvSpPr>
              <p:cNvPr id="13" name="Freeform 13"/>
              <p:cNvSpPr/>
              <p:nvPr/>
            </p:nvSpPr>
            <p:spPr>
              <a:xfrm>
                <a:off x="0" y="0"/>
                <a:ext cx="2008307" cy="484808"/>
              </a:xfrm>
              <a:custGeom>
                <a:avLst/>
                <a:gdLst/>
                <a:ahLst/>
                <a:cxnLst/>
                <a:rect l="l" t="t" r="r" b="b"/>
                <a:pathLst>
                  <a:path w="2008307" h="484808">
                    <a:moveTo>
                      <a:pt x="20306" y="0"/>
                    </a:moveTo>
                    <a:lnTo>
                      <a:pt x="1988001" y="0"/>
                    </a:lnTo>
                    <a:cubicBezTo>
                      <a:pt x="1993386" y="0"/>
                      <a:pt x="1998551" y="2139"/>
                      <a:pt x="2002359" y="5947"/>
                    </a:cubicBezTo>
                    <a:cubicBezTo>
                      <a:pt x="2006167" y="9756"/>
                      <a:pt x="2008307" y="14920"/>
                      <a:pt x="2008307" y="20306"/>
                    </a:cubicBezTo>
                    <a:lnTo>
                      <a:pt x="2008307" y="464502"/>
                    </a:lnTo>
                    <a:cubicBezTo>
                      <a:pt x="2008307" y="475716"/>
                      <a:pt x="1999215" y="484808"/>
                      <a:pt x="1988001" y="484808"/>
                    </a:cubicBezTo>
                    <a:lnTo>
                      <a:pt x="20306" y="484808"/>
                    </a:lnTo>
                    <a:cubicBezTo>
                      <a:pt x="14920" y="484808"/>
                      <a:pt x="9756" y="482668"/>
                      <a:pt x="5947" y="478860"/>
                    </a:cubicBezTo>
                    <a:cubicBezTo>
                      <a:pt x="2139" y="475052"/>
                      <a:pt x="0" y="469887"/>
                      <a:pt x="0" y="464502"/>
                    </a:cubicBezTo>
                    <a:lnTo>
                      <a:pt x="0" y="20306"/>
                    </a:lnTo>
                    <a:cubicBezTo>
                      <a:pt x="0" y="9091"/>
                      <a:pt x="9091" y="0"/>
                      <a:pt x="20306" y="0"/>
                    </a:cubicBezTo>
                    <a:close/>
                  </a:path>
                </a:pathLst>
              </a:custGeom>
              <a:solidFill>
                <a:srgbClr val="24A9B4"/>
              </a:solidFill>
            </p:spPr>
          </p:sp>
          <p:sp>
            <p:nvSpPr>
              <p:cNvPr id="14" name="TextBox 14"/>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15" name="TextBox 15"/>
            <p:cNvSpPr txBox="1"/>
            <p:nvPr/>
          </p:nvSpPr>
          <p:spPr>
            <a:xfrm>
              <a:off x="290855" y="2364375"/>
              <a:ext cx="9585342" cy="2264833"/>
            </a:xfrm>
            <a:prstGeom prst="rect">
              <a:avLst/>
            </a:prstGeom>
          </p:spPr>
          <p:txBody>
            <a:bodyPr lIns="0" tIns="0" rIns="0" bIns="0" rtlCol="0" anchor="t">
              <a:spAutoFit/>
            </a:bodyPr>
            <a:lstStyle/>
            <a:p>
              <a:pPr algn="ctr">
                <a:lnSpc>
                  <a:spcPts val="2799"/>
                </a:lnSpc>
              </a:pPr>
              <a:r>
                <a:rPr lang="en-US" sz="2799">
                  <a:solidFill>
                    <a:srgbClr val="FFFFFF"/>
                  </a:solidFill>
                  <a:latin typeface="Roboto"/>
                </a:rPr>
                <a:t>New Revenue Share Opportunity </a:t>
              </a:r>
            </a:p>
            <a:p>
              <a:pPr algn="ctr">
                <a:lnSpc>
                  <a:spcPts val="2799"/>
                </a:lnSpc>
              </a:pPr>
              <a:r>
                <a:rPr lang="en-US" sz="2799">
                  <a:solidFill>
                    <a:srgbClr val="FFFFFF"/>
                  </a:solidFill>
                  <a:latin typeface="Roboto"/>
                </a:rPr>
                <a:t>Resell SKALE’s Technology</a:t>
              </a:r>
            </a:p>
            <a:p>
              <a:pPr algn="ctr">
                <a:lnSpc>
                  <a:spcPts val="2400"/>
                </a:lnSpc>
              </a:pPr>
              <a:r>
                <a:rPr lang="en-US" sz="2400">
                  <a:solidFill>
                    <a:srgbClr val="FFFFFF"/>
                  </a:solidFill>
                  <a:latin typeface="Roboto Italics"/>
                </a:rPr>
                <a:t>(20% - 50% Mark Up on Discounted Pricing) </a:t>
              </a:r>
            </a:p>
            <a:p>
              <a:pPr algn="ctr">
                <a:lnSpc>
                  <a:spcPts val="2400"/>
                </a:lnSpc>
              </a:pPr>
              <a:r>
                <a:rPr lang="en-US" sz="2400">
                  <a:solidFill>
                    <a:srgbClr val="FFFFFF"/>
                  </a:solidFill>
                  <a:latin typeface="Roboto Italics"/>
                </a:rPr>
                <a:t>Tech Fully Managed by SKALE)</a:t>
              </a:r>
            </a:p>
            <a:p>
              <a:pPr algn="ctr">
                <a:lnSpc>
                  <a:spcPts val="2700"/>
                </a:lnSpc>
              </a:pPr>
              <a:endParaRPr lang="en-US" sz="2400">
                <a:solidFill>
                  <a:srgbClr val="FFFFFF"/>
                </a:solidFill>
                <a:latin typeface="Roboto Italics"/>
              </a:endParaRPr>
            </a:p>
          </p:txBody>
        </p:sp>
        <p:grpSp>
          <p:nvGrpSpPr>
            <p:cNvPr id="16" name="Group 16"/>
            <p:cNvGrpSpPr/>
            <p:nvPr/>
          </p:nvGrpSpPr>
          <p:grpSpPr>
            <a:xfrm>
              <a:off x="0" y="5221543"/>
              <a:ext cx="10167052" cy="1553162"/>
              <a:chOff x="0" y="0"/>
              <a:chExt cx="2008307" cy="306797"/>
            </a:xfrm>
          </p:grpSpPr>
          <p:sp>
            <p:nvSpPr>
              <p:cNvPr id="17" name="Freeform 17"/>
              <p:cNvSpPr/>
              <p:nvPr/>
            </p:nvSpPr>
            <p:spPr>
              <a:xfrm>
                <a:off x="0" y="0"/>
                <a:ext cx="2008307" cy="306797"/>
              </a:xfrm>
              <a:custGeom>
                <a:avLst/>
                <a:gdLst/>
                <a:ahLst/>
                <a:cxnLst/>
                <a:rect l="l" t="t" r="r" b="b"/>
                <a:pathLst>
                  <a:path w="2008307" h="306797">
                    <a:moveTo>
                      <a:pt x="20306" y="0"/>
                    </a:moveTo>
                    <a:lnTo>
                      <a:pt x="1988001" y="0"/>
                    </a:lnTo>
                    <a:cubicBezTo>
                      <a:pt x="1993386" y="0"/>
                      <a:pt x="1998551" y="2139"/>
                      <a:pt x="2002359" y="5947"/>
                    </a:cubicBezTo>
                    <a:cubicBezTo>
                      <a:pt x="2006167" y="9756"/>
                      <a:pt x="2008307" y="14920"/>
                      <a:pt x="2008307" y="20306"/>
                    </a:cubicBezTo>
                    <a:lnTo>
                      <a:pt x="2008307" y="286491"/>
                    </a:lnTo>
                    <a:cubicBezTo>
                      <a:pt x="2008307" y="297706"/>
                      <a:pt x="1999215" y="306797"/>
                      <a:pt x="1988001" y="306797"/>
                    </a:cubicBezTo>
                    <a:lnTo>
                      <a:pt x="20306" y="306797"/>
                    </a:lnTo>
                    <a:cubicBezTo>
                      <a:pt x="14920" y="306797"/>
                      <a:pt x="9756" y="304658"/>
                      <a:pt x="5947" y="300850"/>
                    </a:cubicBezTo>
                    <a:cubicBezTo>
                      <a:pt x="2139" y="297042"/>
                      <a:pt x="0" y="291877"/>
                      <a:pt x="0" y="286491"/>
                    </a:cubicBezTo>
                    <a:lnTo>
                      <a:pt x="0" y="20306"/>
                    </a:lnTo>
                    <a:cubicBezTo>
                      <a:pt x="0" y="9091"/>
                      <a:pt x="9091" y="0"/>
                      <a:pt x="20306" y="0"/>
                    </a:cubicBezTo>
                    <a:close/>
                  </a:path>
                </a:pathLst>
              </a:custGeom>
              <a:solidFill>
                <a:srgbClr val="24A9B4"/>
              </a:solidFill>
            </p:spPr>
          </p:sp>
          <p:sp>
            <p:nvSpPr>
              <p:cNvPr id="18" name="TextBox 18"/>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19" name="TextBox 19"/>
            <p:cNvSpPr txBox="1"/>
            <p:nvPr/>
          </p:nvSpPr>
          <p:spPr>
            <a:xfrm>
              <a:off x="558748" y="5509385"/>
              <a:ext cx="9049556" cy="1006052"/>
            </a:xfrm>
            <a:prstGeom prst="rect">
              <a:avLst/>
            </a:prstGeom>
          </p:spPr>
          <p:txBody>
            <a:bodyPr lIns="0" tIns="0" rIns="0" bIns="0" rtlCol="0" anchor="t">
              <a:spAutoFit/>
            </a:bodyPr>
            <a:lstStyle/>
            <a:p>
              <a:pPr algn="ctr">
                <a:lnSpc>
                  <a:spcPts val="2800"/>
                </a:lnSpc>
              </a:pPr>
              <a:r>
                <a:rPr lang="en-US" sz="2800">
                  <a:solidFill>
                    <a:srgbClr val="FFFFFF"/>
                  </a:solidFill>
                  <a:latin typeface="Roboto"/>
                </a:rPr>
                <a:t>Opportunity to Increase Client Budgets and Total Size of Client Accounts </a:t>
              </a:r>
            </a:p>
          </p:txBody>
        </p:sp>
        <p:grpSp>
          <p:nvGrpSpPr>
            <p:cNvPr id="20" name="Group 20"/>
            <p:cNvGrpSpPr/>
            <p:nvPr/>
          </p:nvGrpSpPr>
          <p:grpSpPr>
            <a:xfrm>
              <a:off x="0" y="7367039"/>
              <a:ext cx="10167052" cy="1553162"/>
              <a:chOff x="0" y="0"/>
              <a:chExt cx="2008307" cy="306797"/>
            </a:xfrm>
          </p:grpSpPr>
          <p:sp>
            <p:nvSpPr>
              <p:cNvPr id="21" name="Freeform 21"/>
              <p:cNvSpPr/>
              <p:nvPr/>
            </p:nvSpPr>
            <p:spPr>
              <a:xfrm>
                <a:off x="0" y="0"/>
                <a:ext cx="2008307" cy="306797"/>
              </a:xfrm>
              <a:custGeom>
                <a:avLst/>
                <a:gdLst/>
                <a:ahLst/>
                <a:cxnLst/>
                <a:rect l="l" t="t" r="r" b="b"/>
                <a:pathLst>
                  <a:path w="2008307" h="306797">
                    <a:moveTo>
                      <a:pt x="20306" y="0"/>
                    </a:moveTo>
                    <a:lnTo>
                      <a:pt x="1988001" y="0"/>
                    </a:lnTo>
                    <a:cubicBezTo>
                      <a:pt x="1993386" y="0"/>
                      <a:pt x="1998551" y="2139"/>
                      <a:pt x="2002359" y="5947"/>
                    </a:cubicBezTo>
                    <a:cubicBezTo>
                      <a:pt x="2006167" y="9756"/>
                      <a:pt x="2008307" y="14920"/>
                      <a:pt x="2008307" y="20306"/>
                    </a:cubicBezTo>
                    <a:lnTo>
                      <a:pt x="2008307" y="286491"/>
                    </a:lnTo>
                    <a:cubicBezTo>
                      <a:pt x="2008307" y="297706"/>
                      <a:pt x="1999215" y="306797"/>
                      <a:pt x="1988001" y="306797"/>
                    </a:cubicBezTo>
                    <a:lnTo>
                      <a:pt x="20306" y="306797"/>
                    </a:lnTo>
                    <a:cubicBezTo>
                      <a:pt x="14920" y="306797"/>
                      <a:pt x="9756" y="304658"/>
                      <a:pt x="5947" y="300850"/>
                    </a:cubicBezTo>
                    <a:cubicBezTo>
                      <a:pt x="2139" y="297042"/>
                      <a:pt x="0" y="291877"/>
                      <a:pt x="0" y="286491"/>
                    </a:cubicBezTo>
                    <a:lnTo>
                      <a:pt x="0" y="20306"/>
                    </a:lnTo>
                    <a:cubicBezTo>
                      <a:pt x="0" y="9091"/>
                      <a:pt x="9091" y="0"/>
                      <a:pt x="20306" y="0"/>
                    </a:cubicBezTo>
                    <a:close/>
                  </a:path>
                </a:pathLst>
              </a:custGeom>
              <a:solidFill>
                <a:srgbClr val="24A9B4"/>
              </a:solidFill>
            </p:spPr>
          </p:sp>
          <p:sp>
            <p:nvSpPr>
              <p:cNvPr id="22" name="TextBox 22"/>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23" name="TextBox 23"/>
            <p:cNvSpPr txBox="1"/>
            <p:nvPr/>
          </p:nvSpPr>
          <p:spPr>
            <a:xfrm>
              <a:off x="558748" y="7654881"/>
              <a:ext cx="9049556" cy="1006052"/>
            </a:xfrm>
            <a:prstGeom prst="rect">
              <a:avLst/>
            </a:prstGeom>
          </p:spPr>
          <p:txBody>
            <a:bodyPr lIns="0" tIns="0" rIns="0" bIns="0" rtlCol="0" anchor="t">
              <a:spAutoFit/>
            </a:bodyPr>
            <a:lstStyle/>
            <a:p>
              <a:pPr algn="ctr">
                <a:lnSpc>
                  <a:spcPts val="2800"/>
                </a:lnSpc>
              </a:pPr>
              <a:r>
                <a:rPr lang="en-US" sz="2800">
                  <a:solidFill>
                    <a:srgbClr val="FFFFFF"/>
                  </a:solidFill>
                  <a:latin typeface="Roboto"/>
                </a:rPr>
                <a:t>Go beyond Tactical Campaigns, </a:t>
              </a:r>
            </a:p>
            <a:p>
              <a:pPr algn="ctr">
                <a:lnSpc>
                  <a:spcPts val="2800"/>
                </a:lnSpc>
              </a:pPr>
              <a:r>
                <a:rPr lang="en-US" sz="2800">
                  <a:solidFill>
                    <a:srgbClr val="FFFFFF"/>
                  </a:solidFill>
                  <a:latin typeface="Roboto"/>
                </a:rPr>
                <a:t>Help Clients Capture Customer Data</a:t>
              </a:r>
            </a:p>
          </p:txBody>
        </p:sp>
        <p:grpSp>
          <p:nvGrpSpPr>
            <p:cNvPr id="24" name="Group 24"/>
            <p:cNvGrpSpPr/>
            <p:nvPr/>
          </p:nvGrpSpPr>
          <p:grpSpPr>
            <a:xfrm>
              <a:off x="0" y="9512535"/>
              <a:ext cx="10167052" cy="1927504"/>
              <a:chOff x="0" y="0"/>
              <a:chExt cx="2008307" cy="380742"/>
            </a:xfrm>
          </p:grpSpPr>
          <p:sp>
            <p:nvSpPr>
              <p:cNvPr id="25" name="Freeform 25"/>
              <p:cNvSpPr/>
              <p:nvPr/>
            </p:nvSpPr>
            <p:spPr>
              <a:xfrm>
                <a:off x="0" y="0"/>
                <a:ext cx="2008307" cy="380742"/>
              </a:xfrm>
              <a:custGeom>
                <a:avLst/>
                <a:gdLst/>
                <a:ahLst/>
                <a:cxnLst/>
                <a:rect l="l" t="t" r="r" b="b"/>
                <a:pathLst>
                  <a:path w="2008307" h="380742">
                    <a:moveTo>
                      <a:pt x="20306" y="0"/>
                    </a:moveTo>
                    <a:lnTo>
                      <a:pt x="1988001" y="0"/>
                    </a:lnTo>
                    <a:cubicBezTo>
                      <a:pt x="1993386" y="0"/>
                      <a:pt x="1998551" y="2139"/>
                      <a:pt x="2002359" y="5947"/>
                    </a:cubicBezTo>
                    <a:cubicBezTo>
                      <a:pt x="2006167" y="9756"/>
                      <a:pt x="2008307" y="14920"/>
                      <a:pt x="2008307" y="20306"/>
                    </a:cubicBezTo>
                    <a:lnTo>
                      <a:pt x="2008307" y="360436"/>
                    </a:lnTo>
                    <a:cubicBezTo>
                      <a:pt x="2008307" y="371650"/>
                      <a:pt x="1999215" y="380742"/>
                      <a:pt x="1988001" y="380742"/>
                    </a:cubicBezTo>
                    <a:lnTo>
                      <a:pt x="20306" y="380742"/>
                    </a:lnTo>
                    <a:cubicBezTo>
                      <a:pt x="9091" y="380742"/>
                      <a:pt x="0" y="371650"/>
                      <a:pt x="0" y="360436"/>
                    </a:cubicBezTo>
                    <a:lnTo>
                      <a:pt x="0" y="20306"/>
                    </a:lnTo>
                    <a:cubicBezTo>
                      <a:pt x="0" y="9091"/>
                      <a:pt x="9091" y="0"/>
                      <a:pt x="20306" y="0"/>
                    </a:cubicBezTo>
                    <a:close/>
                  </a:path>
                </a:pathLst>
              </a:custGeom>
              <a:solidFill>
                <a:srgbClr val="24A9B4"/>
              </a:solidFill>
            </p:spPr>
          </p:sp>
          <p:sp>
            <p:nvSpPr>
              <p:cNvPr id="26" name="TextBox 26"/>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27" name="TextBox 27"/>
            <p:cNvSpPr txBox="1"/>
            <p:nvPr/>
          </p:nvSpPr>
          <p:spPr>
            <a:xfrm>
              <a:off x="558748" y="9702051"/>
              <a:ext cx="9049556" cy="1475952"/>
            </a:xfrm>
            <a:prstGeom prst="rect">
              <a:avLst/>
            </a:prstGeom>
          </p:spPr>
          <p:txBody>
            <a:bodyPr lIns="0" tIns="0" rIns="0" bIns="0" rtlCol="0" anchor="t">
              <a:spAutoFit/>
            </a:bodyPr>
            <a:lstStyle/>
            <a:p>
              <a:pPr algn="ctr">
                <a:lnSpc>
                  <a:spcPts val="2800"/>
                </a:lnSpc>
              </a:pPr>
              <a:r>
                <a:rPr lang="en-US" sz="2800">
                  <a:solidFill>
                    <a:srgbClr val="FFFFFF"/>
                  </a:solidFill>
                  <a:latin typeface="Roboto"/>
                </a:rPr>
                <a:t>Free Partnership Program </a:t>
              </a:r>
            </a:p>
            <a:p>
              <a:pPr algn="ctr">
                <a:lnSpc>
                  <a:spcPts val="2800"/>
                </a:lnSpc>
              </a:pPr>
              <a:r>
                <a:rPr lang="en-US" sz="2800">
                  <a:solidFill>
                    <a:srgbClr val="FFFFFF"/>
                  </a:solidFill>
                  <a:latin typeface="Roboto"/>
                </a:rPr>
                <a:t>No Frills, No Minimum Targets </a:t>
              </a:r>
            </a:p>
            <a:p>
              <a:pPr algn="ctr">
                <a:lnSpc>
                  <a:spcPts val="2800"/>
                </a:lnSpc>
              </a:pPr>
              <a:r>
                <a:rPr lang="en-US" sz="2800">
                  <a:solidFill>
                    <a:srgbClr val="FFFFFF"/>
                  </a:solidFill>
                  <a:latin typeface="Roboto"/>
                </a:rPr>
                <a:t>Full Access to Agency Resources</a:t>
              </a:r>
            </a:p>
          </p:txBody>
        </p:sp>
      </p:grpSp>
      <p:sp>
        <p:nvSpPr>
          <p:cNvPr id="28" name="TextBox 28"/>
          <p:cNvSpPr txBox="1"/>
          <p:nvPr/>
        </p:nvSpPr>
        <p:spPr>
          <a:xfrm>
            <a:off x="17612890" y="9166814"/>
            <a:ext cx="142280" cy="793751"/>
          </a:xfrm>
          <a:prstGeom prst="rect">
            <a:avLst/>
          </a:prstGeom>
        </p:spPr>
        <p:txBody>
          <a:bodyPr lIns="0" tIns="0" rIns="0" bIns="0" rtlCol="0" anchor="t">
            <a:spAutoFit/>
          </a:bodyPr>
          <a:lstStyle/>
          <a:p>
            <a:pPr>
              <a:lnSpc>
                <a:spcPts val="6649"/>
              </a:lnSpc>
            </a:pPr>
            <a:r>
              <a:rPr lang="en-US" sz="3499">
                <a:solidFill>
                  <a:srgbClr val="000000"/>
                </a:solidFill>
                <a:latin typeface="Poppins"/>
              </a:rPr>
              <a:t>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95" b="95"/>
          <a:stretch>
            <a:fillRect/>
          </a:stretch>
        </p:blipFill>
        <p:spPr>
          <a:xfrm>
            <a:off x="3020863" y="1564498"/>
            <a:ext cx="12246275" cy="7693802"/>
          </a:xfrm>
          <a:prstGeom prst="rect">
            <a:avLst/>
          </a:prstGeom>
        </p:spPr>
      </p:pic>
      <p:grpSp>
        <p:nvGrpSpPr>
          <p:cNvPr id="3" name="Group 3"/>
          <p:cNvGrpSpPr/>
          <p:nvPr/>
        </p:nvGrpSpPr>
        <p:grpSpPr>
          <a:xfrm>
            <a:off x="4715250" y="-495299"/>
            <a:ext cx="8857500" cy="2761576"/>
            <a:chOff x="0" y="-359550"/>
            <a:chExt cx="2851382" cy="889000"/>
          </a:xfrm>
        </p:grpSpPr>
        <p:sp>
          <p:nvSpPr>
            <p:cNvPr id="4" name="Freeform 4"/>
            <p:cNvSpPr/>
            <p:nvPr/>
          </p:nvSpPr>
          <p:spPr>
            <a:xfrm>
              <a:off x="0" y="0"/>
              <a:ext cx="2851382" cy="262104"/>
            </a:xfrm>
            <a:custGeom>
              <a:avLst/>
              <a:gdLst/>
              <a:ahLst/>
              <a:cxnLst/>
              <a:rect l="l" t="t" r="r" b="b"/>
              <a:pathLst>
                <a:path w="2851382" h="262104">
                  <a:moveTo>
                    <a:pt x="82161" y="0"/>
                  </a:moveTo>
                  <a:lnTo>
                    <a:pt x="2769221" y="0"/>
                  </a:lnTo>
                  <a:cubicBezTo>
                    <a:pt x="2814597" y="0"/>
                    <a:pt x="2851382" y="36785"/>
                    <a:pt x="2851382" y="82161"/>
                  </a:cubicBezTo>
                  <a:lnTo>
                    <a:pt x="2851382" y="179943"/>
                  </a:lnTo>
                  <a:cubicBezTo>
                    <a:pt x="2851382" y="201733"/>
                    <a:pt x="2842726" y="222631"/>
                    <a:pt x="2827318" y="238040"/>
                  </a:cubicBezTo>
                  <a:cubicBezTo>
                    <a:pt x="2811909" y="253448"/>
                    <a:pt x="2791011" y="262104"/>
                    <a:pt x="2769221" y="262104"/>
                  </a:cubicBezTo>
                  <a:lnTo>
                    <a:pt x="82161" y="262104"/>
                  </a:lnTo>
                  <a:cubicBezTo>
                    <a:pt x="36785" y="262104"/>
                    <a:pt x="0" y="225319"/>
                    <a:pt x="0" y="179943"/>
                  </a:cubicBezTo>
                  <a:lnTo>
                    <a:pt x="0" y="82161"/>
                  </a:lnTo>
                  <a:cubicBezTo>
                    <a:pt x="0" y="36785"/>
                    <a:pt x="36785" y="0"/>
                    <a:pt x="82161" y="0"/>
                  </a:cubicBezTo>
                  <a:close/>
                </a:path>
              </a:pathLst>
            </a:custGeom>
            <a:solidFill>
              <a:srgbClr val="FFFFFF"/>
            </a:solidFill>
          </p:spPr>
        </p:sp>
        <p:sp>
          <p:nvSpPr>
            <p:cNvPr id="5" name="TextBox 5"/>
            <p:cNvSpPr txBox="1"/>
            <p:nvPr/>
          </p:nvSpPr>
          <p:spPr>
            <a:xfrm>
              <a:off x="99593" y="-359550"/>
              <a:ext cx="2652196" cy="889000"/>
            </a:xfrm>
            <a:prstGeom prst="rect">
              <a:avLst/>
            </a:prstGeom>
          </p:spPr>
          <p:txBody>
            <a:bodyPr lIns="50800" tIns="50800" rIns="50800" bIns="50800" rtlCol="0" anchor="ctr"/>
            <a:lstStyle/>
            <a:p>
              <a:pPr algn="ctr">
                <a:lnSpc>
                  <a:spcPts val="4199"/>
                </a:lnSpc>
              </a:pPr>
              <a:r>
                <a:rPr lang="en-US" sz="2999" spc="119" dirty="0">
                  <a:solidFill>
                    <a:srgbClr val="000000"/>
                  </a:solidFill>
                  <a:latin typeface="Poppins Bold"/>
                </a:rPr>
                <a:t>BENEFITS OF AUGMENTED REALITY</a:t>
              </a:r>
            </a:p>
          </p:txBody>
        </p:sp>
      </p:grpSp>
      <p:sp>
        <p:nvSpPr>
          <p:cNvPr id="6" name="TextBox 6"/>
          <p:cNvSpPr txBox="1"/>
          <p:nvPr/>
        </p:nvSpPr>
        <p:spPr>
          <a:xfrm>
            <a:off x="17612890" y="9166814"/>
            <a:ext cx="675110" cy="760401"/>
          </a:xfrm>
          <a:prstGeom prst="rect">
            <a:avLst/>
          </a:prstGeom>
        </p:spPr>
        <p:txBody>
          <a:bodyPr wrap="square" lIns="0" tIns="0" rIns="0" bIns="0" rtlCol="0" anchor="t">
            <a:spAutoFit/>
          </a:bodyPr>
          <a:lstStyle/>
          <a:p>
            <a:pPr>
              <a:lnSpc>
                <a:spcPts val="6649"/>
              </a:lnSpc>
            </a:pPr>
            <a:r>
              <a:rPr lang="en-US" sz="3499" dirty="0">
                <a:solidFill>
                  <a:srgbClr val="000000"/>
                </a:solidFill>
                <a:latin typeface="Poppins"/>
              </a:rPr>
              <a:t>27</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4A9B4"/>
        </a:solidFill>
        <a:effectLst/>
      </p:bgPr>
    </p:bg>
    <p:spTree>
      <p:nvGrpSpPr>
        <p:cNvPr id="1" name=""/>
        <p:cNvGrpSpPr/>
        <p:nvPr/>
      </p:nvGrpSpPr>
      <p:grpSpPr>
        <a:xfrm>
          <a:off x="0" y="0"/>
          <a:ext cx="0" cy="0"/>
          <a:chOff x="0" y="0"/>
          <a:chExt cx="0" cy="0"/>
        </a:xfrm>
      </p:grpSpPr>
      <p:sp>
        <p:nvSpPr>
          <p:cNvPr id="2" name="TextBox 2"/>
          <p:cNvSpPr txBox="1"/>
          <p:nvPr/>
        </p:nvSpPr>
        <p:spPr>
          <a:xfrm>
            <a:off x="1866496" y="497586"/>
            <a:ext cx="14555007" cy="531114"/>
          </a:xfrm>
          <a:prstGeom prst="rect">
            <a:avLst/>
          </a:prstGeom>
        </p:spPr>
        <p:txBody>
          <a:bodyPr lIns="0" tIns="0" rIns="0" bIns="0" rtlCol="0" anchor="t">
            <a:spAutoFit/>
          </a:bodyPr>
          <a:lstStyle/>
          <a:p>
            <a:pPr algn="ctr">
              <a:lnSpc>
                <a:spcPts val="3888"/>
              </a:lnSpc>
            </a:pPr>
            <a:r>
              <a:rPr lang="en-US" sz="3600" spc="144">
                <a:solidFill>
                  <a:srgbClr val="FFFFFF"/>
                </a:solidFill>
                <a:latin typeface="Poppins Bold"/>
              </a:rPr>
              <a:t>SKALE'S METAVERSE MALL</a:t>
            </a:r>
          </a:p>
        </p:txBody>
      </p:sp>
      <p:sp>
        <p:nvSpPr>
          <p:cNvPr id="3" name="TextBox 3"/>
          <p:cNvSpPr txBox="1"/>
          <p:nvPr/>
        </p:nvSpPr>
        <p:spPr>
          <a:xfrm>
            <a:off x="17612890" y="9166814"/>
            <a:ext cx="675110" cy="760401"/>
          </a:xfrm>
          <a:prstGeom prst="rect">
            <a:avLst/>
          </a:prstGeom>
        </p:spPr>
        <p:txBody>
          <a:bodyPr wrap="square" lIns="0" tIns="0" rIns="0" bIns="0" rtlCol="0" anchor="t">
            <a:spAutoFit/>
          </a:bodyPr>
          <a:lstStyle/>
          <a:p>
            <a:pPr>
              <a:lnSpc>
                <a:spcPts val="6649"/>
              </a:lnSpc>
            </a:pPr>
            <a:r>
              <a:rPr lang="en-US" sz="3499" dirty="0">
                <a:solidFill>
                  <a:srgbClr val="FFFFFF"/>
                </a:solidFill>
                <a:latin typeface="Poppins"/>
              </a:rPr>
              <a:t>28</a:t>
            </a:r>
          </a:p>
        </p:txBody>
      </p:sp>
      <p:pic>
        <p:nvPicPr>
          <p:cNvPr id="4" name="Online Media 3" title="The Metaverse Mall by SKALE">
            <a:hlinkClick r:id="" action="ppaction://media"/>
            <a:extLst>
              <a:ext uri="{FF2B5EF4-FFF2-40B4-BE49-F238E27FC236}">
                <a16:creationId xmlns:a16="http://schemas.microsoft.com/office/drawing/2014/main" id="{004945CB-8EA6-C90E-2B89-5AA2F7185AD5}"/>
              </a:ext>
            </a:extLst>
          </p:cNvPr>
          <p:cNvPicPr>
            <a:picLocks noRot="1" noChangeAspect="1"/>
          </p:cNvPicPr>
          <p:nvPr>
            <a:videoFile r:link="rId1"/>
          </p:nvPr>
        </p:nvPicPr>
        <p:blipFill>
          <a:blip r:embed="rId3"/>
          <a:stretch>
            <a:fillRect/>
          </a:stretch>
        </p:blipFill>
        <p:spPr>
          <a:xfrm>
            <a:off x="3505200" y="1132018"/>
            <a:ext cx="11961353" cy="865739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25" y="-9525"/>
            <a:ext cx="257175" cy="257175"/>
            <a:chOff x="0" y="0"/>
            <a:chExt cx="342900" cy="342900"/>
          </a:xfrm>
        </p:grpSpPr>
        <p:sp>
          <p:nvSpPr>
            <p:cNvPr id="3" name="Freeform 3"/>
            <p:cNvSpPr/>
            <p:nvPr/>
          </p:nvSpPr>
          <p:spPr>
            <a:xfrm>
              <a:off x="12700" y="12700"/>
              <a:ext cx="317500" cy="317500"/>
            </a:xfrm>
            <a:custGeom>
              <a:avLst/>
              <a:gdLst/>
              <a:ahLst/>
              <a:cxnLst/>
              <a:rect l="l" t="t" r="r" b="b"/>
              <a:pathLst>
                <a:path w="317500" h="317500">
                  <a:moveTo>
                    <a:pt x="0" y="0"/>
                  </a:moveTo>
                  <a:lnTo>
                    <a:pt x="317500" y="0"/>
                  </a:lnTo>
                  <a:lnTo>
                    <a:pt x="317500" y="317500"/>
                  </a:lnTo>
                  <a:lnTo>
                    <a:pt x="0" y="317500"/>
                  </a:lnTo>
                  <a:close/>
                </a:path>
              </a:pathLst>
            </a:custGeom>
            <a:solidFill>
              <a:srgbClr val="7EC44E"/>
            </a:solidFill>
          </p:spPr>
        </p:sp>
        <p:sp>
          <p:nvSpPr>
            <p:cNvPr id="4" name="Freeform 4"/>
            <p:cNvSpPr/>
            <p:nvPr/>
          </p:nvSpPr>
          <p:spPr>
            <a:xfrm>
              <a:off x="0" y="0"/>
              <a:ext cx="342900" cy="342900"/>
            </a:xfrm>
            <a:custGeom>
              <a:avLst/>
              <a:gdLst/>
              <a:ahLst/>
              <a:cxnLst/>
              <a:rect l="l" t="t" r="r" b="b"/>
              <a:pathLst>
                <a:path w="342900" h="342900">
                  <a:moveTo>
                    <a:pt x="12700" y="0"/>
                  </a:moveTo>
                  <a:lnTo>
                    <a:pt x="330200" y="0"/>
                  </a:lnTo>
                  <a:cubicBezTo>
                    <a:pt x="337185" y="0"/>
                    <a:pt x="342900" y="5715"/>
                    <a:pt x="342900" y="12700"/>
                  </a:cubicBezTo>
                  <a:lnTo>
                    <a:pt x="342900" y="330200"/>
                  </a:lnTo>
                  <a:cubicBezTo>
                    <a:pt x="342900" y="337185"/>
                    <a:pt x="337185" y="342900"/>
                    <a:pt x="330200" y="342900"/>
                  </a:cubicBezTo>
                  <a:lnTo>
                    <a:pt x="12700" y="342900"/>
                  </a:lnTo>
                  <a:cubicBezTo>
                    <a:pt x="5715" y="342900"/>
                    <a:pt x="0" y="337185"/>
                    <a:pt x="0" y="330200"/>
                  </a:cubicBezTo>
                  <a:lnTo>
                    <a:pt x="0" y="12700"/>
                  </a:lnTo>
                  <a:cubicBezTo>
                    <a:pt x="0" y="5715"/>
                    <a:pt x="5715" y="0"/>
                    <a:pt x="12700" y="0"/>
                  </a:cubicBezTo>
                  <a:moveTo>
                    <a:pt x="12700" y="25400"/>
                  </a:moveTo>
                  <a:lnTo>
                    <a:pt x="12700" y="12700"/>
                  </a:lnTo>
                  <a:lnTo>
                    <a:pt x="25400" y="12700"/>
                  </a:lnTo>
                  <a:lnTo>
                    <a:pt x="25400" y="330200"/>
                  </a:lnTo>
                  <a:lnTo>
                    <a:pt x="12700" y="330200"/>
                  </a:lnTo>
                  <a:lnTo>
                    <a:pt x="12700" y="317500"/>
                  </a:lnTo>
                  <a:lnTo>
                    <a:pt x="330200" y="317500"/>
                  </a:lnTo>
                  <a:lnTo>
                    <a:pt x="330200" y="330200"/>
                  </a:lnTo>
                  <a:lnTo>
                    <a:pt x="317500" y="330200"/>
                  </a:lnTo>
                  <a:lnTo>
                    <a:pt x="317500" y="12700"/>
                  </a:lnTo>
                  <a:lnTo>
                    <a:pt x="330200" y="12700"/>
                  </a:lnTo>
                  <a:lnTo>
                    <a:pt x="330200" y="25400"/>
                  </a:lnTo>
                  <a:lnTo>
                    <a:pt x="12700" y="25400"/>
                  </a:lnTo>
                  <a:close/>
                </a:path>
              </a:pathLst>
            </a:custGeom>
            <a:solidFill>
              <a:srgbClr val="5B8F37"/>
            </a:solidFill>
          </p:spPr>
        </p:sp>
      </p:grpSp>
      <p:sp>
        <p:nvSpPr>
          <p:cNvPr id="5" name="TextBox 5"/>
          <p:cNvSpPr txBox="1"/>
          <p:nvPr/>
        </p:nvSpPr>
        <p:spPr>
          <a:xfrm>
            <a:off x="1258023" y="9386607"/>
            <a:ext cx="1690917" cy="379751"/>
          </a:xfrm>
          <a:prstGeom prst="rect">
            <a:avLst/>
          </a:prstGeom>
        </p:spPr>
        <p:txBody>
          <a:bodyPr lIns="0" tIns="0" rIns="0" bIns="0" rtlCol="0" anchor="t">
            <a:spAutoFit/>
          </a:bodyPr>
          <a:lstStyle/>
          <a:p>
            <a:pPr algn="l">
              <a:lnSpc>
                <a:spcPts val="2520"/>
              </a:lnSpc>
            </a:pPr>
            <a:r>
              <a:rPr lang="en-US" sz="2100">
                <a:solidFill>
                  <a:srgbClr val="2B2B2B"/>
                </a:solidFill>
                <a:latin typeface="Lato Light"/>
              </a:rPr>
              <a:t>GrowthDesk</a:t>
            </a:r>
          </a:p>
        </p:txBody>
      </p:sp>
      <p:pic>
        <p:nvPicPr>
          <p:cNvPr id="6" name="Picture 6"/>
          <p:cNvPicPr>
            <a:picLocks noChangeAspect="1"/>
          </p:cNvPicPr>
          <p:nvPr/>
        </p:nvPicPr>
        <p:blipFill>
          <a:blip r:embed="rId2"/>
          <a:srcRect l="960" t="90" r="54483" b="1829"/>
          <a:stretch>
            <a:fillRect/>
          </a:stretch>
        </p:blipFill>
        <p:spPr>
          <a:xfrm>
            <a:off x="-9525" y="0"/>
            <a:ext cx="8308066" cy="10287000"/>
          </a:xfrm>
          <a:prstGeom prst="rect">
            <a:avLst/>
          </a:prstGeom>
        </p:spPr>
      </p:pic>
      <p:sp>
        <p:nvSpPr>
          <p:cNvPr id="7" name="TextBox 7"/>
          <p:cNvSpPr txBox="1"/>
          <p:nvPr/>
        </p:nvSpPr>
        <p:spPr>
          <a:xfrm>
            <a:off x="1028700" y="1278021"/>
            <a:ext cx="5939915" cy="1016889"/>
          </a:xfrm>
          <a:prstGeom prst="rect">
            <a:avLst/>
          </a:prstGeom>
        </p:spPr>
        <p:txBody>
          <a:bodyPr lIns="0" tIns="0" rIns="0" bIns="0" rtlCol="0" anchor="t">
            <a:spAutoFit/>
          </a:bodyPr>
          <a:lstStyle/>
          <a:p>
            <a:pPr algn="l">
              <a:lnSpc>
                <a:spcPts val="3888"/>
              </a:lnSpc>
            </a:pPr>
            <a:r>
              <a:rPr lang="en-US" sz="3600" spc="53">
                <a:solidFill>
                  <a:srgbClr val="FFFFFF"/>
                </a:solidFill>
                <a:latin typeface="Poppins Bold"/>
              </a:rPr>
              <a:t>Introducing SKALE’s Metaverse Campaigns</a:t>
            </a:r>
          </a:p>
        </p:txBody>
      </p:sp>
      <p:sp>
        <p:nvSpPr>
          <p:cNvPr id="8" name="TextBox 8"/>
          <p:cNvSpPr txBox="1"/>
          <p:nvPr/>
        </p:nvSpPr>
        <p:spPr>
          <a:xfrm>
            <a:off x="1028700" y="2864196"/>
            <a:ext cx="5939915" cy="5981700"/>
          </a:xfrm>
          <a:prstGeom prst="rect">
            <a:avLst/>
          </a:prstGeom>
        </p:spPr>
        <p:txBody>
          <a:bodyPr lIns="0" tIns="0" rIns="0" bIns="0" rtlCol="0" anchor="t">
            <a:spAutoFit/>
          </a:bodyPr>
          <a:lstStyle/>
          <a:p>
            <a:pPr algn="just">
              <a:lnSpc>
                <a:spcPts val="2700"/>
              </a:lnSpc>
            </a:pPr>
            <a:r>
              <a:rPr lang="en-US" sz="2700" spc="37">
                <a:solidFill>
                  <a:srgbClr val="FFFFFF"/>
                </a:solidFill>
                <a:latin typeface="Poppins"/>
              </a:rPr>
              <a:t>Inside SKALE's Metaverse Mall, you can create a space where friends and families can shop, play, and socialize all at the same time. </a:t>
            </a:r>
          </a:p>
          <a:p>
            <a:pPr algn="just">
              <a:lnSpc>
                <a:spcPts val="2700"/>
              </a:lnSpc>
            </a:pPr>
            <a:endParaRPr lang="en-US" sz="2700" spc="37">
              <a:solidFill>
                <a:srgbClr val="FFFFFF"/>
              </a:solidFill>
              <a:latin typeface="Poppins"/>
            </a:endParaRPr>
          </a:p>
          <a:p>
            <a:pPr marL="582930" lvl="1" indent="-291465" algn="just">
              <a:lnSpc>
                <a:spcPts val="3779"/>
              </a:lnSpc>
              <a:buFont typeface="Arial"/>
              <a:buChar char="•"/>
            </a:pPr>
            <a:r>
              <a:rPr lang="en-US" sz="2700" spc="37">
                <a:solidFill>
                  <a:srgbClr val="FFFFFF"/>
                </a:solidFill>
                <a:latin typeface="Poppins"/>
              </a:rPr>
              <a:t>Create your own currencies</a:t>
            </a:r>
          </a:p>
          <a:p>
            <a:pPr marL="582930" lvl="1" indent="-291465" algn="just">
              <a:lnSpc>
                <a:spcPts val="3779"/>
              </a:lnSpc>
              <a:buFont typeface="Arial"/>
              <a:buChar char="•"/>
            </a:pPr>
            <a:r>
              <a:rPr lang="en-US" sz="2700" spc="37">
                <a:solidFill>
                  <a:srgbClr val="FFFFFF"/>
                </a:solidFill>
                <a:latin typeface="Poppins"/>
              </a:rPr>
              <a:t>Offer virtual goods or rewards</a:t>
            </a:r>
          </a:p>
          <a:p>
            <a:pPr marL="582930" lvl="1" indent="-291465" algn="just">
              <a:lnSpc>
                <a:spcPts val="3779"/>
              </a:lnSpc>
              <a:buFont typeface="Arial"/>
              <a:buChar char="•"/>
            </a:pPr>
            <a:r>
              <a:rPr lang="en-US" sz="2700" spc="37">
                <a:solidFill>
                  <a:srgbClr val="FFFFFF"/>
                </a:solidFill>
                <a:latin typeface="Poppins"/>
              </a:rPr>
              <a:t>Launch digital vouchers that people can redeem offline</a:t>
            </a:r>
          </a:p>
          <a:p>
            <a:pPr marL="582930" lvl="1" indent="-291465" algn="just">
              <a:lnSpc>
                <a:spcPts val="3779"/>
              </a:lnSpc>
              <a:buFont typeface="Arial"/>
              <a:buChar char="•"/>
            </a:pPr>
            <a:r>
              <a:rPr lang="en-US" sz="2700" spc="37">
                <a:solidFill>
                  <a:srgbClr val="FFFFFF"/>
                </a:solidFill>
                <a:latin typeface="Poppins"/>
              </a:rPr>
              <a:t>Direct people to external channels such as your social media pages</a:t>
            </a:r>
          </a:p>
          <a:p>
            <a:pPr marL="582930" lvl="1" indent="-291465" algn="just">
              <a:lnSpc>
                <a:spcPts val="3779"/>
              </a:lnSpc>
              <a:buFont typeface="Arial"/>
              <a:buChar char="•"/>
            </a:pPr>
            <a:r>
              <a:rPr lang="en-US" sz="2700" spc="39">
                <a:solidFill>
                  <a:srgbClr val="FFFFFF"/>
                </a:solidFill>
                <a:latin typeface="Poppins"/>
              </a:rPr>
              <a:t>Track every action in a single dashboard</a:t>
            </a:r>
          </a:p>
        </p:txBody>
      </p:sp>
      <p:sp>
        <p:nvSpPr>
          <p:cNvPr id="9" name="TextBox 9"/>
          <p:cNvSpPr txBox="1"/>
          <p:nvPr/>
        </p:nvSpPr>
        <p:spPr>
          <a:xfrm>
            <a:off x="9144000" y="990600"/>
            <a:ext cx="7539416" cy="581025"/>
          </a:xfrm>
          <a:prstGeom prst="rect">
            <a:avLst/>
          </a:prstGeom>
        </p:spPr>
        <p:txBody>
          <a:bodyPr lIns="0" tIns="0" rIns="0" bIns="0" rtlCol="0" anchor="t">
            <a:spAutoFit/>
          </a:bodyPr>
          <a:lstStyle/>
          <a:p>
            <a:pPr algn="ctr">
              <a:lnSpc>
                <a:spcPts val="4320"/>
              </a:lnSpc>
            </a:pPr>
            <a:r>
              <a:rPr lang="en-US" sz="3600">
                <a:solidFill>
                  <a:srgbClr val="2B2B2B"/>
                </a:solidFill>
                <a:latin typeface="Poppins"/>
              </a:rPr>
              <a:t>Campaign </a:t>
            </a:r>
            <a:r>
              <a:rPr lang="en-US" sz="3600">
                <a:solidFill>
                  <a:srgbClr val="FF4D67"/>
                </a:solidFill>
                <a:latin typeface="Poppins Bold"/>
              </a:rPr>
              <a:t>Ideas</a:t>
            </a:r>
          </a:p>
        </p:txBody>
      </p:sp>
      <p:sp>
        <p:nvSpPr>
          <p:cNvPr id="10" name="TextBox 10"/>
          <p:cNvSpPr txBox="1"/>
          <p:nvPr/>
        </p:nvSpPr>
        <p:spPr>
          <a:xfrm>
            <a:off x="17612890" y="9166814"/>
            <a:ext cx="535673" cy="793751"/>
          </a:xfrm>
          <a:prstGeom prst="rect">
            <a:avLst/>
          </a:prstGeom>
        </p:spPr>
        <p:txBody>
          <a:bodyPr lIns="0" tIns="0" rIns="0" bIns="0" rtlCol="0" anchor="t">
            <a:spAutoFit/>
          </a:bodyPr>
          <a:lstStyle/>
          <a:p>
            <a:pPr>
              <a:lnSpc>
                <a:spcPts val="6649"/>
              </a:lnSpc>
            </a:pPr>
            <a:r>
              <a:rPr lang="en-US" sz="3499">
                <a:solidFill>
                  <a:srgbClr val="000000"/>
                </a:solidFill>
                <a:latin typeface="Poppins"/>
              </a:rPr>
              <a:t>29</a:t>
            </a:r>
          </a:p>
        </p:txBody>
      </p:sp>
      <p:grpSp>
        <p:nvGrpSpPr>
          <p:cNvPr id="11" name="Group 11"/>
          <p:cNvGrpSpPr/>
          <p:nvPr/>
        </p:nvGrpSpPr>
        <p:grpSpPr>
          <a:xfrm>
            <a:off x="8963555" y="2039022"/>
            <a:ext cx="3815365" cy="955853"/>
            <a:chOff x="0" y="0"/>
            <a:chExt cx="5087154" cy="1274471"/>
          </a:xfrm>
        </p:grpSpPr>
        <p:sp>
          <p:nvSpPr>
            <p:cNvPr id="12" name="Freeform 12"/>
            <p:cNvSpPr/>
            <p:nvPr/>
          </p:nvSpPr>
          <p:spPr>
            <a:xfrm>
              <a:off x="0" y="0"/>
              <a:ext cx="5087112" cy="1274463"/>
            </a:xfrm>
            <a:custGeom>
              <a:avLst/>
              <a:gdLst/>
              <a:ahLst/>
              <a:cxnLst/>
              <a:rect l="l" t="t" r="r" b="b"/>
              <a:pathLst>
                <a:path w="5087112" h="1274463">
                  <a:moveTo>
                    <a:pt x="0" y="0"/>
                  </a:moveTo>
                  <a:lnTo>
                    <a:pt x="5087112" y="0"/>
                  </a:lnTo>
                  <a:lnTo>
                    <a:pt x="5087112" y="1274463"/>
                  </a:lnTo>
                  <a:lnTo>
                    <a:pt x="0" y="1274463"/>
                  </a:lnTo>
                  <a:close/>
                </a:path>
              </a:pathLst>
            </a:custGeom>
            <a:solidFill>
              <a:srgbClr val="FF4D67"/>
            </a:solidFill>
          </p:spPr>
        </p:sp>
        <p:sp>
          <p:nvSpPr>
            <p:cNvPr id="13" name="Freeform 13"/>
            <p:cNvSpPr/>
            <p:nvPr/>
          </p:nvSpPr>
          <p:spPr>
            <a:xfrm>
              <a:off x="-1524" y="-1524"/>
              <a:ext cx="5090160" cy="1277512"/>
            </a:xfrm>
            <a:custGeom>
              <a:avLst/>
              <a:gdLst/>
              <a:ahLst/>
              <a:cxnLst/>
              <a:rect l="l" t="t" r="r" b="b"/>
              <a:pathLst>
                <a:path w="5090160" h="1277512">
                  <a:moveTo>
                    <a:pt x="1524" y="0"/>
                  </a:moveTo>
                  <a:lnTo>
                    <a:pt x="5088636" y="0"/>
                  </a:lnTo>
                  <a:cubicBezTo>
                    <a:pt x="5089525" y="0"/>
                    <a:pt x="5090160" y="762"/>
                    <a:pt x="5090160" y="1524"/>
                  </a:cubicBezTo>
                  <a:lnTo>
                    <a:pt x="5090160" y="1275987"/>
                  </a:lnTo>
                  <a:cubicBezTo>
                    <a:pt x="5090160" y="1276877"/>
                    <a:pt x="5089398" y="1277512"/>
                    <a:pt x="5088636" y="1277512"/>
                  </a:cubicBezTo>
                  <a:lnTo>
                    <a:pt x="1524" y="1277512"/>
                  </a:lnTo>
                  <a:cubicBezTo>
                    <a:pt x="635" y="1277512"/>
                    <a:pt x="0" y="1276750"/>
                    <a:pt x="0" y="1275987"/>
                  </a:cubicBezTo>
                  <a:lnTo>
                    <a:pt x="0" y="1524"/>
                  </a:lnTo>
                  <a:cubicBezTo>
                    <a:pt x="0" y="635"/>
                    <a:pt x="762" y="0"/>
                    <a:pt x="1524" y="0"/>
                  </a:cubicBezTo>
                  <a:moveTo>
                    <a:pt x="1524" y="3185"/>
                  </a:moveTo>
                  <a:lnTo>
                    <a:pt x="1524" y="1524"/>
                  </a:lnTo>
                  <a:lnTo>
                    <a:pt x="3048" y="1524"/>
                  </a:lnTo>
                  <a:lnTo>
                    <a:pt x="3048" y="1275987"/>
                  </a:lnTo>
                  <a:lnTo>
                    <a:pt x="1524" y="1275987"/>
                  </a:lnTo>
                  <a:lnTo>
                    <a:pt x="1524" y="1274327"/>
                  </a:lnTo>
                  <a:lnTo>
                    <a:pt x="5088636" y="1274327"/>
                  </a:lnTo>
                  <a:lnTo>
                    <a:pt x="5088636" y="1275987"/>
                  </a:lnTo>
                  <a:lnTo>
                    <a:pt x="5087112" y="1275987"/>
                  </a:lnTo>
                  <a:lnTo>
                    <a:pt x="5087112" y="1524"/>
                  </a:lnTo>
                  <a:lnTo>
                    <a:pt x="5088636" y="1524"/>
                  </a:lnTo>
                  <a:lnTo>
                    <a:pt x="5088636" y="3185"/>
                  </a:lnTo>
                  <a:lnTo>
                    <a:pt x="1524" y="3185"/>
                  </a:lnTo>
                  <a:close/>
                </a:path>
              </a:pathLst>
            </a:custGeom>
            <a:solidFill>
              <a:srgbClr val="FF4D67"/>
            </a:solidFill>
          </p:spPr>
        </p:sp>
        <p:sp>
          <p:nvSpPr>
            <p:cNvPr id="14" name="TextBox 14"/>
            <p:cNvSpPr txBox="1"/>
            <p:nvPr/>
          </p:nvSpPr>
          <p:spPr>
            <a:xfrm>
              <a:off x="0" y="-19050"/>
              <a:ext cx="5087154" cy="1188600"/>
            </a:xfrm>
            <a:prstGeom prst="rect">
              <a:avLst/>
            </a:prstGeom>
          </p:spPr>
          <p:txBody>
            <a:bodyPr lIns="50800" tIns="50800" rIns="50800" bIns="50800" rtlCol="0" anchor="t"/>
            <a:lstStyle/>
            <a:p>
              <a:pPr algn="ctr">
                <a:lnSpc>
                  <a:spcPts val="2640"/>
                </a:lnSpc>
              </a:pPr>
              <a:r>
                <a:rPr lang="en-US" sz="2200">
                  <a:solidFill>
                    <a:srgbClr val="FFFFFF"/>
                  </a:solidFill>
                  <a:latin typeface="Poppins Bold"/>
                </a:rPr>
                <a:t>Create an immersive experience</a:t>
              </a:r>
            </a:p>
          </p:txBody>
        </p:sp>
      </p:grpSp>
      <p:grpSp>
        <p:nvGrpSpPr>
          <p:cNvPr id="15" name="Group 15"/>
          <p:cNvGrpSpPr/>
          <p:nvPr/>
        </p:nvGrpSpPr>
        <p:grpSpPr>
          <a:xfrm>
            <a:off x="13443935" y="2039022"/>
            <a:ext cx="3815365" cy="955853"/>
            <a:chOff x="0" y="0"/>
            <a:chExt cx="5087154" cy="1274471"/>
          </a:xfrm>
        </p:grpSpPr>
        <p:sp>
          <p:nvSpPr>
            <p:cNvPr id="16" name="Freeform 16"/>
            <p:cNvSpPr/>
            <p:nvPr/>
          </p:nvSpPr>
          <p:spPr>
            <a:xfrm>
              <a:off x="0" y="0"/>
              <a:ext cx="5087112" cy="1274463"/>
            </a:xfrm>
            <a:custGeom>
              <a:avLst/>
              <a:gdLst/>
              <a:ahLst/>
              <a:cxnLst/>
              <a:rect l="l" t="t" r="r" b="b"/>
              <a:pathLst>
                <a:path w="5087112" h="1274463">
                  <a:moveTo>
                    <a:pt x="0" y="0"/>
                  </a:moveTo>
                  <a:lnTo>
                    <a:pt x="5087112" y="0"/>
                  </a:lnTo>
                  <a:lnTo>
                    <a:pt x="5087112" y="1274463"/>
                  </a:lnTo>
                  <a:lnTo>
                    <a:pt x="0" y="1274463"/>
                  </a:lnTo>
                  <a:close/>
                </a:path>
              </a:pathLst>
            </a:custGeom>
            <a:solidFill>
              <a:srgbClr val="FF4D67"/>
            </a:solidFill>
          </p:spPr>
        </p:sp>
        <p:sp>
          <p:nvSpPr>
            <p:cNvPr id="17" name="Freeform 17"/>
            <p:cNvSpPr/>
            <p:nvPr/>
          </p:nvSpPr>
          <p:spPr>
            <a:xfrm>
              <a:off x="-1524" y="-1524"/>
              <a:ext cx="5090160" cy="1277512"/>
            </a:xfrm>
            <a:custGeom>
              <a:avLst/>
              <a:gdLst/>
              <a:ahLst/>
              <a:cxnLst/>
              <a:rect l="l" t="t" r="r" b="b"/>
              <a:pathLst>
                <a:path w="5090160" h="1277512">
                  <a:moveTo>
                    <a:pt x="1524" y="0"/>
                  </a:moveTo>
                  <a:lnTo>
                    <a:pt x="5088636" y="0"/>
                  </a:lnTo>
                  <a:cubicBezTo>
                    <a:pt x="5089525" y="0"/>
                    <a:pt x="5090160" y="762"/>
                    <a:pt x="5090160" y="1524"/>
                  </a:cubicBezTo>
                  <a:lnTo>
                    <a:pt x="5090160" y="1275987"/>
                  </a:lnTo>
                  <a:cubicBezTo>
                    <a:pt x="5090160" y="1276877"/>
                    <a:pt x="5089398" y="1277512"/>
                    <a:pt x="5088636" y="1277512"/>
                  </a:cubicBezTo>
                  <a:lnTo>
                    <a:pt x="1524" y="1277512"/>
                  </a:lnTo>
                  <a:cubicBezTo>
                    <a:pt x="635" y="1277512"/>
                    <a:pt x="0" y="1276750"/>
                    <a:pt x="0" y="1275987"/>
                  </a:cubicBezTo>
                  <a:lnTo>
                    <a:pt x="0" y="1524"/>
                  </a:lnTo>
                  <a:cubicBezTo>
                    <a:pt x="0" y="635"/>
                    <a:pt x="762" y="0"/>
                    <a:pt x="1524" y="0"/>
                  </a:cubicBezTo>
                  <a:moveTo>
                    <a:pt x="1524" y="3185"/>
                  </a:moveTo>
                  <a:lnTo>
                    <a:pt x="1524" y="1524"/>
                  </a:lnTo>
                  <a:lnTo>
                    <a:pt x="3048" y="1524"/>
                  </a:lnTo>
                  <a:lnTo>
                    <a:pt x="3048" y="1275987"/>
                  </a:lnTo>
                  <a:lnTo>
                    <a:pt x="1524" y="1275987"/>
                  </a:lnTo>
                  <a:lnTo>
                    <a:pt x="1524" y="1274327"/>
                  </a:lnTo>
                  <a:lnTo>
                    <a:pt x="5088636" y="1274327"/>
                  </a:lnTo>
                  <a:lnTo>
                    <a:pt x="5088636" y="1275987"/>
                  </a:lnTo>
                  <a:lnTo>
                    <a:pt x="5087112" y="1275987"/>
                  </a:lnTo>
                  <a:lnTo>
                    <a:pt x="5087112" y="1524"/>
                  </a:lnTo>
                  <a:lnTo>
                    <a:pt x="5088636" y="1524"/>
                  </a:lnTo>
                  <a:lnTo>
                    <a:pt x="5088636" y="3185"/>
                  </a:lnTo>
                  <a:lnTo>
                    <a:pt x="1524" y="3185"/>
                  </a:lnTo>
                  <a:close/>
                </a:path>
              </a:pathLst>
            </a:custGeom>
            <a:solidFill>
              <a:srgbClr val="FF4D67"/>
            </a:solidFill>
          </p:spPr>
        </p:sp>
        <p:sp>
          <p:nvSpPr>
            <p:cNvPr id="18" name="TextBox 18"/>
            <p:cNvSpPr txBox="1"/>
            <p:nvPr/>
          </p:nvSpPr>
          <p:spPr>
            <a:xfrm>
              <a:off x="0" y="-19050"/>
              <a:ext cx="5087154" cy="1188600"/>
            </a:xfrm>
            <a:prstGeom prst="rect">
              <a:avLst/>
            </a:prstGeom>
          </p:spPr>
          <p:txBody>
            <a:bodyPr lIns="50800" tIns="50800" rIns="50800" bIns="50800" rtlCol="0" anchor="t"/>
            <a:lstStyle/>
            <a:p>
              <a:pPr algn="ctr">
                <a:lnSpc>
                  <a:spcPts val="2640"/>
                </a:lnSpc>
              </a:pPr>
              <a:r>
                <a:rPr lang="en-US" sz="2200">
                  <a:solidFill>
                    <a:srgbClr val="FFFFFF"/>
                  </a:solidFill>
                  <a:latin typeface="Poppins Bold"/>
                </a:rPr>
                <a:t>Digital avatars for everyone</a:t>
              </a:r>
            </a:p>
          </p:txBody>
        </p:sp>
      </p:grpSp>
      <p:sp>
        <p:nvSpPr>
          <p:cNvPr id="19" name="TextBox 19"/>
          <p:cNvSpPr txBox="1"/>
          <p:nvPr/>
        </p:nvSpPr>
        <p:spPr>
          <a:xfrm>
            <a:off x="9030668" y="3192603"/>
            <a:ext cx="3748253" cy="1447800"/>
          </a:xfrm>
          <a:prstGeom prst="rect">
            <a:avLst/>
          </a:prstGeom>
        </p:spPr>
        <p:txBody>
          <a:bodyPr lIns="0" tIns="0" rIns="0" bIns="0" rtlCol="0" anchor="t">
            <a:spAutoFit/>
          </a:bodyPr>
          <a:lstStyle/>
          <a:p>
            <a:pPr algn="just">
              <a:lnSpc>
                <a:spcPts val="2279"/>
              </a:lnSpc>
            </a:pPr>
            <a:r>
              <a:rPr lang="en-US" sz="1899">
                <a:solidFill>
                  <a:srgbClr val="000000"/>
                </a:solidFill>
                <a:latin typeface="Poppins"/>
              </a:rPr>
              <a:t>SKALE can simulate physical spaces and offer an immersive experience that goes beyond real-world limitations.</a:t>
            </a:r>
          </a:p>
        </p:txBody>
      </p:sp>
      <p:sp>
        <p:nvSpPr>
          <p:cNvPr id="20" name="TextBox 20"/>
          <p:cNvSpPr txBox="1"/>
          <p:nvPr/>
        </p:nvSpPr>
        <p:spPr>
          <a:xfrm>
            <a:off x="13512346" y="3192603"/>
            <a:ext cx="3746954" cy="876300"/>
          </a:xfrm>
          <a:prstGeom prst="rect">
            <a:avLst/>
          </a:prstGeom>
        </p:spPr>
        <p:txBody>
          <a:bodyPr lIns="0" tIns="0" rIns="0" bIns="0" rtlCol="0" anchor="t">
            <a:spAutoFit/>
          </a:bodyPr>
          <a:lstStyle/>
          <a:p>
            <a:pPr algn="just">
              <a:lnSpc>
                <a:spcPts val="2279"/>
              </a:lnSpc>
            </a:pPr>
            <a:r>
              <a:rPr lang="en-US" sz="1899">
                <a:solidFill>
                  <a:srgbClr val="000000"/>
                </a:solidFill>
                <a:latin typeface="Poppins"/>
              </a:rPr>
              <a:t>In a 3D space, we can let users create and customize their own avatars.</a:t>
            </a:r>
          </a:p>
        </p:txBody>
      </p:sp>
      <p:grpSp>
        <p:nvGrpSpPr>
          <p:cNvPr id="21" name="Group 21"/>
          <p:cNvGrpSpPr/>
          <p:nvPr/>
        </p:nvGrpSpPr>
        <p:grpSpPr>
          <a:xfrm>
            <a:off x="8896989" y="4930695"/>
            <a:ext cx="4016719" cy="955853"/>
            <a:chOff x="0" y="0"/>
            <a:chExt cx="5355626" cy="1274471"/>
          </a:xfrm>
        </p:grpSpPr>
        <p:sp>
          <p:nvSpPr>
            <p:cNvPr id="22" name="Freeform 22"/>
            <p:cNvSpPr/>
            <p:nvPr/>
          </p:nvSpPr>
          <p:spPr>
            <a:xfrm>
              <a:off x="0" y="0"/>
              <a:ext cx="5355610" cy="1274463"/>
            </a:xfrm>
            <a:custGeom>
              <a:avLst/>
              <a:gdLst/>
              <a:ahLst/>
              <a:cxnLst/>
              <a:rect l="l" t="t" r="r" b="b"/>
              <a:pathLst>
                <a:path w="5355610" h="1274463">
                  <a:moveTo>
                    <a:pt x="0" y="0"/>
                  </a:moveTo>
                  <a:lnTo>
                    <a:pt x="5355610" y="0"/>
                  </a:lnTo>
                  <a:lnTo>
                    <a:pt x="5355610" y="1274463"/>
                  </a:lnTo>
                  <a:lnTo>
                    <a:pt x="0" y="1274463"/>
                  </a:lnTo>
                  <a:close/>
                </a:path>
              </a:pathLst>
            </a:custGeom>
            <a:solidFill>
              <a:srgbClr val="FF4D67"/>
            </a:solidFill>
          </p:spPr>
        </p:sp>
        <p:sp>
          <p:nvSpPr>
            <p:cNvPr id="23" name="Freeform 23"/>
            <p:cNvSpPr/>
            <p:nvPr/>
          </p:nvSpPr>
          <p:spPr>
            <a:xfrm>
              <a:off x="-1524" y="-1524"/>
              <a:ext cx="5358658" cy="1277512"/>
            </a:xfrm>
            <a:custGeom>
              <a:avLst/>
              <a:gdLst/>
              <a:ahLst/>
              <a:cxnLst/>
              <a:rect l="l" t="t" r="r" b="b"/>
              <a:pathLst>
                <a:path w="5358658" h="1277512">
                  <a:moveTo>
                    <a:pt x="1524" y="0"/>
                  </a:moveTo>
                  <a:lnTo>
                    <a:pt x="5357134" y="0"/>
                  </a:lnTo>
                  <a:cubicBezTo>
                    <a:pt x="5358023" y="0"/>
                    <a:pt x="5358658" y="762"/>
                    <a:pt x="5358658" y="1524"/>
                  </a:cubicBezTo>
                  <a:lnTo>
                    <a:pt x="5358658" y="1275987"/>
                  </a:lnTo>
                  <a:cubicBezTo>
                    <a:pt x="5358658" y="1276877"/>
                    <a:pt x="5357896" y="1277512"/>
                    <a:pt x="5357134" y="1277512"/>
                  </a:cubicBezTo>
                  <a:lnTo>
                    <a:pt x="1524" y="1277512"/>
                  </a:lnTo>
                  <a:cubicBezTo>
                    <a:pt x="635" y="1277512"/>
                    <a:pt x="0" y="1276750"/>
                    <a:pt x="0" y="1275987"/>
                  </a:cubicBezTo>
                  <a:lnTo>
                    <a:pt x="0" y="1524"/>
                  </a:lnTo>
                  <a:cubicBezTo>
                    <a:pt x="0" y="635"/>
                    <a:pt x="762" y="0"/>
                    <a:pt x="1524" y="0"/>
                  </a:cubicBezTo>
                  <a:moveTo>
                    <a:pt x="1524" y="3185"/>
                  </a:moveTo>
                  <a:lnTo>
                    <a:pt x="1524" y="1524"/>
                  </a:lnTo>
                  <a:lnTo>
                    <a:pt x="2981" y="1524"/>
                  </a:lnTo>
                  <a:lnTo>
                    <a:pt x="2981" y="1275987"/>
                  </a:lnTo>
                  <a:lnTo>
                    <a:pt x="1524" y="1275987"/>
                  </a:lnTo>
                  <a:lnTo>
                    <a:pt x="1524" y="1274327"/>
                  </a:lnTo>
                  <a:lnTo>
                    <a:pt x="5357134" y="1274327"/>
                  </a:lnTo>
                  <a:lnTo>
                    <a:pt x="5357134" y="1275987"/>
                  </a:lnTo>
                  <a:lnTo>
                    <a:pt x="5355678" y="1275987"/>
                  </a:lnTo>
                  <a:lnTo>
                    <a:pt x="5355678" y="1524"/>
                  </a:lnTo>
                  <a:lnTo>
                    <a:pt x="5357134" y="1524"/>
                  </a:lnTo>
                  <a:lnTo>
                    <a:pt x="5357134" y="3185"/>
                  </a:lnTo>
                  <a:lnTo>
                    <a:pt x="1524" y="3185"/>
                  </a:lnTo>
                  <a:close/>
                </a:path>
              </a:pathLst>
            </a:custGeom>
            <a:solidFill>
              <a:srgbClr val="FF4D67"/>
            </a:solidFill>
          </p:spPr>
        </p:sp>
        <p:sp>
          <p:nvSpPr>
            <p:cNvPr id="24" name="TextBox 24"/>
            <p:cNvSpPr txBox="1"/>
            <p:nvPr/>
          </p:nvSpPr>
          <p:spPr>
            <a:xfrm>
              <a:off x="0" y="-19050"/>
              <a:ext cx="5603764" cy="1188600"/>
            </a:xfrm>
            <a:prstGeom prst="rect">
              <a:avLst/>
            </a:prstGeom>
          </p:spPr>
          <p:txBody>
            <a:bodyPr lIns="50800" tIns="50800" rIns="50800" bIns="50800" rtlCol="0" anchor="t"/>
            <a:lstStyle/>
            <a:p>
              <a:pPr algn="ctr">
                <a:lnSpc>
                  <a:spcPts val="2640"/>
                </a:lnSpc>
              </a:pPr>
              <a:r>
                <a:rPr lang="en-US" sz="2200">
                  <a:solidFill>
                    <a:srgbClr val="FFFFFF"/>
                  </a:solidFill>
                  <a:latin typeface="Poppins Bold"/>
                </a:rPr>
                <a:t>Deliver an omnichannel experience</a:t>
              </a:r>
            </a:p>
          </p:txBody>
        </p:sp>
      </p:grpSp>
      <p:sp>
        <p:nvSpPr>
          <p:cNvPr id="25" name="TextBox 25"/>
          <p:cNvSpPr txBox="1"/>
          <p:nvPr/>
        </p:nvSpPr>
        <p:spPr>
          <a:xfrm>
            <a:off x="8872930" y="6108619"/>
            <a:ext cx="4040779" cy="1162050"/>
          </a:xfrm>
          <a:prstGeom prst="rect">
            <a:avLst/>
          </a:prstGeom>
        </p:spPr>
        <p:txBody>
          <a:bodyPr lIns="0" tIns="0" rIns="0" bIns="0" rtlCol="0" anchor="t">
            <a:spAutoFit/>
          </a:bodyPr>
          <a:lstStyle/>
          <a:p>
            <a:pPr algn="just">
              <a:lnSpc>
                <a:spcPts val="2279"/>
              </a:lnSpc>
            </a:pPr>
            <a:r>
              <a:rPr lang="en-US" sz="1899">
                <a:solidFill>
                  <a:srgbClr val="000000"/>
                </a:solidFill>
                <a:latin typeface="Poppins"/>
              </a:rPr>
              <a:t>Translate rich immersive experiences into incentives that direct shoppers to offline sales channels.</a:t>
            </a:r>
          </a:p>
        </p:txBody>
      </p:sp>
      <p:grpSp>
        <p:nvGrpSpPr>
          <p:cNvPr id="26" name="Group 26"/>
          <p:cNvGrpSpPr/>
          <p:nvPr/>
        </p:nvGrpSpPr>
        <p:grpSpPr>
          <a:xfrm>
            <a:off x="13443935" y="4887612"/>
            <a:ext cx="3815365" cy="955853"/>
            <a:chOff x="0" y="0"/>
            <a:chExt cx="5087154" cy="1274471"/>
          </a:xfrm>
        </p:grpSpPr>
        <p:sp>
          <p:nvSpPr>
            <p:cNvPr id="27" name="Freeform 27"/>
            <p:cNvSpPr/>
            <p:nvPr/>
          </p:nvSpPr>
          <p:spPr>
            <a:xfrm>
              <a:off x="0" y="0"/>
              <a:ext cx="5087112" cy="1274463"/>
            </a:xfrm>
            <a:custGeom>
              <a:avLst/>
              <a:gdLst/>
              <a:ahLst/>
              <a:cxnLst/>
              <a:rect l="l" t="t" r="r" b="b"/>
              <a:pathLst>
                <a:path w="5087112" h="1274463">
                  <a:moveTo>
                    <a:pt x="0" y="0"/>
                  </a:moveTo>
                  <a:lnTo>
                    <a:pt x="5087112" y="0"/>
                  </a:lnTo>
                  <a:lnTo>
                    <a:pt x="5087112" y="1274463"/>
                  </a:lnTo>
                  <a:lnTo>
                    <a:pt x="0" y="1274463"/>
                  </a:lnTo>
                  <a:close/>
                </a:path>
              </a:pathLst>
            </a:custGeom>
            <a:solidFill>
              <a:srgbClr val="FF4D67"/>
            </a:solidFill>
          </p:spPr>
        </p:sp>
        <p:sp>
          <p:nvSpPr>
            <p:cNvPr id="28" name="Freeform 28"/>
            <p:cNvSpPr/>
            <p:nvPr/>
          </p:nvSpPr>
          <p:spPr>
            <a:xfrm>
              <a:off x="-1524" y="-1524"/>
              <a:ext cx="5090160" cy="1277512"/>
            </a:xfrm>
            <a:custGeom>
              <a:avLst/>
              <a:gdLst/>
              <a:ahLst/>
              <a:cxnLst/>
              <a:rect l="l" t="t" r="r" b="b"/>
              <a:pathLst>
                <a:path w="5090160" h="1277512">
                  <a:moveTo>
                    <a:pt x="1524" y="0"/>
                  </a:moveTo>
                  <a:lnTo>
                    <a:pt x="5088636" y="0"/>
                  </a:lnTo>
                  <a:cubicBezTo>
                    <a:pt x="5089525" y="0"/>
                    <a:pt x="5090160" y="762"/>
                    <a:pt x="5090160" y="1524"/>
                  </a:cubicBezTo>
                  <a:lnTo>
                    <a:pt x="5090160" y="1275987"/>
                  </a:lnTo>
                  <a:cubicBezTo>
                    <a:pt x="5090160" y="1276877"/>
                    <a:pt x="5089398" y="1277512"/>
                    <a:pt x="5088636" y="1277512"/>
                  </a:cubicBezTo>
                  <a:lnTo>
                    <a:pt x="1524" y="1277512"/>
                  </a:lnTo>
                  <a:cubicBezTo>
                    <a:pt x="635" y="1277512"/>
                    <a:pt x="0" y="1276750"/>
                    <a:pt x="0" y="1275987"/>
                  </a:cubicBezTo>
                  <a:lnTo>
                    <a:pt x="0" y="1524"/>
                  </a:lnTo>
                  <a:cubicBezTo>
                    <a:pt x="0" y="635"/>
                    <a:pt x="762" y="0"/>
                    <a:pt x="1524" y="0"/>
                  </a:cubicBezTo>
                  <a:moveTo>
                    <a:pt x="1524" y="3185"/>
                  </a:moveTo>
                  <a:lnTo>
                    <a:pt x="1524" y="1524"/>
                  </a:lnTo>
                  <a:lnTo>
                    <a:pt x="3048" y="1524"/>
                  </a:lnTo>
                  <a:lnTo>
                    <a:pt x="3048" y="1275987"/>
                  </a:lnTo>
                  <a:lnTo>
                    <a:pt x="1524" y="1275987"/>
                  </a:lnTo>
                  <a:lnTo>
                    <a:pt x="1524" y="1274327"/>
                  </a:lnTo>
                  <a:lnTo>
                    <a:pt x="5088636" y="1274327"/>
                  </a:lnTo>
                  <a:lnTo>
                    <a:pt x="5088636" y="1275987"/>
                  </a:lnTo>
                  <a:lnTo>
                    <a:pt x="5087112" y="1275987"/>
                  </a:lnTo>
                  <a:lnTo>
                    <a:pt x="5087112" y="1524"/>
                  </a:lnTo>
                  <a:lnTo>
                    <a:pt x="5088636" y="1524"/>
                  </a:lnTo>
                  <a:lnTo>
                    <a:pt x="5088636" y="3185"/>
                  </a:lnTo>
                  <a:lnTo>
                    <a:pt x="1524" y="3185"/>
                  </a:lnTo>
                  <a:close/>
                </a:path>
              </a:pathLst>
            </a:custGeom>
            <a:solidFill>
              <a:srgbClr val="FF4D67"/>
            </a:solidFill>
          </p:spPr>
        </p:sp>
        <p:sp>
          <p:nvSpPr>
            <p:cNvPr id="29" name="TextBox 29"/>
            <p:cNvSpPr txBox="1"/>
            <p:nvPr/>
          </p:nvSpPr>
          <p:spPr>
            <a:xfrm>
              <a:off x="0" y="-19050"/>
              <a:ext cx="5087154" cy="1188600"/>
            </a:xfrm>
            <a:prstGeom prst="rect">
              <a:avLst/>
            </a:prstGeom>
          </p:spPr>
          <p:txBody>
            <a:bodyPr lIns="50800" tIns="50800" rIns="50800" bIns="50800" rtlCol="0" anchor="t"/>
            <a:lstStyle/>
            <a:p>
              <a:pPr algn="ctr">
                <a:lnSpc>
                  <a:spcPts val="2640"/>
                </a:lnSpc>
              </a:pPr>
              <a:r>
                <a:rPr lang="en-US" sz="2200">
                  <a:solidFill>
                    <a:srgbClr val="FFFFFF"/>
                  </a:solidFill>
                  <a:latin typeface="Poppins Bold"/>
                </a:rPr>
                <a:t>Strengthen brand partnerships</a:t>
              </a:r>
            </a:p>
          </p:txBody>
        </p:sp>
      </p:grpSp>
      <p:sp>
        <p:nvSpPr>
          <p:cNvPr id="30" name="TextBox 30"/>
          <p:cNvSpPr txBox="1"/>
          <p:nvPr/>
        </p:nvSpPr>
        <p:spPr>
          <a:xfrm>
            <a:off x="13443935" y="6108619"/>
            <a:ext cx="3815365" cy="1162050"/>
          </a:xfrm>
          <a:prstGeom prst="rect">
            <a:avLst/>
          </a:prstGeom>
        </p:spPr>
        <p:txBody>
          <a:bodyPr lIns="0" tIns="0" rIns="0" bIns="0" rtlCol="0" anchor="t">
            <a:spAutoFit/>
          </a:bodyPr>
          <a:lstStyle/>
          <a:p>
            <a:pPr algn="just">
              <a:lnSpc>
                <a:spcPts val="2279"/>
              </a:lnSpc>
            </a:pPr>
            <a:r>
              <a:rPr lang="en-US" sz="1899">
                <a:solidFill>
                  <a:srgbClr val="000000"/>
                </a:solidFill>
                <a:latin typeface="Poppins"/>
              </a:rPr>
              <a:t>Give your clients something they can't refuse: a more immersive and effective form of advertising.</a:t>
            </a:r>
          </a:p>
        </p:txBody>
      </p:sp>
      <p:grpSp>
        <p:nvGrpSpPr>
          <p:cNvPr id="31" name="Group 31"/>
          <p:cNvGrpSpPr/>
          <p:nvPr/>
        </p:nvGrpSpPr>
        <p:grpSpPr>
          <a:xfrm>
            <a:off x="11254573" y="7598771"/>
            <a:ext cx="3815365" cy="622478"/>
            <a:chOff x="0" y="0"/>
            <a:chExt cx="5087154" cy="829971"/>
          </a:xfrm>
        </p:grpSpPr>
        <p:sp>
          <p:nvSpPr>
            <p:cNvPr id="32" name="Freeform 32"/>
            <p:cNvSpPr/>
            <p:nvPr/>
          </p:nvSpPr>
          <p:spPr>
            <a:xfrm>
              <a:off x="0" y="0"/>
              <a:ext cx="5087112" cy="830027"/>
            </a:xfrm>
            <a:custGeom>
              <a:avLst/>
              <a:gdLst/>
              <a:ahLst/>
              <a:cxnLst/>
              <a:rect l="l" t="t" r="r" b="b"/>
              <a:pathLst>
                <a:path w="5087112" h="830027">
                  <a:moveTo>
                    <a:pt x="0" y="0"/>
                  </a:moveTo>
                  <a:lnTo>
                    <a:pt x="5087112" y="0"/>
                  </a:lnTo>
                  <a:lnTo>
                    <a:pt x="5087112" y="830027"/>
                  </a:lnTo>
                  <a:lnTo>
                    <a:pt x="0" y="830027"/>
                  </a:lnTo>
                  <a:close/>
                </a:path>
              </a:pathLst>
            </a:custGeom>
            <a:solidFill>
              <a:srgbClr val="FF4D67"/>
            </a:solidFill>
          </p:spPr>
        </p:sp>
        <p:sp>
          <p:nvSpPr>
            <p:cNvPr id="33" name="Freeform 33"/>
            <p:cNvSpPr/>
            <p:nvPr/>
          </p:nvSpPr>
          <p:spPr>
            <a:xfrm>
              <a:off x="-1524" y="-1524"/>
              <a:ext cx="5090160" cy="833075"/>
            </a:xfrm>
            <a:custGeom>
              <a:avLst/>
              <a:gdLst/>
              <a:ahLst/>
              <a:cxnLst/>
              <a:rect l="l" t="t" r="r" b="b"/>
              <a:pathLst>
                <a:path w="5090160" h="833075">
                  <a:moveTo>
                    <a:pt x="1524" y="0"/>
                  </a:moveTo>
                  <a:lnTo>
                    <a:pt x="5088636" y="0"/>
                  </a:lnTo>
                  <a:cubicBezTo>
                    <a:pt x="5089525" y="0"/>
                    <a:pt x="5090160" y="762"/>
                    <a:pt x="5090160" y="1524"/>
                  </a:cubicBezTo>
                  <a:lnTo>
                    <a:pt x="5090160" y="831551"/>
                  </a:lnTo>
                  <a:cubicBezTo>
                    <a:pt x="5090160" y="832440"/>
                    <a:pt x="5089398" y="833075"/>
                    <a:pt x="5088636" y="833075"/>
                  </a:cubicBezTo>
                  <a:lnTo>
                    <a:pt x="1524" y="833075"/>
                  </a:lnTo>
                  <a:cubicBezTo>
                    <a:pt x="635" y="833075"/>
                    <a:pt x="0" y="832313"/>
                    <a:pt x="0" y="831551"/>
                  </a:cubicBezTo>
                  <a:lnTo>
                    <a:pt x="0" y="1524"/>
                  </a:lnTo>
                  <a:cubicBezTo>
                    <a:pt x="0" y="635"/>
                    <a:pt x="762" y="0"/>
                    <a:pt x="1524" y="0"/>
                  </a:cubicBezTo>
                  <a:moveTo>
                    <a:pt x="1524" y="3392"/>
                  </a:moveTo>
                  <a:lnTo>
                    <a:pt x="1524" y="1524"/>
                  </a:lnTo>
                  <a:lnTo>
                    <a:pt x="3048" y="1524"/>
                  </a:lnTo>
                  <a:lnTo>
                    <a:pt x="3048" y="831551"/>
                  </a:lnTo>
                  <a:lnTo>
                    <a:pt x="1524" y="831551"/>
                  </a:lnTo>
                  <a:lnTo>
                    <a:pt x="1524" y="829696"/>
                  </a:lnTo>
                  <a:lnTo>
                    <a:pt x="5088636" y="829696"/>
                  </a:lnTo>
                  <a:lnTo>
                    <a:pt x="5088636" y="831551"/>
                  </a:lnTo>
                  <a:lnTo>
                    <a:pt x="5087112" y="831551"/>
                  </a:lnTo>
                  <a:lnTo>
                    <a:pt x="5087112" y="1524"/>
                  </a:lnTo>
                  <a:lnTo>
                    <a:pt x="5088636" y="1524"/>
                  </a:lnTo>
                  <a:lnTo>
                    <a:pt x="5088636" y="3392"/>
                  </a:lnTo>
                  <a:lnTo>
                    <a:pt x="1524" y="3392"/>
                  </a:lnTo>
                  <a:close/>
                </a:path>
              </a:pathLst>
            </a:custGeom>
            <a:solidFill>
              <a:srgbClr val="FF4D67"/>
            </a:solidFill>
          </p:spPr>
        </p:sp>
        <p:sp>
          <p:nvSpPr>
            <p:cNvPr id="34" name="TextBox 34"/>
            <p:cNvSpPr txBox="1"/>
            <p:nvPr/>
          </p:nvSpPr>
          <p:spPr>
            <a:xfrm>
              <a:off x="0" y="-19050"/>
              <a:ext cx="5087154" cy="696158"/>
            </a:xfrm>
            <a:prstGeom prst="rect">
              <a:avLst/>
            </a:prstGeom>
          </p:spPr>
          <p:txBody>
            <a:bodyPr lIns="50800" tIns="50800" rIns="50800" bIns="50800" rtlCol="0" anchor="t"/>
            <a:lstStyle/>
            <a:p>
              <a:pPr algn="ctr">
                <a:lnSpc>
                  <a:spcPts val="2640"/>
                </a:lnSpc>
              </a:pPr>
              <a:r>
                <a:rPr lang="en-US" sz="2200">
                  <a:solidFill>
                    <a:srgbClr val="FFFFFF"/>
                  </a:solidFill>
                  <a:latin typeface="Poppins Bold"/>
                </a:rPr>
                <a:t>Track conversions</a:t>
              </a:r>
            </a:p>
          </p:txBody>
        </p:sp>
      </p:grpSp>
      <p:sp>
        <p:nvSpPr>
          <p:cNvPr id="35" name="TextBox 35"/>
          <p:cNvSpPr txBox="1"/>
          <p:nvPr/>
        </p:nvSpPr>
        <p:spPr>
          <a:xfrm>
            <a:off x="11141867" y="8419195"/>
            <a:ext cx="4040779" cy="1162050"/>
          </a:xfrm>
          <a:prstGeom prst="rect">
            <a:avLst/>
          </a:prstGeom>
        </p:spPr>
        <p:txBody>
          <a:bodyPr lIns="0" tIns="0" rIns="0" bIns="0" rtlCol="0" anchor="t">
            <a:spAutoFit/>
          </a:bodyPr>
          <a:lstStyle/>
          <a:p>
            <a:pPr algn="just">
              <a:lnSpc>
                <a:spcPts val="2279"/>
              </a:lnSpc>
            </a:pPr>
            <a:r>
              <a:rPr lang="en-US" sz="1899">
                <a:solidFill>
                  <a:srgbClr val="000000"/>
                </a:solidFill>
                <a:latin typeface="Poppins"/>
              </a:rPr>
              <a:t>Connect Metaverse experiences to the SKALE platform to track your customers' online and offline actions.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2941"/>
          <a:stretch>
            <a:fillRect/>
          </a:stretch>
        </p:blipFill>
        <p:spPr>
          <a:xfrm>
            <a:off x="0" y="1"/>
            <a:ext cx="18288000" cy="5869641"/>
          </a:xfrm>
          <a:prstGeom prst="rect">
            <a:avLst/>
          </a:prstGeom>
        </p:spPr>
      </p:pic>
      <p:sp>
        <p:nvSpPr>
          <p:cNvPr id="3" name="TextBox 3"/>
          <p:cNvSpPr txBox="1"/>
          <p:nvPr/>
        </p:nvSpPr>
        <p:spPr>
          <a:xfrm>
            <a:off x="74418" y="773430"/>
            <a:ext cx="18213582" cy="488442"/>
          </a:xfrm>
          <a:prstGeom prst="rect">
            <a:avLst/>
          </a:prstGeom>
        </p:spPr>
        <p:txBody>
          <a:bodyPr lIns="0" tIns="0" rIns="0" bIns="0" rtlCol="0" anchor="t">
            <a:spAutoFit/>
          </a:bodyPr>
          <a:lstStyle/>
          <a:p>
            <a:pPr algn="ctr">
              <a:lnSpc>
                <a:spcPts val="3564"/>
              </a:lnSpc>
            </a:pPr>
            <a:r>
              <a:rPr lang="en-US" sz="3300" spc="48">
                <a:solidFill>
                  <a:srgbClr val="FFFFFF"/>
                </a:solidFill>
                <a:latin typeface="Poppins Bold"/>
              </a:rPr>
              <a:t>Fully Customizable Gamification System Managed by SKALE or your Agency</a:t>
            </a:r>
          </a:p>
        </p:txBody>
      </p:sp>
      <p:grpSp>
        <p:nvGrpSpPr>
          <p:cNvPr id="4" name="Group 4"/>
          <p:cNvGrpSpPr/>
          <p:nvPr/>
        </p:nvGrpSpPr>
        <p:grpSpPr>
          <a:xfrm>
            <a:off x="1694902" y="1575520"/>
            <a:ext cx="6560605" cy="4605999"/>
            <a:chOff x="0" y="0"/>
            <a:chExt cx="8747473" cy="6141332"/>
          </a:xfrm>
        </p:grpSpPr>
        <p:grpSp>
          <p:nvGrpSpPr>
            <p:cNvPr id="5" name="Group 5"/>
            <p:cNvGrpSpPr/>
            <p:nvPr/>
          </p:nvGrpSpPr>
          <p:grpSpPr>
            <a:xfrm>
              <a:off x="151693" y="0"/>
              <a:ext cx="706103" cy="738587"/>
              <a:chOff x="0" y="0"/>
              <a:chExt cx="843146" cy="881934"/>
            </a:xfrm>
          </p:grpSpPr>
          <p:sp>
            <p:nvSpPr>
              <p:cNvPr id="6" name="Freeform 6"/>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7" name="TextBox 7"/>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399" spc="35">
                    <a:solidFill>
                      <a:srgbClr val="24A9B4"/>
                    </a:solidFill>
                    <a:latin typeface="Montserrat"/>
                  </a:rPr>
                  <a:t>1</a:t>
                </a:r>
              </a:p>
            </p:txBody>
          </p:sp>
        </p:grpSp>
        <p:pic>
          <p:nvPicPr>
            <p:cNvPr id="8" name="Picture 8"/>
            <p:cNvPicPr>
              <a:picLocks noChangeAspect="1"/>
            </p:cNvPicPr>
            <p:nvPr/>
          </p:nvPicPr>
          <p:blipFill>
            <a:blip r:embed="rId3"/>
            <a:srcRect r="241" b="241"/>
            <a:stretch>
              <a:fillRect/>
            </a:stretch>
          </p:blipFill>
          <p:spPr>
            <a:xfrm>
              <a:off x="0" y="915350"/>
              <a:ext cx="8747473" cy="5225982"/>
            </a:xfrm>
            <a:prstGeom prst="rect">
              <a:avLst/>
            </a:prstGeom>
          </p:spPr>
        </p:pic>
        <p:sp>
          <p:nvSpPr>
            <p:cNvPr id="9" name="TextBox 9"/>
            <p:cNvSpPr txBox="1"/>
            <p:nvPr/>
          </p:nvSpPr>
          <p:spPr>
            <a:xfrm>
              <a:off x="857797" y="142505"/>
              <a:ext cx="7803146" cy="434528"/>
            </a:xfrm>
            <a:prstGeom prst="rect">
              <a:avLst/>
            </a:prstGeom>
          </p:spPr>
          <p:txBody>
            <a:bodyPr lIns="0" tIns="0" rIns="0" bIns="0" rtlCol="0" anchor="t">
              <a:spAutoFit/>
            </a:bodyPr>
            <a:lstStyle/>
            <a:p>
              <a:pPr algn="ctr">
                <a:lnSpc>
                  <a:spcPts val="2467"/>
                </a:lnSpc>
              </a:pPr>
              <a:r>
                <a:rPr lang="en-US" sz="2056">
                  <a:solidFill>
                    <a:srgbClr val="FFFFFF"/>
                  </a:solidFill>
                  <a:latin typeface="Poppins"/>
                </a:rPr>
                <a:t>Customize Campaign Details and Duration </a:t>
              </a:r>
            </a:p>
          </p:txBody>
        </p:sp>
      </p:grpSp>
      <p:grpSp>
        <p:nvGrpSpPr>
          <p:cNvPr id="10" name="Group 10"/>
          <p:cNvGrpSpPr/>
          <p:nvPr/>
        </p:nvGrpSpPr>
        <p:grpSpPr>
          <a:xfrm>
            <a:off x="10081388" y="1575520"/>
            <a:ext cx="5878689" cy="4927743"/>
            <a:chOff x="0" y="0"/>
            <a:chExt cx="7838252" cy="6570323"/>
          </a:xfrm>
        </p:grpSpPr>
        <p:grpSp>
          <p:nvGrpSpPr>
            <p:cNvPr id="11" name="Group 11"/>
            <p:cNvGrpSpPr/>
            <p:nvPr/>
          </p:nvGrpSpPr>
          <p:grpSpPr>
            <a:xfrm>
              <a:off x="0" y="0"/>
              <a:ext cx="710245" cy="742919"/>
              <a:chOff x="0" y="0"/>
              <a:chExt cx="843146" cy="881934"/>
            </a:xfrm>
          </p:grpSpPr>
          <p:sp>
            <p:nvSpPr>
              <p:cNvPr id="12" name="Freeform 12"/>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13" name="TextBox 13"/>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2</a:t>
                </a:r>
              </a:p>
            </p:txBody>
          </p:sp>
        </p:grpSp>
        <p:pic>
          <p:nvPicPr>
            <p:cNvPr id="14" name="Picture 14"/>
            <p:cNvPicPr>
              <a:picLocks noChangeAspect="1"/>
            </p:cNvPicPr>
            <p:nvPr/>
          </p:nvPicPr>
          <p:blipFill>
            <a:blip r:embed="rId4"/>
            <a:srcRect r="202" b="202"/>
            <a:stretch>
              <a:fillRect/>
            </a:stretch>
          </p:blipFill>
          <p:spPr>
            <a:xfrm>
              <a:off x="0" y="894348"/>
              <a:ext cx="7838252" cy="5675976"/>
            </a:xfrm>
            <a:prstGeom prst="rect">
              <a:avLst/>
            </a:prstGeom>
          </p:spPr>
        </p:pic>
        <p:sp>
          <p:nvSpPr>
            <p:cNvPr id="15" name="TextBox 15"/>
            <p:cNvSpPr txBox="1"/>
            <p:nvPr/>
          </p:nvSpPr>
          <p:spPr>
            <a:xfrm>
              <a:off x="938845" y="112874"/>
              <a:ext cx="6899407" cy="488596"/>
            </a:xfrm>
            <a:prstGeom prst="rect">
              <a:avLst/>
            </a:prstGeom>
          </p:spPr>
          <p:txBody>
            <a:bodyPr lIns="0" tIns="0" rIns="0" bIns="0" rtlCol="0" anchor="t">
              <a:spAutoFit/>
            </a:bodyPr>
            <a:lstStyle/>
            <a:p>
              <a:pPr algn="l">
                <a:lnSpc>
                  <a:spcPts val="2729"/>
                </a:lnSpc>
              </a:pPr>
              <a:r>
                <a:rPr lang="en-US" sz="2274">
                  <a:solidFill>
                    <a:srgbClr val="FFFFFF"/>
                  </a:solidFill>
                  <a:latin typeface="Poppins"/>
                </a:rPr>
                <a:t>Fully Customizable Look and Feel </a:t>
              </a:r>
            </a:p>
          </p:txBody>
        </p:sp>
      </p:grpSp>
      <p:pic>
        <p:nvPicPr>
          <p:cNvPr id="16" name="Picture 16"/>
          <p:cNvPicPr>
            <a:picLocks noChangeAspect="1"/>
          </p:cNvPicPr>
          <p:nvPr/>
        </p:nvPicPr>
        <p:blipFill>
          <a:blip r:embed="rId5"/>
          <a:srcRect r="176" b="176"/>
          <a:stretch>
            <a:fillRect/>
          </a:stretch>
        </p:blipFill>
        <p:spPr>
          <a:xfrm>
            <a:off x="5753904" y="5001318"/>
            <a:ext cx="6780193" cy="4256982"/>
          </a:xfrm>
          <a:prstGeom prst="rect">
            <a:avLst/>
          </a:prstGeom>
        </p:spPr>
      </p:pic>
      <p:grpSp>
        <p:nvGrpSpPr>
          <p:cNvPr id="17" name="Group 17"/>
          <p:cNvGrpSpPr/>
          <p:nvPr/>
        </p:nvGrpSpPr>
        <p:grpSpPr>
          <a:xfrm>
            <a:off x="5990241" y="9438278"/>
            <a:ext cx="529577" cy="553940"/>
            <a:chOff x="0" y="0"/>
            <a:chExt cx="843146" cy="881934"/>
          </a:xfrm>
        </p:grpSpPr>
        <p:sp>
          <p:nvSpPr>
            <p:cNvPr id="18" name="Freeform 18"/>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24A9B4"/>
            </a:solidFill>
          </p:spPr>
        </p:sp>
        <p:sp>
          <p:nvSpPr>
            <p:cNvPr id="19" name="TextBox 19"/>
            <p:cNvSpPr txBox="1"/>
            <p:nvPr/>
          </p:nvSpPr>
          <p:spPr>
            <a:xfrm>
              <a:off x="0" y="9525"/>
              <a:ext cx="843146" cy="872409"/>
            </a:xfrm>
            <a:prstGeom prst="rect">
              <a:avLst/>
            </a:prstGeom>
          </p:spPr>
          <p:txBody>
            <a:bodyPr lIns="47483" tIns="47483" rIns="47483" bIns="47483" rtlCol="0" anchor="ctr"/>
            <a:lstStyle/>
            <a:p>
              <a:pPr algn="ctr">
                <a:lnSpc>
                  <a:spcPts val="2879"/>
                </a:lnSpc>
              </a:pPr>
              <a:r>
                <a:rPr lang="en-US" sz="2399" spc="35">
                  <a:solidFill>
                    <a:srgbClr val="FFFFFF"/>
                  </a:solidFill>
                  <a:latin typeface="Montserrat"/>
                </a:rPr>
                <a:t>3</a:t>
              </a:r>
            </a:p>
          </p:txBody>
        </p:sp>
      </p:grpSp>
      <p:sp>
        <p:nvSpPr>
          <p:cNvPr id="20" name="TextBox 20"/>
          <p:cNvSpPr txBox="1"/>
          <p:nvPr/>
        </p:nvSpPr>
        <p:spPr>
          <a:xfrm>
            <a:off x="6412369" y="9548560"/>
            <a:ext cx="6608364" cy="314325"/>
          </a:xfrm>
          <a:prstGeom prst="rect">
            <a:avLst/>
          </a:prstGeom>
        </p:spPr>
        <p:txBody>
          <a:bodyPr lIns="0" tIns="0" rIns="0" bIns="0" rtlCol="0" anchor="t">
            <a:spAutoFit/>
          </a:bodyPr>
          <a:lstStyle/>
          <a:p>
            <a:pPr algn="ctr">
              <a:lnSpc>
                <a:spcPts val="2347"/>
              </a:lnSpc>
            </a:pPr>
            <a:r>
              <a:rPr lang="en-US" sz="1956">
                <a:solidFill>
                  <a:srgbClr val="000000"/>
                </a:solidFill>
                <a:latin typeface="Poppins"/>
              </a:rPr>
              <a:t>Incentivize Shoppers to Achieve Your Objectives </a:t>
            </a:r>
          </a:p>
        </p:txBody>
      </p:sp>
      <p:sp>
        <p:nvSpPr>
          <p:cNvPr id="21" name="TextBox 21"/>
          <p:cNvSpPr txBox="1"/>
          <p:nvPr/>
        </p:nvSpPr>
        <p:spPr>
          <a:xfrm>
            <a:off x="17612890" y="9166814"/>
            <a:ext cx="675110" cy="760401"/>
          </a:xfrm>
          <a:prstGeom prst="rect">
            <a:avLst/>
          </a:prstGeom>
        </p:spPr>
        <p:txBody>
          <a:bodyPr wrap="square" lIns="0" tIns="0" rIns="0" bIns="0" rtlCol="0" anchor="t">
            <a:spAutoFit/>
          </a:bodyPr>
          <a:lstStyle/>
          <a:p>
            <a:pPr>
              <a:lnSpc>
                <a:spcPts val="6649"/>
              </a:lnSpc>
            </a:pPr>
            <a:r>
              <a:rPr lang="en-US" sz="3499" dirty="0">
                <a:solidFill>
                  <a:srgbClr val="000000"/>
                </a:solidFill>
                <a:latin typeface="Poppins"/>
              </a:rPr>
              <a:t>30</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2941"/>
          <a:stretch>
            <a:fillRect/>
          </a:stretch>
        </p:blipFill>
        <p:spPr>
          <a:xfrm>
            <a:off x="0" y="1"/>
            <a:ext cx="18288000" cy="5869641"/>
          </a:xfrm>
          <a:prstGeom prst="rect">
            <a:avLst/>
          </a:prstGeom>
        </p:spPr>
      </p:pic>
      <p:sp>
        <p:nvSpPr>
          <p:cNvPr id="3" name="TextBox 3"/>
          <p:cNvSpPr txBox="1"/>
          <p:nvPr/>
        </p:nvSpPr>
        <p:spPr>
          <a:xfrm>
            <a:off x="1028700" y="1009924"/>
            <a:ext cx="16350572" cy="1197483"/>
          </a:xfrm>
          <a:prstGeom prst="rect">
            <a:avLst/>
          </a:prstGeom>
        </p:spPr>
        <p:txBody>
          <a:bodyPr lIns="0" tIns="0" rIns="0" bIns="0" rtlCol="0" anchor="t">
            <a:spAutoFit/>
          </a:bodyPr>
          <a:lstStyle/>
          <a:p>
            <a:pPr algn="l">
              <a:lnSpc>
                <a:spcPts val="4536"/>
              </a:lnSpc>
            </a:pPr>
            <a:r>
              <a:rPr lang="en-US" sz="4200" spc="62">
                <a:solidFill>
                  <a:srgbClr val="FFFFFF"/>
                </a:solidFill>
                <a:latin typeface="Poppins Bold"/>
              </a:rPr>
              <a:t>Fully Customizable Gamification System </a:t>
            </a:r>
          </a:p>
          <a:p>
            <a:pPr algn="l">
              <a:lnSpc>
                <a:spcPts val="4536"/>
              </a:lnSpc>
            </a:pPr>
            <a:r>
              <a:rPr lang="en-US" sz="4200" spc="62">
                <a:solidFill>
                  <a:srgbClr val="FFFFFF"/>
                </a:solidFill>
                <a:latin typeface="Poppins Bold"/>
              </a:rPr>
              <a:t>Managed by SKALE or your Agency</a:t>
            </a:r>
          </a:p>
        </p:txBody>
      </p:sp>
      <p:grpSp>
        <p:nvGrpSpPr>
          <p:cNvPr id="4" name="Group 4"/>
          <p:cNvGrpSpPr/>
          <p:nvPr/>
        </p:nvGrpSpPr>
        <p:grpSpPr>
          <a:xfrm>
            <a:off x="1939273" y="3135647"/>
            <a:ext cx="566570" cy="592635"/>
            <a:chOff x="0" y="0"/>
            <a:chExt cx="843146" cy="881934"/>
          </a:xfrm>
        </p:grpSpPr>
        <p:sp>
          <p:nvSpPr>
            <p:cNvPr id="5" name="Freeform 5"/>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6" name="TextBox 6"/>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4</a:t>
              </a:r>
            </a:p>
          </p:txBody>
        </p:sp>
      </p:grpSp>
      <p:sp>
        <p:nvSpPr>
          <p:cNvPr id="7" name="TextBox 7"/>
          <p:cNvSpPr txBox="1"/>
          <p:nvPr/>
        </p:nvSpPr>
        <p:spPr>
          <a:xfrm>
            <a:off x="2505844" y="3067637"/>
            <a:ext cx="5011727" cy="685800"/>
          </a:xfrm>
          <a:prstGeom prst="rect">
            <a:avLst/>
          </a:prstGeom>
        </p:spPr>
        <p:txBody>
          <a:bodyPr lIns="0" tIns="0" rIns="0" bIns="0" rtlCol="0" anchor="t">
            <a:spAutoFit/>
          </a:bodyPr>
          <a:lstStyle/>
          <a:p>
            <a:pPr algn="ctr">
              <a:lnSpc>
                <a:spcPts val="2639"/>
              </a:lnSpc>
            </a:pPr>
            <a:r>
              <a:rPr lang="en-US" sz="2199">
                <a:solidFill>
                  <a:srgbClr val="FFFFFF"/>
                </a:solidFill>
                <a:latin typeface="Poppins"/>
              </a:rPr>
              <a:t>Customize Every Single Mechanic within the Game </a:t>
            </a:r>
          </a:p>
        </p:txBody>
      </p:sp>
      <p:grpSp>
        <p:nvGrpSpPr>
          <p:cNvPr id="8" name="Group 8"/>
          <p:cNvGrpSpPr/>
          <p:nvPr/>
        </p:nvGrpSpPr>
        <p:grpSpPr>
          <a:xfrm>
            <a:off x="10724356" y="3141468"/>
            <a:ext cx="532683" cy="557189"/>
            <a:chOff x="0" y="0"/>
            <a:chExt cx="843146" cy="881934"/>
          </a:xfrm>
        </p:grpSpPr>
        <p:sp>
          <p:nvSpPr>
            <p:cNvPr id="9" name="Freeform 9"/>
            <p:cNvSpPr/>
            <p:nvPr/>
          </p:nvSpPr>
          <p:spPr>
            <a:xfrm>
              <a:off x="0" y="0"/>
              <a:ext cx="843153" cy="881888"/>
            </a:xfrm>
            <a:custGeom>
              <a:avLst/>
              <a:gdLst/>
              <a:ahLst/>
              <a:cxnLst/>
              <a:rect l="l" t="t" r="r" b="b"/>
              <a:pathLst>
                <a:path w="843153" h="881888">
                  <a:moveTo>
                    <a:pt x="0" y="440944"/>
                  </a:moveTo>
                  <a:cubicBezTo>
                    <a:pt x="0" y="197485"/>
                    <a:pt x="188722" y="0"/>
                    <a:pt x="421513" y="0"/>
                  </a:cubicBezTo>
                  <a:cubicBezTo>
                    <a:pt x="654304" y="0"/>
                    <a:pt x="843153" y="197485"/>
                    <a:pt x="843153" y="440944"/>
                  </a:cubicBezTo>
                  <a:cubicBezTo>
                    <a:pt x="843153" y="684403"/>
                    <a:pt x="654431" y="881888"/>
                    <a:pt x="421513" y="881888"/>
                  </a:cubicBezTo>
                  <a:cubicBezTo>
                    <a:pt x="188595" y="881888"/>
                    <a:pt x="0" y="684530"/>
                    <a:pt x="0" y="440944"/>
                  </a:cubicBezTo>
                  <a:close/>
                </a:path>
              </a:pathLst>
            </a:custGeom>
            <a:solidFill>
              <a:srgbClr val="FFFFFF"/>
            </a:solidFill>
          </p:spPr>
        </p:sp>
        <p:sp>
          <p:nvSpPr>
            <p:cNvPr id="10" name="TextBox 10"/>
            <p:cNvSpPr txBox="1"/>
            <p:nvPr/>
          </p:nvSpPr>
          <p:spPr>
            <a:xfrm>
              <a:off x="0" y="9525"/>
              <a:ext cx="843146" cy="872409"/>
            </a:xfrm>
            <a:prstGeom prst="rect">
              <a:avLst/>
            </a:prstGeom>
          </p:spPr>
          <p:txBody>
            <a:bodyPr lIns="50800" tIns="50800" rIns="50800" bIns="50800" rtlCol="0" anchor="ctr"/>
            <a:lstStyle/>
            <a:p>
              <a:pPr algn="ctr">
                <a:lnSpc>
                  <a:spcPts val="2879"/>
                </a:lnSpc>
              </a:pPr>
              <a:r>
                <a:rPr lang="en-US" sz="2400" spc="35">
                  <a:solidFill>
                    <a:srgbClr val="24A9B4"/>
                  </a:solidFill>
                  <a:latin typeface="Montserrat"/>
                </a:rPr>
                <a:t>5</a:t>
              </a:r>
            </a:p>
          </p:txBody>
        </p:sp>
      </p:grpSp>
      <p:sp>
        <p:nvSpPr>
          <p:cNvPr id="11" name="TextBox 11"/>
          <p:cNvSpPr txBox="1"/>
          <p:nvPr/>
        </p:nvSpPr>
        <p:spPr>
          <a:xfrm>
            <a:off x="11400292" y="3218979"/>
            <a:ext cx="4600473" cy="373590"/>
          </a:xfrm>
          <a:prstGeom prst="rect">
            <a:avLst/>
          </a:prstGeom>
        </p:spPr>
        <p:txBody>
          <a:bodyPr lIns="0" tIns="0" rIns="0" bIns="0" rtlCol="0" anchor="t">
            <a:spAutoFit/>
          </a:bodyPr>
          <a:lstStyle/>
          <a:p>
            <a:pPr algn="l">
              <a:lnSpc>
                <a:spcPts val="2729"/>
              </a:lnSpc>
            </a:pPr>
            <a:r>
              <a:rPr lang="en-US" sz="2274">
                <a:solidFill>
                  <a:srgbClr val="FFFFFF"/>
                </a:solidFill>
                <a:latin typeface="Poppins"/>
              </a:rPr>
              <a:t>Embed Your Marketing Trackers </a:t>
            </a:r>
          </a:p>
        </p:txBody>
      </p:sp>
      <p:pic>
        <p:nvPicPr>
          <p:cNvPr id="12" name="Picture 12"/>
          <p:cNvPicPr>
            <a:picLocks noChangeAspect="1"/>
          </p:cNvPicPr>
          <p:nvPr/>
        </p:nvPicPr>
        <p:blipFill>
          <a:blip r:embed="rId3"/>
          <a:srcRect r="74" b="74"/>
          <a:stretch>
            <a:fillRect/>
          </a:stretch>
        </p:blipFill>
        <p:spPr>
          <a:xfrm>
            <a:off x="924064" y="3877824"/>
            <a:ext cx="8175286" cy="4960702"/>
          </a:xfrm>
          <a:prstGeom prst="rect">
            <a:avLst/>
          </a:prstGeom>
        </p:spPr>
      </p:pic>
      <p:pic>
        <p:nvPicPr>
          <p:cNvPr id="13" name="Picture 13"/>
          <p:cNvPicPr>
            <a:picLocks noChangeAspect="1"/>
          </p:cNvPicPr>
          <p:nvPr/>
        </p:nvPicPr>
        <p:blipFill>
          <a:blip r:embed="rId4"/>
          <a:srcRect r="247" b="247"/>
          <a:stretch>
            <a:fillRect/>
          </a:stretch>
        </p:blipFill>
        <p:spPr>
          <a:xfrm>
            <a:off x="9345850" y="4632107"/>
            <a:ext cx="8033421" cy="3187141"/>
          </a:xfrm>
          <a:prstGeom prst="rect">
            <a:avLst/>
          </a:prstGeom>
        </p:spPr>
      </p:pic>
      <p:sp>
        <p:nvSpPr>
          <p:cNvPr id="14" name="TextBox 14"/>
          <p:cNvSpPr txBox="1"/>
          <p:nvPr/>
        </p:nvSpPr>
        <p:spPr>
          <a:xfrm>
            <a:off x="17612890" y="9166814"/>
            <a:ext cx="446510" cy="760401"/>
          </a:xfrm>
          <a:prstGeom prst="rect">
            <a:avLst/>
          </a:prstGeom>
        </p:spPr>
        <p:txBody>
          <a:bodyPr wrap="square" lIns="0" tIns="0" rIns="0" bIns="0" rtlCol="0" anchor="t">
            <a:spAutoFit/>
          </a:bodyPr>
          <a:lstStyle/>
          <a:p>
            <a:pPr>
              <a:lnSpc>
                <a:spcPts val="6649"/>
              </a:lnSpc>
            </a:pPr>
            <a:r>
              <a:rPr lang="en-US" sz="3499" dirty="0">
                <a:solidFill>
                  <a:srgbClr val="000000"/>
                </a:solidFill>
                <a:latin typeface="Poppins"/>
              </a:rPr>
              <a:t>31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686300"/>
            <a:ext cx="18288000" cy="5600700"/>
            <a:chOff x="0" y="0"/>
            <a:chExt cx="24384000" cy="7467600"/>
          </a:xfrm>
        </p:grpSpPr>
        <p:sp>
          <p:nvSpPr>
            <p:cNvPr id="3" name="Freeform 3"/>
            <p:cNvSpPr/>
            <p:nvPr/>
          </p:nvSpPr>
          <p:spPr>
            <a:xfrm>
              <a:off x="0" y="0"/>
              <a:ext cx="24384000" cy="7467600"/>
            </a:xfrm>
            <a:custGeom>
              <a:avLst/>
              <a:gdLst/>
              <a:ahLst/>
              <a:cxnLst/>
              <a:rect l="l" t="t" r="r" b="b"/>
              <a:pathLst>
                <a:path w="24384000" h="7467600">
                  <a:moveTo>
                    <a:pt x="0" y="0"/>
                  </a:moveTo>
                  <a:lnTo>
                    <a:pt x="24384000" y="0"/>
                  </a:lnTo>
                  <a:lnTo>
                    <a:pt x="24384000" y="7467600"/>
                  </a:lnTo>
                  <a:lnTo>
                    <a:pt x="0" y="7467600"/>
                  </a:lnTo>
                  <a:close/>
                </a:path>
              </a:pathLst>
            </a:custGeom>
            <a:solidFill>
              <a:srgbClr val="FFFFFF"/>
            </a:solidFill>
          </p:spPr>
        </p:sp>
      </p:grpSp>
      <p:pic>
        <p:nvPicPr>
          <p:cNvPr id="4" name="Picture 4"/>
          <p:cNvPicPr>
            <a:picLocks noChangeAspect="1"/>
          </p:cNvPicPr>
          <p:nvPr/>
        </p:nvPicPr>
        <p:blipFill>
          <a:blip r:embed="rId2"/>
          <a:srcRect b="42941"/>
          <a:stretch>
            <a:fillRect/>
          </a:stretch>
        </p:blipFill>
        <p:spPr>
          <a:xfrm>
            <a:off x="0" y="1"/>
            <a:ext cx="18288000" cy="5869641"/>
          </a:xfrm>
          <a:prstGeom prst="rect">
            <a:avLst/>
          </a:prstGeom>
        </p:spPr>
      </p:pic>
      <p:sp>
        <p:nvSpPr>
          <p:cNvPr id="5" name="TextBox 5"/>
          <p:cNvSpPr txBox="1"/>
          <p:nvPr/>
        </p:nvSpPr>
        <p:spPr>
          <a:xfrm>
            <a:off x="1028700" y="720471"/>
            <a:ext cx="16350572" cy="625983"/>
          </a:xfrm>
          <a:prstGeom prst="rect">
            <a:avLst/>
          </a:prstGeom>
        </p:spPr>
        <p:txBody>
          <a:bodyPr lIns="0" tIns="0" rIns="0" bIns="0" rtlCol="0" anchor="t">
            <a:spAutoFit/>
          </a:bodyPr>
          <a:lstStyle/>
          <a:p>
            <a:pPr algn="l">
              <a:lnSpc>
                <a:spcPts val="4536"/>
              </a:lnSpc>
            </a:pPr>
            <a:r>
              <a:rPr lang="en-US" sz="4200" spc="62">
                <a:solidFill>
                  <a:srgbClr val="FFFFFF"/>
                </a:solidFill>
                <a:latin typeface="Poppins Bold"/>
              </a:rPr>
              <a:t>Segment all your Offline Customer Data </a:t>
            </a:r>
          </a:p>
        </p:txBody>
      </p:sp>
      <p:pic>
        <p:nvPicPr>
          <p:cNvPr id="6" name="Picture 6"/>
          <p:cNvPicPr>
            <a:picLocks noChangeAspect="1"/>
          </p:cNvPicPr>
          <p:nvPr/>
        </p:nvPicPr>
        <p:blipFill>
          <a:blip r:embed="rId3"/>
          <a:srcRect r="118" b="118"/>
          <a:stretch>
            <a:fillRect/>
          </a:stretch>
        </p:blipFill>
        <p:spPr>
          <a:xfrm>
            <a:off x="1028700" y="1887933"/>
            <a:ext cx="11078145" cy="7725172"/>
          </a:xfrm>
          <a:prstGeom prst="rect">
            <a:avLst/>
          </a:prstGeom>
        </p:spPr>
      </p:pic>
      <p:pic>
        <p:nvPicPr>
          <p:cNvPr id="7" name="Picture 7"/>
          <p:cNvPicPr>
            <a:picLocks noChangeAspect="1"/>
          </p:cNvPicPr>
          <p:nvPr/>
        </p:nvPicPr>
        <p:blipFill>
          <a:blip r:embed="rId4"/>
          <a:srcRect r="208" b="208"/>
          <a:stretch>
            <a:fillRect/>
          </a:stretch>
        </p:blipFill>
        <p:spPr>
          <a:xfrm>
            <a:off x="10307036" y="5117181"/>
            <a:ext cx="6952264" cy="4495925"/>
          </a:xfrm>
          <a:prstGeom prst="rect">
            <a:avLst/>
          </a:prstGeom>
        </p:spPr>
      </p:pic>
      <p:grpSp>
        <p:nvGrpSpPr>
          <p:cNvPr id="8" name="Group 8"/>
          <p:cNvGrpSpPr/>
          <p:nvPr/>
        </p:nvGrpSpPr>
        <p:grpSpPr>
          <a:xfrm>
            <a:off x="7711710" y="8016735"/>
            <a:ext cx="2595326" cy="1241565"/>
            <a:chOff x="0" y="0"/>
            <a:chExt cx="3460434" cy="1655420"/>
          </a:xfrm>
          <a:solidFill>
            <a:schemeClr val="bg1">
              <a:lumMod val="50000"/>
            </a:schemeClr>
          </a:solidFill>
        </p:grpSpPr>
        <p:sp>
          <p:nvSpPr>
            <p:cNvPr id="9" name="Freeform 9"/>
            <p:cNvSpPr/>
            <p:nvPr/>
          </p:nvSpPr>
          <p:spPr>
            <a:xfrm>
              <a:off x="0" y="-1280541"/>
              <a:ext cx="3460369" cy="2935986"/>
            </a:xfrm>
            <a:custGeom>
              <a:avLst/>
              <a:gdLst/>
              <a:ahLst/>
              <a:cxnLst/>
              <a:rect l="l" t="t" r="r" b="b"/>
              <a:pathLst>
                <a:path w="3460369" h="2935986">
                  <a:moveTo>
                    <a:pt x="0" y="1280541"/>
                  </a:moveTo>
                  <a:lnTo>
                    <a:pt x="2018538" y="1280541"/>
                  </a:lnTo>
                  <a:lnTo>
                    <a:pt x="3034919" y="0"/>
                  </a:lnTo>
                  <a:lnTo>
                    <a:pt x="2883662" y="1280541"/>
                  </a:lnTo>
                  <a:lnTo>
                    <a:pt x="3460369" y="1280541"/>
                  </a:lnTo>
                  <a:lnTo>
                    <a:pt x="3460369" y="1556385"/>
                  </a:lnTo>
                  <a:lnTo>
                    <a:pt x="3460369" y="1970278"/>
                  </a:lnTo>
                  <a:lnTo>
                    <a:pt x="3460369" y="2935986"/>
                  </a:lnTo>
                  <a:lnTo>
                    <a:pt x="2883662" y="2935986"/>
                  </a:lnTo>
                  <a:lnTo>
                    <a:pt x="2018538" y="2935986"/>
                  </a:lnTo>
                  <a:lnTo>
                    <a:pt x="0" y="2935986"/>
                  </a:lnTo>
                  <a:lnTo>
                    <a:pt x="0" y="1970278"/>
                  </a:lnTo>
                  <a:lnTo>
                    <a:pt x="0" y="1556385"/>
                  </a:lnTo>
                  <a:close/>
                </a:path>
              </a:pathLst>
            </a:custGeom>
            <a:grpFill/>
          </p:spPr>
        </p:sp>
        <p:sp>
          <p:nvSpPr>
            <p:cNvPr id="10" name="TextBox 10"/>
            <p:cNvSpPr txBox="1"/>
            <p:nvPr/>
          </p:nvSpPr>
          <p:spPr>
            <a:xfrm>
              <a:off x="0" y="-19050"/>
              <a:ext cx="3460434" cy="1674470"/>
            </a:xfrm>
            <a:prstGeom prst="rect">
              <a:avLst/>
            </a:prstGeom>
            <a:grpFill/>
          </p:spPr>
          <p:txBody>
            <a:bodyPr lIns="50800" tIns="50800" rIns="50800" bIns="50800" rtlCol="0" anchor="ctr"/>
            <a:lstStyle/>
            <a:p>
              <a:pPr algn="ctr">
                <a:lnSpc>
                  <a:spcPts val="1800"/>
                </a:lnSpc>
              </a:pPr>
              <a:r>
                <a:rPr lang="en-US" sz="1500" spc="-59">
                  <a:solidFill>
                    <a:srgbClr val="FFFFFF"/>
                  </a:solidFill>
                  <a:latin typeface="Poppins"/>
                </a:rPr>
                <a:t>Easily segment all your users based on their offline behaviour and trigger targeted re-engagement </a:t>
              </a:r>
            </a:p>
          </p:txBody>
        </p:sp>
      </p:grpSp>
      <p:sp>
        <p:nvSpPr>
          <p:cNvPr id="11" name="TextBox 11"/>
          <p:cNvSpPr txBox="1"/>
          <p:nvPr/>
        </p:nvSpPr>
        <p:spPr>
          <a:xfrm>
            <a:off x="17612890" y="9166814"/>
            <a:ext cx="598910" cy="760401"/>
          </a:xfrm>
          <a:prstGeom prst="rect">
            <a:avLst/>
          </a:prstGeom>
        </p:spPr>
        <p:txBody>
          <a:bodyPr wrap="square" lIns="0" tIns="0" rIns="0" bIns="0" rtlCol="0" anchor="t">
            <a:spAutoFit/>
          </a:bodyPr>
          <a:lstStyle/>
          <a:p>
            <a:pPr>
              <a:lnSpc>
                <a:spcPts val="6649"/>
              </a:lnSpc>
            </a:pPr>
            <a:r>
              <a:rPr lang="en-US" sz="3499" dirty="0">
                <a:solidFill>
                  <a:srgbClr val="000000"/>
                </a:solidFill>
                <a:latin typeface="Poppins"/>
              </a:rPr>
              <a:t>32</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2941"/>
          <a:stretch>
            <a:fillRect/>
          </a:stretch>
        </p:blipFill>
        <p:spPr>
          <a:xfrm>
            <a:off x="0" y="1"/>
            <a:ext cx="18288000" cy="5869641"/>
          </a:xfrm>
          <a:prstGeom prst="rect">
            <a:avLst/>
          </a:prstGeom>
        </p:spPr>
      </p:pic>
      <p:sp>
        <p:nvSpPr>
          <p:cNvPr id="3" name="TextBox 3"/>
          <p:cNvSpPr txBox="1"/>
          <p:nvPr/>
        </p:nvSpPr>
        <p:spPr>
          <a:xfrm>
            <a:off x="1028700" y="1092744"/>
            <a:ext cx="16350572" cy="625983"/>
          </a:xfrm>
          <a:prstGeom prst="rect">
            <a:avLst/>
          </a:prstGeom>
        </p:spPr>
        <p:txBody>
          <a:bodyPr lIns="0" tIns="0" rIns="0" bIns="0" rtlCol="0" anchor="t">
            <a:spAutoFit/>
          </a:bodyPr>
          <a:lstStyle/>
          <a:p>
            <a:pPr algn="l">
              <a:lnSpc>
                <a:spcPts val="4536"/>
              </a:lnSpc>
            </a:pPr>
            <a:r>
              <a:rPr lang="en-US" sz="4200" spc="62">
                <a:solidFill>
                  <a:srgbClr val="FFFFFF"/>
                </a:solidFill>
                <a:latin typeface="Poppins Bold"/>
              </a:rPr>
              <a:t>Trigger Customer Re-engagement Blasts easily </a:t>
            </a:r>
          </a:p>
        </p:txBody>
      </p:sp>
      <p:pic>
        <p:nvPicPr>
          <p:cNvPr id="4" name="Picture 4"/>
          <p:cNvPicPr>
            <a:picLocks noChangeAspect="1"/>
          </p:cNvPicPr>
          <p:nvPr/>
        </p:nvPicPr>
        <p:blipFill>
          <a:blip r:embed="rId3"/>
          <a:srcRect r="200" b="200"/>
          <a:stretch>
            <a:fillRect/>
          </a:stretch>
        </p:blipFill>
        <p:spPr>
          <a:xfrm>
            <a:off x="882971" y="2691188"/>
            <a:ext cx="16496300" cy="5637975"/>
          </a:xfrm>
          <a:prstGeom prst="rect">
            <a:avLst/>
          </a:prstGeom>
        </p:spPr>
      </p:pic>
      <p:sp>
        <p:nvSpPr>
          <p:cNvPr id="5" name="TextBox 5"/>
          <p:cNvSpPr txBox="1"/>
          <p:nvPr/>
        </p:nvSpPr>
        <p:spPr>
          <a:xfrm>
            <a:off x="14851380" y="1163836"/>
            <a:ext cx="2407920" cy="554891"/>
          </a:xfrm>
          <a:prstGeom prst="rect">
            <a:avLst/>
          </a:prstGeom>
        </p:spPr>
        <p:txBody>
          <a:bodyPr lIns="0" tIns="0" rIns="0" bIns="0" rtlCol="0" anchor="t">
            <a:spAutoFit/>
          </a:bodyPr>
          <a:lstStyle/>
          <a:p>
            <a:pPr algn="l">
              <a:lnSpc>
                <a:spcPts val="1980"/>
              </a:lnSpc>
            </a:pPr>
            <a:r>
              <a:rPr lang="en-US" sz="1650" spc="-65">
                <a:solidFill>
                  <a:srgbClr val="FFFFFF"/>
                </a:solidFill>
                <a:latin typeface="Open Sans"/>
              </a:rPr>
              <a:t>*Dummy data set for confidentiality purposes</a:t>
            </a:r>
          </a:p>
        </p:txBody>
      </p:sp>
      <p:grpSp>
        <p:nvGrpSpPr>
          <p:cNvPr id="6" name="Group 6"/>
          <p:cNvGrpSpPr/>
          <p:nvPr/>
        </p:nvGrpSpPr>
        <p:grpSpPr>
          <a:xfrm>
            <a:off x="2695960" y="5995857"/>
            <a:ext cx="1976120" cy="1108555"/>
            <a:chOff x="0" y="0"/>
            <a:chExt cx="2367814" cy="1328286"/>
          </a:xfrm>
        </p:grpSpPr>
        <p:sp>
          <p:nvSpPr>
            <p:cNvPr id="7" name="Freeform 7"/>
            <p:cNvSpPr/>
            <p:nvPr/>
          </p:nvSpPr>
          <p:spPr>
            <a:xfrm>
              <a:off x="0" y="-1027557"/>
              <a:ext cx="2367788" cy="2355850"/>
            </a:xfrm>
            <a:custGeom>
              <a:avLst/>
              <a:gdLst/>
              <a:ahLst/>
              <a:cxnLst/>
              <a:rect l="l" t="t" r="r" b="b"/>
              <a:pathLst>
                <a:path w="2367788" h="2355850">
                  <a:moveTo>
                    <a:pt x="0" y="1027557"/>
                  </a:moveTo>
                  <a:lnTo>
                    <a:pt x="1381252" y="1027557"/>
                  </a:lnTo>
                  <a:lnTo>
                    <a:pt x="2076704" y="0"/>
                  </a:lnTo>
                  <a:lnTo>
                    <a:pt x="1973199" y="1027557"/>
                  </a:lnTo>
                  <a:lnTo>
                    <a:pt x="2367788" y="1027557"/>
                  </a:lnTo>
                  <a:lnTo>
                    <a:pt x="2367788" y="1248918"/>
                  </a:lnTo>
                  <a:lnTo>
                    <a:pt x="2367788" y="1581023"/>
                  </a:lnTo>
                  <a:lnTo>
                    <a:pt x="2367788" y="2355850"/>
                  </a:lnTo>
                  <a:lnTo>
                    <a:pt x="1973199" y="2355850"/>
                  </a:lnTo>
                  <a:lnTo>
                    <a:pt x="1381252" y="2355850"/>
                  </a:lnTo>
                  <a:lnTo>
                    <a:pt x="0" y="2355850"/>
                  </a:lnTo>
                  <a:lnTo>
                    <a:pt x="0" y="1581023"/>
                  </a:lnTo>
                  <a:lnTo>
                    <a:pt x="0" y="1248918"/>
                  </a:lnTo>
                  <a:close/>
                </a:path>
              </a:pathLst>
            </a:custGeom>
            <a:solidFill>
              <a:srgbClr val="7C7C7C"/>
            </a:solidFill>
          </p:spPr>
        </p:sp>
        <p:sp>
          <p:nvSpPr>
            <p:cNvPr id="8" name="TextBox 8"/>
            <p:cNvSpPr txBox="1"/>
            <p:nvPr/>
          </p:nvSpPr>
          <p:spPr>
            <a:xfrm>
              <a:off x="0" y="-19050"/>
              <a:ext cx="2367814" cy="1347336"/>
            </a:xfrm>
            <a:prstGeom prst="rect">
              <a:avLst/>
            </a:prstGeom>
          </p:spPr>
          <p:txBody>
            <a:bodyPr lIns="50800" tIns="50800" rIns="50800" bIns="50800" rtlCol="0" anchor="ctr"/>
            <a:lstStyle/>
            <a:p>
              <a:pPr algn="ctr">
                <a:lnSpc>
                  <a:spcPts val="1800"/>
                </a:lnSpc>
              </a:pPr>
              <a:r>
                <a:rPr lang="en-US" sz="1500" spc="-59">
                  <a:solidFill>
                    <a:srgbClr val="FFFFFF"/>
                  </a:solidFill>
                  <a:latin typeface="Poppins"/>
                </a:rPr>
                <a:t>Create Re-engagement Blasts easily </a:t>
              </a:r>
            </a:p>
          </p:txBody>
        </p:sp>
      </p:grpSp>
      <p:grpSp>
        <p:nvGrpSpPr>
          <p:cNvPr id="9" name="Group 9"/>
          <p:cNvGrpSpPr/>
          <p:nvPr/>
        </p:nvGrpSpPr>
        <p:grpSpPr>
          <a:xfrm>
            <a:off x="5790900" y="7104412"/>
            <a:ext cx="1976120" cy="1108555"/>
            <a:chOff x="0" y="0"/>
            <a:chExt cx="2367814" cy="1328286"/>
          </a:xfrm>
        </p:grpSpPr>
        <p:sp>
          <p:nvSpPr>
            <p:cNvPr id="10" name="Freeform 10"/>
            <p:cNvSpPr/>
            <p:nvPr/>
          </p:nvSpPr>
          <p:spPr>
            <a:xfrm>
              <a:off x="0" y="-248539"/>
              <a:ext cx="2703195" cy="1576832"/>
            </a:xfrm>
            <a:custGeom>
              <a:avLst/>
              <a:gdLst/>
              <a:ahLst/>
              <a:cxnLst/>
              <a:rect l="l" t="t" r="r" b="b"/>
              <a:pathLst>
                <a:path w="2703195" h="1576832">
                  <a:moveTo>
                    <a:pt x="0" y="248539"/>
                  </a:moveTo>
                  <a:lnTo>
                    <a:pt x="1381252" y="248539"/>
                  </a:lnTo>
                  <a:lnTo>
                    <a:pt x="2703195" y="0"/>
                  </a:lnTo>
                  <a:lnTo>
                    <a:pt x="1973199" y="248539"/>
                  </a:lnTo>
                  <a:lnTo>
                    <a:pt x="2367788" y="248539"/>
                  </a:lnTo>
                  <a:lnTo>
                    <a:pt x="2367788" y="469900"/>
                  </a:lnTo>
                  <a:lnTo>
                    <a:pt x="2367788" y="802005"/>
                  </a:lnTo>
                  <a:lnTo>
                    <a:pt x="2367788" y="1576832"/>
                  </a:lnTo>
                  <a:lnTo>
                    <a:pt x="1973199" y="1576832"/>
                  </a:lnTo>
                  <a:lnTo>
                    <a:pt x="1381252" y="1576832"/>
                  </a:lnTo>
                  <a:lnTo>
                    <a:pt x="0" y="1576832"/>
                  </a:lnTo>
                  <a:lnTo>
                    <a:pt x="0" y="802005"/>
                  </a:lnTo>
                  <a:lnTo>
                    <a:pt x="0" y="469900"/>
                  </a:lnTo>
                  <a:close/>
                </a:path>
              </a:pathLst>
            </a:custGeom>
            <a:solidFill>
              <a:srgbClr val="7C7C7C"/>
            </a:solidFill>
          </p:spPr>
        </p:sp>
        <p:sp>
          <p:nvSpPr>
            <p:cNvPr id="11" name="TextBox 11"/>
            <p:cNvSpPr txBox="1"/>
            <p:nvPr/>
          </p:nvSpPr>
          <p:spPr>
            <a:xfrm>
              <a:off x="0" y="-19050"/>
              <a:ext cx="2367814" cy="1347336"/>
            </a:xfrm>
            <a:prstGeom prst="rect">
              <a:avLst/>
            </a:prstGeom>
          </p:spPr>
          <p:txBody>
            <a:bodyPr lIns="50800" tIns="50800" rIns="50800" bIns="50800" rtlCol="0" anchor="ctr"/>
            <a:lstStyle/>
            <a:p>
              <a:pPr algn="ctr">
                <a:lnSpc>
                  <a:spcPts val="1800"/>
                </a:lnSpc>
              </a:pPr>
              <a:r>
                <a:rPr lang="en-US" sz="1500" spc="-59">
                  <a:solidFill>
                    <a:srgbClr val="FFFFFF"/>
                  </a:solidFill>
                  <a:latin typeface="Poppins"/>
                </a:rPr>
                <a:t>Personalize every engagement </a:t>
              </a:r>
            </a:p>
          </p:txBody>
        </p:sp>
      </p:grpSp>
      <p:grpSp>
        <p:nvGrpSpPr>
          <p:cNvPr id="12" name="Group 12"/>
          <p:cNvGrpSpPr/>
          <p:nvPr/>
        </p:nvGrpSpPr>
        <p:grpSpPr>
          <a:xfrm>
            <a:off x="9499419" y="6692901"/>
            <a:ext cx="685981" cy="215898"/>
            <a:chOff x="0" y="0"/>
            <a:chExt cx="914642" cy="287864"/>
          </a:xfrm>
        </p:grpSpPr>
        <p:sp>
          <p:nvSpPr>
            <p:cNvPr id="13" name="Freeform 13"/>
            <p:cNvSpPr/>
            <p:nvPr/>
          </p:nvSpPr>
          <p:spPr>
            <a:xfrm>
              <a:off x="0" y="0"/>
              <a:ext cx="914654" cy="287909"/>
            </a:xfrm>
            <a:custGeom>
              <a:avLst/>
              <a:gdLst/>
              <a:ahLst/>
              <a:cxnLst/>
              <a:rect l="l" t="t" r="r" b="b"/>
              <a:pathLst>
                <a:path w="914654" h="287909">
                  <a:moveTo>
                    <a:pt x="0" y="0"/>
                  </a:moveTo>
                  <a:lnTo>
                    <a:pt x="914654" y="0"/>
                  </a:lnTo>
                  <a:lnTo>
                    <a:pt x="914654" y="287909"/>
                  </a:lnTo>
                  <a:lnTo>
                    <a:pt x="0" y="287909"/>
                  </a:lnTo>
                  <a:close/>
                </a:path>
              </a:pathLst>
            </a:custGeom>
            <a:solidFill>
              <a:srgbClr val="FFFFFF"/>
            </a:solidFill>
          </p:spPr>
        </p:sp>
      </p:grpSp>
      <p:grpSp>
        <p:nvGrpSpPr>
          <p:cNvPr id="14" name="Group 14"/>
          <p:cNvGrpSpPr/>
          <p:nvPr/>
        </p:nvGrpSpPr>
        <p:grpSpPr>
          <a:xfrm>
            <a:off x="10365274" y="6692901"/>
            <a:ext cx="685981" cy="215898"/>
            <a:chOff x="0" y="0"/>
            <a:chExt cx="914642" cy="287864"/>
          </a:xfrm>
        </p:grpSpPr>
        <p:sp>
          <p:nvSpPr>
            <p:cNvPr id="15" name="Freeform 15"/>
            <p:cNvSpPr/>
            <p:nvPr/>
          </p:nvSpPr>
          <p:spPr>
            <a:xfrm>
              <a:off x="0" y="0"/>
              <a:ext cx="914654" cy="287909"/>
            </a:xfrm>
            <a:custGeom>
              <a:avLst/>
              <a:gdLst/>
              <a:ahLst/>
              <a:cxnLst/>
              <a:rect l="l" t="t" r="r" b="b"/>
              <a:pathLst>
                <a:path w="914654" h="287909">
                  <a:moveTo>
                    <a:pt x="0" y="0"/>
                  </a:moveTo>
                  <a:lnTo>
                    <a:pt x="914654" y="0"/>
                  </a:lnTo>
                  <a:lnTo>
                    <a:pt x="914654" y="287909"/>
                  </a:lnTo>
                  <a:lnTo>
                    <a:pt x="0" y="287909"/>
                  </a:lnTo>
                  <a:close/>
                </a:path>
              </a:pathLst>
            </a:custGeom>
            <a:solidFill>
              <a:srgbClr val="FFFFFF"/>
            </a:solidFill>
          </p:spPr>
        </p:sp>
      </p:grpSp>
      <p:grpSp>
        <p:nvGrpSpPr>
          <p:cNvPr id="16" name="Group 16"/>
          <p:cNvGrpSpPr/>
          <p:nvPr/>
        </p:nvGrpSpPr>
        <p:grpSpPr>
          <a:xfrm>
            <a:off x="6868550" y="6692901"/>
            <a:ext cx="685982" cy="215898"/>
            <a:chOff x="0" y="0"/>
            <a:chExt cx="914642" cy="287864"/>
          </a:xfrm>
        </p:grpSpPr>
        <p:sp>
          <p:nvSpPr>
            <p:cNvPr id="17" name="Freeform 17"/>
            <p:cNvSpPr/>
            <p:nvPr/>
          </p:nvSpPr>
          <p:spPr>
            <a:xfrm>
              <a:off x="0" y="0"/>
              <a:ext cx="914654" cy="287909"/>
            </a:xfrm>
            <a:custGeom>
              <a:avLst/>
              <a:gdLst/>
              <a:ahLst/>
              <a:cxnLst/>
              <a:rect l="l" t="t" r="r" b="b"/>
              <a:pathLst>
                <a:path w="914654" h="287909">
                  <a:moveTo>
                    <a:pt x="0" y="0"/>
                  </a:moveTo>
                  <a:lnTo>
                    <a:pt x="914654" y="0"/>
                  </a:lnTo>
                  <a:lnTo>
                    <a:pt x="914654" y="287909"/>
                  </a:lnTo>
                  <a:lnTo>
                    <a:pt x="0" y="287909"/>
                  </a:lnTo>
                  <a:close/>
                </a:path>
              </a:pathLst>
            </a:custGeom>
            <a:solidFill>
              <a:srgbClr val="FFFFFF"/>
            </a:solidFill>
          </p:spPr>
        </p:sp>
      </p:grpSp>
      <p:sp>
        <p:nvSpPr>
          <p:cNvPr id="18" name="TextBox 18"/>
          <p:cNvSpPr txBox="1"/>
          <p:nvPr/>
        </p:nvSpPr>
        <p:spPr>
          <a:xfrm>
            <a:off x="17612890" y="9166814"/>
            <a:ext cx="675110" cy="760401"/>
          </a:xfrm>
          <a:prstGeom prst="rect">
            <a:avLst/>
          </a:prstGeom>
        </p:spPr>
        <p:txBody>
          <a:bodyPr wrap="square" lIns="0" tIns="0" rIns="0" bIns="0" rtlCol="0" anchor="t">
            <a:spAutoFit/>
          </a:bodyPr>
          <a:lstStyle/>
          <a:p>
            <a:pPr>
              <a:lnSpc>
                <a:spcPts val="6649"/>
              </a:lnSpc>
            </a:pPr>
            <a:r>
              <a:rPr lang="en-US" sz="3499" dirty="0">
                <a:solidFill>
                  <a:srgbClr val="000000"/>
                </a:solidFill>
                <a:latin typeface="Poppins"/>
              </a:rPr>
              <a:t>33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686300"/>
            <a:ext cx="18288000" cy="5600700"/>
            <a:chOff x="0" y="0"/>
            <a:chExt cx="24384000" cy="7467600"/>
          </a:xfrm>
        </p:grpSpPr>
        <p:sp>
          <p:nvSpPr>
            <p:cNvPr id="3" name="Freeform 3"/>
            <p:cNvSpPr/>
            <p:nvPr/>
          </p:nvSpPr>
          <p:spPr>
            <a:xfrm>
              <a:off x="0" y="0"/>
              <a:ext cx="24384000" cy="7467600"/>
            </a:xfrm>
            <a:custGeom>
              <a:avLst/>
              <a:gdLst/>
              <a:ahLst/>
              <a:cxnLst/>
              <a:rect l="l" t="t" r="r" b="b"/>
              <a:pathLst>
                <a:path w="24384000" h="7467600">
                  <a:moveTo>
                    <a:pt x="0" y="0"/>
                  </a:moveTo>
                  <a:lnTo>
                    <a:pt x="24384000" y="0"/>
                  </a:lnTo>
                  <a:lnTo>
                    <a:pt x="24384000" y="7467600"/>
                  </a:lnTo>
                  <a:lnTo>
                    <a:pt x="0" y="7467600"/>
                  </a:lnTo>
                  <a:close/>
                </a:path>
              </a:pathLst>
            </a:custGeom>
            <a:solidFill>
              <a:srgbClr val="FFFFFF"/>
            </a:solidFill>
          </p:spPr>
        </p:sp>
      </p:grpSp>
      <p:pic>
        <p:nvPicPr>
          <p:cNvPr id="4" name="Picture 4"/>
          <p:cNvPicPr>
            <a:picLocks noChangeAspect="1"/>
          </p:cNvPicPr>
          <p:nvPr/>
        </p:nvPicPr>
        <p:blipFill>
          <a:blip r:embed="rId2"/>
          <a:srcRect b="42941"/>
          <a:stretch>
            <a:fillRect/>
          </a:stretch>
        </p:blipFill>
        <p:spPr>
          <a:xfrm>
            <a:off x="0" y="1"/>
            <a:ext cx="18288000" cy="5869641"/>
          </a:xfrm>
          <a:prstGeom prst="rect">
            <a:avLst/>
          </a:prstGeom>
        </p:spPr>
      </p:pic>
      <p:sp>
        <p:nvSpPr>
          <p:cNvPr id="5" name="TextBox 5"/>
          <p:cNvSpPr txBox="1"/>
          <p:nvPr/>
        </p:nvSpPr>
        <p:spPr>
          <a:xfrm>
            <a:off x="968714" y="703714"/>
            <a:ext cx="16350572" cy="1349121"/>
          </a:xfrm>
          <a:prstGeom prst="rect">
            <a:avLst/>
          </a:prstGeom>
        </p:spPr>
        <p:txBody>
          <a:bodyPr lIns="0" tIns="0" rIns="0" bIns="0" rtlCol="0" anchor="t">
            <a:spAutoFit/>
          </a:bodyPr>
          <a:lstStyle/>
          <a:p>
            <a:pPr algn="ctr">
              <a:lnSpc>
                <a:spcPts val="3402"/>
              </a:lnSpc>
            </a:pPr>
            <a:r>
              <a:rPr lang="en-US" sz="3500" spc="51">
                <a:solidFill>
                  <a:srgbClr val="FFFFFF"/>
                </a:solidFill>
                <a:latin typeface="Poppins Bold"/>
              </a:rPr>
              <a:t>SKALE’s Analytics Platform is as modular and robust as Excel, </a:t>
            </a:r>
          </a:p>
          <a:p>
            <a:pPr algn="ctr">
              <a:lnSpc>
                <a:spcPts val="3402"/>
              </a:lnSpc>
            </a:pPr>
            <a:r>
              <a:rPr lang="en-US" sz="3500" spc="51">
                <a:solidFill>
                  <a:srgbClr val="FFFFFF"/>
                </a:solidFill>
                <a:latin typeface="Poppins Bold"/>
              </a:rPr>
              <a:t>Ready For Use by marketers, data analysts and more from Day 1 without any training </a:t>
            </a:r>
          </a:p>
        </p:txBody>
      </p:sp>
      <p:pic>
        <p:nvPicPr>
          <p:cNvPr id="6" name="Picture 6"/>
          <p:cNvPicPr>
            <a:picLocks noChangeAspect="1"/>
          </p:cNvPicPr>
          <p:nvPr/>
        </p:nvPicPr>
        <p:blipFill>
          <a:blip r:embed="rId3"/>
          <a:srcRect r="148" b="148"/>
          <a:stretch>
            <a:fillRect/>
          </a:stretch>
        </p:blipFill>
        <p:spPr>
          <a:xfrm>
            <a:off x="2354176" y="2421940"/>
            <a:ext cx="13579647" cy="6895402"/>
          </a:xfrm>
          <a:prstGeom prst="rect">
            <a:avLst/>
          </a:prstGeom>
        </p:spPr>
      </p:pic>
      <p:grpSp>
        <p:nvGrpSpPr>
          <p:cNvPr id="7" name="Group 7"/>
          <p:cNvGrpSpPr/>
          <p:nvPr/>
        </p:nvGrpSpPr>
        <p:grpSpPr>
          <a:xfrm>
            <a:off x="5161900" y="8921838"/>
            <a:ext cx="1775861" cy="996215"/>
            <a:chOff x="0" y="0"/>
            <a:chExt cx="2367814" cy="1328286"/>
          </a:xfrm>
        </p:grpSpPr>
        <p:sp>
          <p:nvSpPr>
            <p:cNvPr id="8" name="Freeform 8"/>
            <p:cNvSpPr/>
            <p:nvPr/>
          </p:nvSpPr>
          <p:spPr>
            <a:xfrm>
              <a:off x="0" y="-911987"/>
              <a:ext cx="2367788" cy="2240280"/>
            </a:xfrm>
            <a:custGeom>
              <a:avLst/>
              <a:gdLst/>
              <a:ahLst/>
              <a:cxnLst/>
              <a:rect l="l" t="t" r="r" b="b"/>
              <a:pathLst>
                <a:path w="2367788" h="2240280">
                  <a:moveTo>
                    <a:pt x="0" y="911987"/>
                  </a:moveTo>
                  <a:lnTo>
                    <a:pt x="394589" y="911987"/>
                  </a:lnTo>
                  <a:lnTo>
                    <a:pt x="93853" y="0"/>
                  </a:lnTo>
                  <a:lnTo>
                    <a:pt x="986536" y="911987"/>
                  </a:lnTo>
                  <a:lnTo>
                    <a:pt x="2367788" y="911987"/>
                  </a:lnTo>
                  <a:lnTo>
                    <a:pt x="2367788" y="1133348"/>
                  </a:lnTo>
                  <a:lnTo>
                    <a:pt x="2367788" y="1465453"/>
                  </a:lnTo>
                  <a:lnTo>
                    <a:pt x="2367788" y="2240280"/>
                  </a:lnTo>
                  <a:lnTo>
                    <a:pt x="986536" y="2240280"/>
                  </a:lnTo>
                  <a:lnTo>
                    <a:pt x="394589" y="2240280"/>
                  </a:lnTo>
                  <a:lnTo>
                    <a:pt x="0" y="2240280"/>
                  </a:lnTo>
                  <a:lnTo>
                    <a:pt x="0" y="1465453"/>
                  </a:lnTo>
                  <a:lnTo>
                    <a:pt x="0" y="1133348"/>
                  </a:lnTo>
                  <a:close/>
                </a:path>
              </a:pathLst>
            </a:custGeom>
            <a:solidFill>
              <a:srgbClr val="7C7C7C"/>
            </a:solidFill>
          </p:spPr>
        </p:sp>
        <p:sp>
          <p:nvSpPr>
            <p:cNvPr id="9" name="TextBox 9"/>
            <p:cNvSpPr txBox="1"/>
            <p:nvPr/>
          </p:nvSpPr>
          <p:spPr>
            <a:xfrm>
              <a:off x="0" y="-19050"/>
              <a:ext cx="2367814" cy="1347336"/>
            </a:xfrm>
            <a:prstGeom prst="rect">
              <a:avLst/>
            </a:prstGeom>
          </p:spPr>
          <p:txBody>
            <a:bodyPr lIns="50800" tIns="50800" rIns="50800" bIns="50800" rtlCol="0" anchor="ctr"/>
            <a:lstStyle/>
            <a:p>
              <a:pPr algn="ctr">
                <a:lnSpc>
                  <a:spcPts val="1800"/>
                </a:lnSpc>
              </a:pPr>
              <a:r>
                <a:rPr lang="en-US" sz="1500" spc="-59">
                  <a:solidFill>
                    <a:srgbClr val="FFFFFF"/>
                  </a:solidFill>
                  <a:latin typeface="Poppins"/>
                </a:rPr>
                <a:t>Access any data set you need </a:t>
              </a:r>
            </a:p>
          </p:txBody>
        </p:sp>
      </p:grpSp>
      <p:grpSp>
        <p:nvGrpSpPr>
          <p:cNvPr id="10" name="Group 10"/>
          <p:cNvGrpSpPr/>
          <p:nvPr/>
        </p:nvGrpSpPr>
        <p:grpSpPr>
          <a:xfrm>
            <a:off x="2820555" y="6150473"/>
            <a:ext cx="1775860" cy="996214"/>
            <a:chOff x="0" y="0"/>
            <a:chExt cx="2367814" cy="1328286"/>
          </a:xfrm>
        </p:grpSpPr>
        <p:sp>
          <p:nvSpPr>
            <p:cNvPr id="11" name="Freeform 11"/>
            <p:cNvSpPr/>
            <p:nvPr/>
          </p:nvSpPr>
          <p:spPr>
            <a:xfrm>
              <a:off x="0" y="-430784"/>
              <a:ext cx="2367788" cy="1759077"/>
            </a:xfrm>
            <a:custGeom>
              <a:avLst/>
              <a:gdLst/>
              <a:ahLst/>
              <a:cxnLst/>
              <a:rect l="l" t="t" r="r" b="b"/>
              <a:pathLst>
                <a:path w="2367788" h="1759077">
                  <a:moveTo>
                    <a:pt x="0" y="430784"/>
                  </a:moveTo>
                  <a:lnTo>
                    <a:pt x="1381252" y="430784"/>
                  </a:lnTo>
                  <a:lnTo>
                    <a:pt x="2192147" y="0"/>
                  </a:lnTo>
                  <a:lnTo>
                    <a:pt x="1973199" y="430784"/>
                  </a:lnTo>
                  <a:lnTo>
                    <a:pt x="2367788" y="430784"/>
                  </a:lnTo>
                  <a:lnTo>
                    <a:pt x="2367788" y="652145"/>
                  </a:lnTo>
                  <a:lnTo>
                    <a:pt x="2367788" y="984250"/>
                  </a:lnTo>
                  <a:lnTo>
                    <a:pt x="2367788" y="1759077"/>
                  </a:lnTo>
                  <a:lnTo>
                    <a:pt x="1973199" y="1759077"/>
                  </a:lnTo>
                  <a:lnTo>
                    <a:pt x="1381252" y="1759077"/>
                  </a:lnTo>
                  <a:lnTo>
                    <a:pt x="0" y="1759077"/>
                  </a:lnTo>
                  <a:lnTo>
                    <a:pt x="0" y="984250"/>
                  </a:lnTo>
                  <a:lnTo>
                    <a:pt x="0" y="652145"/>
                  </a:lnTo>
                  <a:close/>
                </a:path>
              </a:pathLst>
            </a:custGeom>
            <a:solidFill>
              <a:srgbClr val="7C7C7C"/>
            </a:solidFill>
          </p:spPr>
        </p:sp>
        <p:sp>
          <p:nvSpPr>
            <p:cNvPr id="12" name="TextBox 12"/>
            <p:cNvSpPr txBox="1"/>
            <p:nvPr/>
          </p:nvSpPr>
          <p:spPr>
            <a:xfrm>
              <a:off x="0" y="-19050"/>
              <a:ext cx="2367814" cy="1347336"/>
            </a:xfrm>
            <a:prstGeom prst="rect">
              <a:avLst/>
            </a:prstGeom>
          </p:spPr>
          <p:txBody>
            <a:bodyPr lIns="50800" tIns="50800" rIns="50800" bIns="50800" rtlCol="0" anchor="ctr"/>
            <a:lstStyle/>
            <a:p>
              <a:pPr algn="ctr">
                <a:lnSpc>
                  <a:spcPts val="1800"/>
                </a:lnSpc>
              </a:pPr>
              <a:r>
                <a:rPr lang="en-US" sz="1500" spc="-59">
                  <a:solidFill>
                    <a:srgbClr val="FFFFFF"/>
                  </a:solidFill>
                  <a:latin typeface="Poppins"/>
                </a:rPr>
                <a:t>Any type of chart you need in a Dropdown box </a:t>
              </a:r>
            </a:p>
          </p:txBody>
        </p:sp>
      </p:grpSp>
      <p:sp>
        <p:nvSpPr>
          <p:cNvPr id="13" name="TextBox 13"/>
          <p:cNvSpPr txBox="1"/>
          <p:nvPr/>
        </p:nvSpPr>
        <p:spPr>
          <a:xfrm>
            <a:off x="17612890" y="9166814"/>
            <a:ext cx="541410" cy="793751"/>
          </a:xfrm>
          <a:prstGeom prst="rect">
            <a:avLst/>
          </a:prstGeom>
        </p:spPr>
        <p:txBody>
          <a:bodyPr lIns="0" tIns="0" rIns="0" bIns="0" rtlCol="0" anchor="t">
            <a:spAutoFit/>
          </a:bodyPr>
          <a:lstStyle/>
          <a:p>
            <a:pPr>
              <a:lnSpc>
                <a:spcPts val="6649"/>
              </a:lnSpc>
            </a:pPr>
            <a:r>
              <a:rPr lang="en-US" sz="3499">
                <a:solidFill>
                  <a:srgbClr val="000000"/>
                </a:solidFill>
                <a:latin typeface="Poppins"/>
              </a:rPr>
              <a:t>34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2941"/>
          <a:stretch>
            <a:fillRect/>
          </a:stretch>
        </p:blipFill>
        <p:spPr>
          <a:xfrm>
            <a:off x="0" y="1"/>
            <a:ext cx="18288000" cy="5869641"/>
          </a:xfrm>
          <a:prstGeom prst="rect">
            <a:avLst/>
          </a:prstGeom>
        </p:spPr>
      </p:pic>
      <p:pic>
        <p:nvPicPr>
          <p:cNvPr id="3" name="Picture 3"/>
          <p:cNvPicPr>
            <a:picLocks noChangeAspect="1"/>
          </p:cNvPicPr>
          <p:nvPr/>
        </p:nvPicPr>
        <p:blipFill>
          <a:blip r:embed="rId3"/>
          <a:srcRect/>
          <a:stretch>
            <a:fillRect/>
          </a:stretch>
        </p:blipFill>
        <p:spPr>
          <a:xfrm>
            <a:off x="1028700" y="2573458"/>
            <a:ext cx="10530703" cy="6051366"/>
          </a:xfrm>
          <a:prstGeom prst="rect">
            <a:avLst/>
          </a:prstGeom>
        </p:spPr>
      </p:pic>
      <p:grpSp>
        <p:nvGrpSpPr>
          <p:cNvPr id="4" name="Group 4"/>
          <p:cNvGrpSpPr/>
          <p:nvPr/>
        </p:nvGrpSpPr>
        <p:grpSpPr>
          <a:xfrm>
            <a:off x="395563" y="3999227"/>
            <a:ext cx="1775861" cy="996215"/>
            <a:chOff x="0" y="0"/>
            <a:chExt cx="2367814" cy="1328286"/>
          </a:xfrm>
        </p:grpSpPr>
        <p:sp>
          <p:nvSpPr>
            <p:cNvPr id="5" name="Freeform 5"/>
            <p:cNvSpPr/>
            <p:nvPr/>
          </p:nvSpPr>
          <p:spPr>
            <a:xfrm>
              <a:off x="0" y="-1027557"/>
              <a:ext cx="2367788" cy="2355850"/>
            </a:xfrm>
            <a:custGeom>
              <a:avLst/>
              <a:gdLst/>
              <a:ahLst/>
              <a:cxnLst/>
              <a:rect l="l" t="t" r="r" b="b"/>
              <a:pathLst>
                <a:path w="2367788" h="2355850">
                  <a:moveTo>
                    <a:pt x="0" y="1027557"/>
                  </a:moveTo>
                  <a:lnTo>
                    <a:pt x="1381252" y="1027557"/>
                  </a:lnTo>
                  <a:lnTo>
                    <a:pt x="2076704" y="0"/>
                  </a:lnTo>
                  <a:lnTo>
                    <a:pt x="1973199" y="1027557"/>
                  </a:lnTo>
                  <a:lnTo>
                    <a:pt x="2367788" y="1027557"/>
                  </a:lnTo>
                  <a:lnTo>
                    <a:pt x="2367788" y="1248918"/>
                  </a:lnTo>
                  <a:lnTo>
                    <a:pt x="2367788" y="1581023"/>
                  </a:lnTo>
                  <a:lnTo>
                    <a:pt x="2367788" y="2355850"/>
                  </a:lnTo>
                  <a:lnTo>
                    <a:pt x="1973199" y="2355850"/>
                  </a:lnTo>
                  <a:lnTo>
                    <a:pt x="1381252" y="2355850"/>
                  </a:lnTo>
                  <a:lnTo>
                    <a:pt x="0" y="2355850"/>
                  </a:lnTo>
                  <a:lnTo>
                    <a:pt x="0" y="1581023"/>
                  </a:lnTo>
                  <a:lnTo>
                    <a:pt x="0" y="1248918"/>
                  </a:lnTo>
                  <a:close/>
                </a:path>
              </a:pathLst>
            </a:custGeom>
            <a:solidFill>
              <a:srgbClr val="7C7C7C"/>
            </a:solidFill>
          </p:spPr>
        </p:sp>
        <p:sp>
          <p:nvSpPr>
            <p:cNvPr id="6" name="TextBox 6"/>
            <p:cNvSpPr txBox="1"/>
            <p:nvPr/>
          </p:nvSpPr>
          <p:spPr>
            <a:xfrm>
              <a:off x="0" y="-19050"/>
              <a:ext cx="2367814" cy="1347336"/>
            </a:xfrm>
            <a:prstGeom prst="rect">
              <a:avLst/>
            </a:prstGeom>
          </p:spPr>
          <p:txBody>
            <a:bodyPr lIns="50800" tIns="50800" rIns="50800" bIns="50800" rtlCol="0" anchor="ctr"/>
            <a:lstStyle/>
            <a:p>
              <a:pPr algn="ctr">
                <a:lnSpc>
                  <a:spcPts val="1800"/>
                </a:lnSpc>
              </a:pPr>
              <a:r>
                <a:rPr lang="en-US" sz="1500" spc="-59">
                  <a:solidFill>
                    <a:srgbClr val="FFFFFF"/>
                  </a:solidFill>
                  <a:latin typeface="Poppins"/>
                </a:rPr>
                <a:t>All your offline Customer Data in 1 place </a:t>
              </a:r>
            </a:p>
          </p:txBody>
        </p:sp>
      </p:grpSp>
      <p:grpSp>
        <p:nvGrpSpPr>
          <p:cNvPr id="7" name="Group 7"/>
          <p:cNvGrpSpPr/>
          <p:nvPr/>
        </p:nvGrpSpPr>
        <p:grpSpPr>
          <a:xfrm>
            <a:off x="7651636" y="5732219"/>
            <a:ext cx="1775861" cy="1622633"/>
            <a:chOff x="0" y="0"/>
            <a:chExt cx="2367814" cy="2163510"/>
          </a:xfrm>
        </p:grpSpPr>
        <p:sp>
          <p:nvSpPr>
            <p:cNvPr id="8" name="Freeform 8"/>
            <p:cNvSpPr/>
            <p:nvPr/>
          </p:nvSpPr>
          <p:spPr>
            <a:xfrm>
              <a:off x="0" y="-1673606"/>
              <a:ext cx="2367788" cy="3837051"/>
            </a:xfrm>
            <a:custGeom>
              <a:avLst/>
              <a:gdLst/>
              <a:ahLst/>
              <a:cxnLst/>
              <a:rect l="l" t="t" r="r" b="b"/>
              <a:pathLst>
                <a:path w="2367788" h="3837051">
                  <a:moveTo>
                    <a:pt x="0" y="1673606"/>
                  </a:moveTo>
                  <a:lnTo>
                    <a:pt x="1381252" y="1673606"/>
                  </a:lnTo>
                  <a:lnTo>
                    <a:pt x="2076704" y="0"/>
                  </a:lnTo>
                  <a:lnTo>
                    <a:pt x="1973199" y="1673606"/>
                  </a:lnTo>
                  <a:lnTo>
                    <a:pt x="2367788" y="1673606"/>
                  </a:lnTo>
                  <a:lnTo>
                    <a:pt x="2367788" y="2034159"/>
                  </a:lnTo>
                  <a:lnTo>
                    <a:pt x="2367788" y="2575052"/>
                  </a:lnTo>
                  <a:lnTo>
                    <a:pt x="2367788" y="3837051"/>
                  </a:lnTo>
                  <a:lnTo>
                    <a:pt x="1973199" y="3837051"/>
                  </a:lnTo>
                  <a:lnTo>
                    <a:pt x="1381252" y="3837051"/>
                  </a:lnTo>
                  <a:lnTo>
                    <a:pt x="0" y="3837051"/>
                  </a:lnTo>
                  <a:lnTo>
                    <a:pt x="0" y="2575052"/>
                  </a:lnTo>
                  <a:lnTo>
                    <a:pt x="0" y="2034159"/>
                  </a:lnTo>
                  <a:close/>
                </a:path>
              </a:pathLst>
            </a:custGeom>
            <a:solidFill>
              <a:srgbClr val="7C7C7C"/>
            </a:solidFill>
          </p:spPr>
        </p:sp>
        <p:sp>
          <p:nvSpPr>
            <p:cNvPr id="9" name="TextBox 9"/>
            <p:cNvSpPr txBox="1"/>
            <p:nvPr/>
          </p:nvSpPr>
          <p:spPr>
            <a:xfrm>
              <a:off x="0" y="-19050"/>
              <a:ext cx="2367814" cy="2182560"/>
            </a:xfrm>
            <a:prstGeom prst="rect">
              <a:avLst/>
            </a:prstGeom>
          </p:spPr>
          <p:txBody>
            <a:bodyPr lIns="50800" tIns="50800" rIns="50800" bIns="50800" rtlCol="0" anchor="ctr"/>
            <a:lstStyle/>
            <a:p>
              <a:pPr algn="ctr">
                <a:lnSpc>
                  <a:spcPts val="1800"/>
                </a:lnSpc>
              </a:pPr>
              <a:r>
                <a:rPr lang="en-US" sz="1500" spc="-59">
                  <a:solidFill>
                    <a:srgbClr val="FFFFFF"/>
                  </a:solidFill>
                  <a:latin typeface="Poppins"/>
                </a:rPr>
                <a:t>Score your customer’s lifetime value</a:t>
              </a:r>
            </a:p>
            <a:p>
              <a:pPr algn="ctr">
                <a:lnSpc>
                  <a:spcPts val="1800"/>
                </a:lnSpc>
              </a:pPr>
              <a:r>
                <a:rPr lang="en-US" sz="1500" spc="-59">
                  <a:solidFill>
                    <a:srgbClr val="FFFFFF"/>
                  </a:solidFill>
                  <a:latin typeface="Poppins"/>
                </a:rPr>
                <a:t>(Digital / Store Engagement and Total Sales) </a:t>
              </a:r>
            </a:p>
          </p:txBody>
        </p:sp>
      </p:grpSp>
      <p:grpSp>
        <p:nvGrpSpPr>
          <p:cNvPr id="10" name="Group 10"/>
          <p:cNvGrpSpPr/>
          <p:nvPr/>
        </p:nvGrpSpPr>
        <p:grpSpPr>
          <a:xfrm>
            <a:off x="9933273" y="4591501"/>
            <a:ext cx="1371600" cy="1385787"/>
            <a:chOff x="0" y="0"/>
            <a:chExt cx="1828800" cy="1847716"/>
          </a:xfrm>
        </p:grpSpPr>
        <p:sp>
          <p:nvSpPr>
            <p:cNvPr id="11" name="Freeform 11"/>
            <p:cNvSpPr/>
            <p:nvPr/>
          </p:nvSpPr>
          <p:spPr>
            <a:xfrm>
              <a:off x="0" y="-920242"/>
              <a:ext cx="1828800" cy="2767965"/>
            </a:xfrm>
            <a:custGeom>
              <a:avLst/>
              <a:gdLst/>
              <a:ahLst/>
              <a:cxnLst/>
              <a:rect l="l" t="t" r="r" b="b"/>
              <a:pathLst>
                <a:path w="1828800" h="2767965">
                  <a:moveTo>
                    <a:pt x="0" y="920242"/>
                  </a:moveTo>
                  <a:lnTo>
                    <a:pt x="1066800" y="920242"/>
                  </a:lnTo>
                  <a:lnTo>
                    <a:pt x="1655191" y="0"/>
                  </a:lnTo>
                  <a:lnTo>
                    <a:pt x="1524000" y="920242"/>
                  </a:lnTo>
                  <a:lnTo>
                    <a:pt x="1828800" y="920242"/>
                  </a:lnTo>
                  <a:lnTo>
                    <a:pt x="1828800" y="1228217"/>
                  </a:lnTo>
                  <a:lnTo>
                    <a:pt x="1828800" y="1690116"/>
                  </a:lnTo>
                  <a:lnTo>
                    <a:pt x="1828800" y="2767965"/>
                  </a:lnTo>
                  <a:lnTo>
                    <a:pt x="1524000" y="2767965"/>
                  </a:lnTo>
                  <a:lnTo>
                    <a:pt x="1066800" y="2767965"/>
                  </a:lnTo>
                  <a:lnTo>
                    <a:pt x="0" y="2767965"/>
                  </a:lnTo>
                  <a:lnTo>
                    <a:pt x="0" y="1690116"/>
                  </a:lnTo>
                  <a:lnTo>
                    <a:pt x="0" y="1228217"/>
                  </a:lnTo>
                  <a:close/>
                </a:path>
              </a:pathLst>
            </a:custGeom>
            <a:solidFill>
              <a:srgbClr val="7C7C7C"/>
            </a:solidFill>
          </p:spPr>
        </p:sp>
        <p:sp>
          <p:nvSpPr>
            <p:cNvPr id="12" name="TextBox 12"/>
            <p:cNvSpPr txBox="1"/>
            <p:nvPr/>
          </p:nvSpPr>
          <p:spPr>
            <a:xfrm>
              <a:off x="0" y="-19050"/>
              <a:ext cx="1828800" cy="1866766"/>
            </a:xfrm>
            <a:prstGeom prst="rect">
              <a:avLst/>
            </a:prstGeom>
          </p:spPr>
          <p:txBody>
            <a:bodyPr lIns="50800" tIns="50800" rIns="50800" bIns="50800" rtlCol="0" anchor="ctr"/>
            <a:lstStyle/>
            <a:p>
              <a:pPr algn="ctr">
                <a:lnSpc>
                  <a:spcPts val="1800"/>
                </a:lnSpc>
              </a:pPr>
              <a:r>
                <a:rPr lang="en-US" sz="1500" spc="-59">
                  <a:solidFill>
                    <a:srgbClr val="FFFFFF"/>
                  </a:solidFill>
                  <a:latin typeface="Poppins"/>
                </a:rPr>
                <a:t>Connect your Offline Customer Data to your systems  </a:t>
              </a:r>
            </a:p>
          </p:txBody>
        </p:sp>
      </p:grpSp>
      <p:grpSp>
        <p:nvGrpSpPr>
          <p:cNvPr id="13" name="Group 13"/>
          <p:cNvGrpSpPr/>
          <p:nvPr/>
        </p:nvGrpSpPr>
        <p:grpSpPr>
          <a:xfrm>
            <a:off x="13779011" y="3360615"/>
            <a:ext cx="396439" cy="3847560"/>
            <a:chOff x="0" y="0"/>
            <a:chExt cx="528586" cy="5130080"/>
          </a:xfrm>
        </p:grpSpPr>
        <p:grpSp>
          <p:nvGrpSpPr>
            <p:cNvPr id="14" name="Group 14"/>
            <p:cNvGrpSpPr/>
            <p:nvPr/>
          </p:nvGrpSpPr>
          <p:grpSpPr>
            <a:xfrm>
              <a:off x="0" y="0"/>
              <a:ext cx="528586" cy="560408"/>
              <a:chOff x="0" y="0"/>
              <a:chExt cx="528586" cy="560408"/>
            </a:xfrm>
          </p:grpSpPr>
          <p:sp>
            <p:nvSpPr>
              <p:cNvPr id="15" name="Freeform 15"/>
              <p:cNvSpPr/>
              <p:nvPr/>
            </p:nvSpPr>
            <p:spPr>
              <a:xfrm>
                <a:off x="0" y="0"/>
                <a:ext cx="528574" cy="560451"/>
              </a:xfrm>
              <a:custGeom>
                <a:avLst/>
                <a:gdLst/>
                <a:ahLst/>
                <a:cxnLst/>
                <a:rect l="l" t="t" r="r" b="b"/>
                <a:pathLst>
                  <a:path w="528574" h="560451">
                    <a:moveTo>
                      <a:pt x="0" y="280162"/>
                    </a:moveTo>
                    <a:cubicBezTo>
                      <a:pt x="0" y="125476"/>
                      <a:pt x="118364" y="0"/>
                      <a:pt x="264287" y="0"/>
                    </a:cubicBezTo>
                    <a:cubicBezTo>
                      <a:pt x="410210" y="0"/>
                      <a:pt x="528574" y="125476"/>
                      <a:pt x="528574" y="280162"/>
                    </a:cubicBezTo>
                    <a:cubicBezTo>
                      <a:pt x="528574" y="434848"/>
                      <a:pt x="410210" y="560451"/>
                      <a:pt x="264287" y="560451"/>
                    </a:cubicBezTo>
                    <a:cubicBezTo>
                      <a:pt x="118364" y="560451"/>
                      <a:pt x="0" y="434975"/>
                      <a:pt x="0" y="280162"/>
                    </a:cubicBezTo>
                    <a:close/>
                  </a:path>
                </a:pathLst>
              </a:custGeom>
              <a:solidFill>
                <a:srgbClr val="FFFFFF"/>
              </a:solidFill>
            </p:spPr>
          </p:sp>
          <p:sp>
            <p:nvSpPr>
              <p:cNvPr id="16" name="TextBox 16"/>
              <p:cNvSpPr txBox="1"/>
              <p:nvPr/>
            </p:nvSpPr>
            <p:spPr>
              <a:xfrm>
                <a:off x="0" y="-9525"/>
                <a:ext cx="528586" cy="569933"/>
              </a:xfrm>
              <a:prstGeom prst="rect">
                <a:avLst/>
              </a:prstGeom>
            </p:spPr>
            <p:txBody>
              <a:bodyPr lIns="50800" tIns="50800" rIns="50800" bIns="50800" rtlCol="0" anchor="ctr"/>
              <a:lstStyle/>
              <a:p>
                <a:pPr algn="ctr">
                  <a:lnSpc>
                    <a:spcPts val="1800"/>
                  </a:lnSpc>
                </a:pPr>
                <a:r>
                  <a:rPr lang="en-US" sz="1500" spc="22">
                    <a:solidFill>
                      <a:srgbClr val="24A9B4"/>
                    </a:solidFill>
                    <a:latin typeface="Montserrat"/>
                  </a:rPr>
                  <a:t>1</a:t>
                </a:r>
              </a:p>
            </p:txBody>
          </p:sp>
        </p:grpSp>
        <p:grpSp>
          <p:nvGrpSpPr>
            <p:cNvPr id="17" name="Group 17"/>
            <p:cNvGrpSpPr/>
            <p:nvPr/>
          </p:nvGrpSpPr>
          <p:grpSpPr>
            <a:xfrm>
              <a:off x="0" y="1523224"/>
              <a:ext cx="528586" cy="560408"/>
              <a:chOff x="0" y="0"/>
              <a:chExt cx="528586" cy="560408"/>
            </a:xfrm>
          </p:grpSpPr>
          <p:sp>
            <p:nvSpPr>
              <p:cNvPr id="18" name="Freeform 18"/>
              <p:cNvSpPr/>
              <p:nvPr/>
            </p:nvSpPr>
            <p:spPr>
              <a:xfrm>
                <a:off x="0" y="0"/>
                <a:ext cx="528574" cy="560451"/>
              </a:xfrm>
              <a:custGeom>
                <a:avLst/>
                <a:gdLst/>
                <a:ahLst/>
                <a:cxnLst/>
                <a:rect l="l" t="t" r="r" b="b"/>
                <a:pathLst>
                  <a:path w="528574" h="560451">
                    <a:moveTo>
                      <a:pt x="0" y="280162"/>
                    </a:moveTo>
                    <a:cubicBezTo>
                      <a:pt x="0" y="125476"/>
                      <a:pt x="118364" y="0"/>
                      <a:pt x="264287" y="0"/>
                    </a:cubicBezTo>
                    <a:cubicBezTo>
                      <a:pt x="410210" y="0"/>
                      <a:pt x="528574" y="125476"/>
                      <a:pt x="528574" y="280162"/>
                    </a:cubicBezTo>
                    <a:cubicBezTo>
                      <a:pt x="528574" y="434848"/>
                      <a:pt x="410210" y="560451"/>
                      <a:pt x="264287" y="560451"/>
                    </a:cubicBezTo>
                    <a:cubicBezTo>
                      <a:pt x="118364" y="560451"/>
                      <a:pt x="0" y="434975"/>
                      <a:pt x="0" y="280162"/>
                    </a:cubicBezTo>
                    <a:close/>
                  </a:path>
                </a:pathLst>
              </a:custGeom>
              <a:solidFill>
                <a:srgbClr val="FAFAFA"/>
              </a:solidFill>
            </p:spPr>
          </p:sp>
          <p:sp>
            <p:nvSpPr>
              <p:cNvPr id="19" name="TextBox 19"/>
              <p:cNvSpPr txBox="1"/>
              <p:nvPr/>
            </p:nvSpPr>
            <p:spPr>
              <a:xfrm>
                <a:off x="0" y="-9525"/>
                <a:ext cx="528586" cy="569933"/>
              </a:xfrm>
              <a:prstGeom prst="rect">
                <a:avLst/>
              </a:prstGeom>
            </p:spPr>
            <p:txBody>
              <a:bodyPr lIns="50800" tIns="50800" rIns="50800" bIns="50800" rtlCol="0" anchor="ctr"/>
              <a:lstStyle/>
              <a:p>
                <a:pPr algn="ctr">
                  <a:lnSpc>
                    <a:spcPts val="1800"/>
                  </a:lnSpc>
                </a:pPr>
                <a:r>
                  <a:rPr lang="en-US" sz="1500" spc="22">
                    <a:solidFill>
                      <a:srgbClr val="24A9B4"/>
                    </a:solidFill>
                    <a:latin typeface="Montserrat"/>
                  </a:rPr>
                  <a:t>2</a:t>
                </a:r>
              </a:p>
            </p:txBody>
          </p:sp>
        </p:grpSp>
        <p:grpSp>
          <p:nvGrpSpPr>
            <p:cNvPr id="20" name="Group 20"/>
            <p:cNvGrpSpPr/>
            <p:nvPr/>
          </p:nvGrpSpPr>
          <p:grpSpPr>
            <a:xfrm>
              <a:off x="0" y="3046448"/>
              <a:ext cx="528586" cy="560408"/>
              <a:chOff x="0" y="0"/>
              <a:chExt cx="528586" cy="560408"/>
            </a:xfrm>
          </p:grpSpPr>
          <p:sp>
            <p:nvSpPr>
              <p:cNvPr id="21" name="Freeform 21"/>
              <p:cNvSpPr/>
              <p:nvPr/>
            </p:nvSpPr>
            <p:spPr>
              <a:xfrm>
                <a:off x="0" y="0"/>
                <a:ext cx="528574" cy="560451"/>
              </a:xfrm>
              <a:custGeom>
                <a:avLst/>
                <a:gdLst/>
                <a:ahLst/>
                <a:cxnLst/>
                <a:rect l="l" t="t" r="r" b="b"/>
                <a:pathLst>
                  <a:path w="528574" h="560451">
                    <a:moveTo>
                      <a:pt x="0" y="280162"/>
                    </a:moveTo>
                    <a:cubicBezTo>
                      <a:pt x="0" y="125476"/>
                      <a:pt x="118364" y="0"/>
                      <a:pt x="264287" y="0"/>
                    </a:cubicBezTo>
                    <a:cubicBezTo>
                      <a:pt x="410210" y="0"/>
                      <a:pt x="528574" y="125476"/>
                      <a:pt x="528574" y="280162"/>
                    </a:cubicBezTo>
                    <a:cubicBezTo>
                      <a:pt x="528574" y="434848"/>
                      <a:pt x="410210" y="560451"/>
                      <a:pt x="264287" y="560451"/>
                    </a:cubicBezTo>
                    <a:cubicBezTo>
                      <a:pt x="118364" y="560451"/>
                      <a:pt x="0" y="434975"/>
                      <a:pt x="0" y="280162"/>
                    </a:cubicBezTo>
                    <a:close/>
                  </a:path>
                </a:pathLst>
              </a:custGeom>
              <a:solidFill>
                <a:srgbClr val="FAFAFA"/>
              </a:solidFill>
            </p:spPr>
          </p:sp>
          <p:sp>
            <p:nvSpPr>
              <p:cNvPr id="22" name="TextBox 22"/>
              <p:cNvSpPr txBox="1"/>
              <p:nvPr/>
            </p:nvSpPr>
            <p:spPr>
              <a:xfrm>
                <a:off x="0" y="-9525"/>
                <a:ext cx="528586" cy="569933"/>
              </a:xfrm>
              <a:prstGeom prst="rect">
                <a:avLst/>
              </a:prstGeom>
            </p:spPr>
            <p:txBody>
              <a:bodyPr lIns="50800" tIns="50800" rIns="50800" bIns="50800" rtlCol="0" anchor="ctr"/>
              <a:lstStyle/>
              <a:p>
                <a:pPr algn="ctr">
                  <a:lnSpc>
                    <a:spcPts val="1800"/>
                  </a:lnSpc>
                </a:pPr>
                <a:r>
                  <a:rPr lang="en-US" sz="1500" spc="22">
                    <a:solidFill>
                      <a:srgbClr val="24A9B4"/>
                    </a:solidFill>
                    <a:latin typeface="Montserrat"/>
                  </a:rPr>
                  <a:t>3</a:t>
                </a:r>
              </a:p>
            </p:txBody>
          </p:sp>
        </p:grpSp>
        <p:grpSp>
          <p:nvGrpSpPr>
            <p:cNvPr id="23" name="Group 23"/>
            <p:cNvGrpSpPr/>
            <p:nvPr/>
          </p:nvGrpSpPr>
          <p:grpSpPr>
            <a:xfrm>
              <a:off x="0" y="4569672"/>
              <a:ext cx="528586" cy="560408"/>
              <a:chOff x="0" y="0"/>
              <a:chExt cx="528586" cy="560408"/>
            </a:xfrm>
          </p:grpSpPr>
          <p:sp>
            <p:nvSpPr>
              <p:cNvPr id="24" name="Freeform 24"/>
              <p:cNvSpPr/>
              <p:nvPr/>
            </p:nvSpPr>
            <p:spPr>
              <a:xfrm>
                <a:off x="0" y="0"/>
                <a:ext cx="528574" cy="560451"/>
              </a:xfrm>
              <a:custGeom>
                <a:avLst/>
                <a:gdLst/>
                <a:ahLst/>
                <a:cxnLst/>
                <a:rect l="l" t="t" r="r" b="b"/>
                <a:pathLst>
                  <a:path w="528574" h="560451">
                    <a:moveTo>
                      <a:pt x="0" y="280162"/>
                    </a:moveTo>
                    <a:cubicBezTo>
                      <a:pt x="0" y="125476"/>
                      <a:pt x="118364" y="0"/>
                      <a:pt x="264287" y="0"/>
                    </a:cubicBezTo>
                    <a:cubicBezTo>
                      <a:pt x="410210" y="0"/>
                      <a:pt x="528574" y="125476"/>
                      <a:pt x="528574" y="280162"/>
                    </a:cubicBezTo>
                    <a:cubicBezTo>
                      <a:pt x="528574" y="434848"/>
                      <a:pt x="410210" y="560451"/>
                      <a:pt x="264287" y="560451"/>
                    </a:cubicBezTo>
                    <a:cubicBezTo>
                      <a:pt x="118364" y="560451"/>
                      <a:pt x="0" y="434975"/>
                      <a:pt x="0" y="280162"/>
                    </a:cubicBezTo>
                    <a:close/>
                  </a:path>
                </a:pathLst>
              </a:custGeom>
              <a:solidFill>
                <a:srgbClr val="F2F2F2"/>
              </a:solidFill>
            </p:spPr>
          </p:sp>
          <p:sp>
            <p:nvSpPr>
              <p:cNvPr id="25" name="TextBox 25"/>
              <p:cNvSpPr txBox="1"/>
              <p:nvPr/>
            </p:nvSpPr>
            <p:spPr>
              <a:xfrm>
                <a:off x="0" y="-9525"/>
                <a:ext cx="528586" cy="569933"/>
              </a:xfrm>
              <a:prstGeom prst="rect">
                <a:avLst/>
              </a:prstGeom>
            </p:spPr>
            <p:txBody>
              <a:bodyPr lIns="50800" tIns="50800" rIns="50800" bIns="50800" rtlCol="0" anchor="ctr"/>
              <a:lstStyle/>
              <a:p>
                <a:pPr algn="ctr">
                  <a:lnSpc>
                    <a:spcPts val="1800"/>
                  </a:lnSpc>
                </a:pPr>
                <a:r>
                  <a:rPr lang="en-US" sz="1500" spc="22">
                    <a:solidFill>
                      <a:srgbClr val="24A9B4"/>
                    </a:solidFill>
                    <a:latin typeface="Montserrat"/>
                  </a:rPr>
                  <a:t>4</a:t>
                </a:r>
              </a:p>
            </p:txBody>
          </p:sp>
        </p:grpSp>
      </p:grpSp>
      <p:pic>
        <p:nvPicPr>
          <p:cNvPr id="26" name="Picture 2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613062">
            <a:off x="8940484" y="4081075"/>
            <a:ext cx="5234708" cy="3036131"/>
          </a:xfrm>
          <a:prstGeom prst="rect">
            <a:avLst/>
          </a:prstGeom>
        </p:spPr>
      </p:pic>
      <p:sp>
        <p:nvSpPr>
          <p:cNvPr id="27" name="TextBox 27"/>
          <p:cNvSpPr txBox="1"/>
          <p:nvPr/>
        </p:nvSpPr>
        <p:spPr>
          <a:xfrm>
            <a:off x="1028700" y="909250"/>
            <a:ext cx="16350572" cy="1197483"/>
          </a:xfrm>
          <a:prstGeom prst="rect">
            <a:avLst/>
          </a:prstGeom>
        </p:spPr>
        <p:txBody>
          <a:bodyPr lIns="0" tIns="0" rIns="0" bIns="0" rtlCol="0" anchor="t">
            <a:spAutoFit/>
          </a:bodyPr>
          <a:lstStyle/>
          <a:p>
            <a:pPr algn="l">
              <a:lnSpc>
                <a:spcPts val="4536"/>
              </a:lnSpc>
            </a:pPr>
            <a:r>
              <a:rPr lang="en-US" sz="4200" spc="62">
                <a:solidFill>
                  <a:srgbClr val="FFFFFF"/>
                </a:solidFill>
                <a:latin typeface="Poppins Bold"/>
              </a:rPr>
              <a:t>Connect all your Customer Data with your Existing Marketing Infrastructure </a:t>
            </a:r>
          </a:p>
        </p:txBody>
      </p:sp>
      <p:sp>
        <p:nvSpPr>
          <p:cNvPr id="28" name="TextBox 28"/>
          <p:cNvSpPr txBox="1"/>
          <p:nvPr/>
        </p:nvSpPr>
        <p:spPr>
          <a:xfrm>
            <a:off x="15425716" y="909295"/>
            <a:ext cx="2407920" cy="554890"/>
          </a:xfrm>
          <a:prstGeom prst="rect">
            <a:avLst/>
          </a:prstGeom>
        </p:spPr>
        <p:txBody>
          <a:bodyPr lIns="0" tIns="0" rIns="0" bIns="0" rtlCol="0" anchor="t">
            <a:spAutoFit/>
          </a:bodyPr>
          <a:lstStyle/>
          <a:p>
            <a:pPr algn="l">
              <a:lnSpc>
                <a:spcPts val="1980"/>
              </a:lnSpc>
            </a:pPr>
            <a:r>
              <a:rPr lang="en-US" sz="1650" spc="-65" dirty="0">
                <a:solidFill>
                  <a:srgbClr val="FFFFFF"/>
                </a:solidFill>
                <a:latin typeface="Open Sans"/>
              </a:rPr>
              <a:t>*Dummy data set for confidentiality purposes</a:t>
            </a:r>
          </a:p>
        </p:txBody>
      </p:sp>
      <p:sp>
        <p:nvSpPr>
          <p:cNvPr id="29" name="TextBox 29"/>
          <p:cNvSpPr txBox="1"/>
          <p:nvPr/>
        </p:nvSpPr>
        <p:spPr>
          <a:xfrm>
            <a:off x="14605009" y="3332040"/>
            <a:ext cx="2889057" cy="438150"/>
          </a:xfrm>
          <a:prstGeom prst="rect">
            <a:avLst/>
          </a:prstGeom>
        </p:spPr>
        <p:txBody>
          <a:bodyPr lIns="0" tIns="0" rIns="0" bIns="0" rtlCol="0" anchor="t">
            <a:spAutoFit/>
          </a:bodyPr>
          <a:lstStyle/>
          <a:p>
            <a:pPr algn="l">
              <a:lnSpc>
                <a:spcPts val="3240"/>
              </a:lnSpc>
            </a:pPr>
            <a:r>
              <a:rPr lang="en-US" sz="2700" spc="39">
                <a:solidFill>
                  <a:srgbClr val="FFFFFF"/>
                </a:solidFill>
                <a:latin typeface="Poppins Bold"/>
              </a:rPr>
              <a:t>CRM </a:t>
            </a:r>
          </a:p>
        </p:txBody>
      </p:sp>
      <p:sp>
        <p:nvSpPr>
          <p:cNvPr id="30" name="TextBox 30"/>
          <p:cNvSpPr txBox="1"/>
          <p:nvPr/>
        </p:nvSpPr>
        <p:spPr>
          <a:xfrm>
            <a:off x="14573124" y="4295775"/>
            <a:ext cx="2889057" cy="847725"/>
          </a:xfrm>
          <a:prstGeom prst="rect">
            <a:avLst/>
          </a:prstGeom>
        </p:spPr>
        <p:txBody>
          <a:bodyPr lIns="0" tIns="0" rIns="0" bIns="0" rtlCol="0" anchor="t">
            <a:spAutoFit/>
          </a:bodyPr>
          <a:lstStyle/>
          <a:p>
            <a:pPr algn="l">
              <a:lnSpc>
                <a:spcPts val="3240"/>
              </a:lnSpc>
            </a:pPr>
            <a:r>
              <a:rPr lang="en-US" sz="2700" spc="39">
                <a:solidFill>
                  <a:srgbClr val="FFFFFF"/>
                </a:solidFill>
                <a:latin typeface="Poppins Bold"/>
              </a:rPr>
              <a:t>Customer Data Platform </a:t>
            </a:r>
          </a:p>
        </p:txBody>
      </p:sp>
      <p:sp>
        <p:nvSpPr>
          <p:cNvPr id="31" name="TextBox 31"/>
          <p:cNvSpPr txBox="1"/>
          <p:nvPr/>
        </p:nvSpPr>
        <p:spPr>
          <a:xfrm>
            <a:off x="14573124" y="5431493"/>
            <a:ext cx="2889057" cy="847725"/>
          </a:xfrm>
          <a:prstGeom prst="rect">
            <a:avLst/>
          </a:prstGeom>
        </p:spPr>
        <p:txBody>
          <a:bodyPr lIns="0" tIns="0" rIns="0" bIns="0" rtlCol="0" anchor="t">
            <a:spAutoFit/>
          </a:bodyPr>
          <a:lstStyle/>
          <a:p>
            <a:pPr algn="l">
              <a:lnSpc>
                <a:spcPts val="3240"/>
              </a:lnSpc>
            </a:pPr>
            <a:r>
              <a:rPr lang="en-US" sz="2700" spc="39">
                <a:solidFill>
                  <a:srgbClr val="FFFFFF"/>
                </a:solidFill>
                <a:latin typeface="Poppins Bold"/>
              </a:rPr>
              <a:t>Facebook / </a:t>
            </a:r>
            <a:r>
              <a:rPr lang="en-US" sz="2700" spc="39">
                <a:solidFill>
                  <a:srgbClr val="000000"/>
                </a:solidFill>
                <a:latin typeface="Poppins Bold"/>
              </a:rPr>
              <a:t>Google Ads </a:t>
            </a:r>
          </a:p>
        </p:txBody>
      </p:sp>
      <p:sp>
        <p:nvSpPr>
          <p:cNvPr id="32" name="TextBox 32"/>
          <p:cNvSpPr txBox="1"/>
          <p:nvPr/>
        </p:nvSpPr>
        <p:spPr>
          <a:xfrm>
            <a:off x="14605009" y="6564967"/>
            <a:ext cx="2889057" cy="847725"/>
          </a:xfrm>
          <a:prstGeom prst="rect">
            <a:avLst/>
          </a:prstGeom>
        </p:spPr>
        <p:txBody>
          <a:bodyPr lIns="0" tIns="0" rIns="0" bIns="0" rtlCol="0" anchor="t">
            <a:spAutoFit/>
          </a:bodyPr>
          <a:lstStyle/>
          <a:p>
            <a:pPr algn="l">
              <a:lnSpc>
                <a:spcPts val="3240"/>
              </a:lnSpc>
            </a:pPr>
            <a:r>
              <a:rPr lang="en-US" sz="2700" spc="39">
                <a:solidFill>
                  <a:srgbClr val="1A1A1A"/>
                </a:solidFill>
                <a:latin typeface="Poppins Bold"/>
              </a:rPr>
              <a:t>Ecommerce Platform </a:t>
            </a:r>
          </a:p>
        </p:txBody>
      </p:sp>
      <p:sp>
        <p:nvSpPr>
          <p:cNvPr id="33" name="TextBox 33"/>
          <p:cNvSpPr txBox="1"/>
          <p:nvPr/>
        </p:nvSpPr>
        <p:spPr>
          <a:xfrm>
            <a:off x="17612890" y="9166814"/>
            <a:ext cx="675110" cy="760401"/>
          </a:xfrm>
          <a:prstGeom prst="rect">
            <a:avLst/>
          </a:prstGeom>
        </p:spPr>
        <p:txBody>
          <a:bodyPr wrap="square" lIns="0" tIns="0" rIns="0" bIns="0" rtlCol="0" anchor="t">
            <a:spAutoFit/>
          </a:bodyPr>
          <a:lstStyle/>
          <a:p>
            <a:pPr>
              <a:lnSpc>
                <a:spcPts val="6649"/>
              </a:lnSpc>
            </a:pPr>
            <a:r>
              <a:rPr lang="en-US" sz="3499" dirty="0">
                <a:solidFill>
                  <a:srgbClr val="000000"/>
                </a:solidFill>
                <a:latin typeface="Poppins"/>
              </a:rPr>
              <a:t>35</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28700" y="1315637"/>
          <a:ext cx="16230600" cy="8695559"/>
        </p:xfrm>
        <a:graphic>
          <a:graphicData uri="http://schemas.openxmlformats.org/drawingml/2006/table">
            <a:tbl>
              <a:tblPr/>
              <a:tblGrid>
                <a:gridCol w="4985801">
                  <a:extLst>
                    <a:ext uri="{9D8B030D-6E8A-4147-A177-3AD203B41FA5}">
                      <a16:colId xmlns:a16="http://schemas.microsoft.com/office/drawing/2014/main" val="20000"/>
                    </a:ext>
                  </a:extLst>
                </a:gridCol>
                <a:gridCol w="11244799">
                  <a:extLst>
                    <a:ext uri="{9D8B030D-6E8A-4147-A177-3AD203B41FA5}">
                      <a16:colId xmlns:a16="http://schemas.microsoft.com/office/drawing/2014/main" val="20001"/>
                    </a:ext>
                  </a:extLst>
                </a:gridCol>
              </a:tblGrid>
              <a:tr h="860118">
                <a:tc>
                  <a:txBody>
                    <a:bodyPr/>
                    <a:lstStyle/>
                    <a:p>
                      <a:pPr algn="l">
                        <a:defRPr/>
                      </a:pPr>
                      <a:r>
                        <a:rPr lang="en-US" sz="1749">
                          <a:solidFill>
                            <a:srgbClr val="000000"/>
                          </a:solidFill>
                          <a:latin typeface="Roboto"/>
                        </a:rPr>
                        <a:t>Can participants still redeem rewards in the rewards marketplace after the campaign ends?</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defRPr/>
                      </a:pPr>
                      <a:r>
                        <a:rPr lang="en-US" sz="1749">
                          <a:solidFill>
                            <a:srgbClr val="000000"/>
                          </a:solidFill>
                          <a:latin typeface="Roboto"/>
                        </a:rPr>
                        <a:t>Yes. To set the validity of rewards, you can change the date in the Rewards Marketplace Validity section on the campaign page.</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94910">
                <a:tc>
                  <a:txBody>
                    <a:bodyPr/>
                    <a:lstStyle/>
                    <a:p>
                      <a:pPr algn="l">
                        <a:defRPr/>
                      </a:pPr>
                      <a:r>
                        <a:rPr lang="en-US" sz="1749">
                          <a:solidFill>
                            <a:srgbClr val="000000"/>
                          </a:solidFill>
                          <a:latin typeface="Roboto"/>
                        </a:rPr>
                        <a:t>What are the design elements I can edit on the game?</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l">
                        <a:defRPr/>
                      </a:pPr>
                      <a:r>
                        <a:rPr lang="en-US" sz="1749">
                          <a:solidFill>
                            <a:srgbClr val="000000"/>
                          </a:solidFill>
                          <a:latin typeface="Roboto"/>
                        </a:rPr>
                        <a:t>You can change the masthead, background image, logo, font color, button color, and footer.</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1"/>
                  </a:ext>
                </a:extLst>
              </a:tr>
              <a:tr h="1714818">
                <a:tc>
                  <a:txBody>
                    <a:bodyPr/>
                    <a:lstStyle/>
                    <a:p>
                      <a:pPr algn="l">
                        <a:defRPr/>
                      </a:pPr>
                      <a:r>
                        <a:rPr lang="en-US" sz="1749">
                          <a:solidFill>
                            <a:srgbClr val="000000"/>
                          </a:solidFill>
                          <a:latin typeface="Roboto"/>
                        </a:rPr>
                        <a:t>How can offline engagement be tracked?</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defRPr/>
                      </a:pPr>
                      <a:r>
                        <a:rPr lang="en-US"/>
                        <a:t>You can scan a QR code, enter a 6-digit pin, or do both.</a:t>
                      </a:r>
                    </a:p>
                    <a:p>
                      <a:endParaRPr lang="en-US"/>
                    </a:p>
                    <a:p>
                      <a:r>
                        <a:rPr lang="en-US"/>
                        <a:t>If you chose Scan QR code, you'll need to create QR codes on the platform to use in offline sales channels.</a:t>
                      </a:r>
                    </a:p>
                    <a:p>
                      <a:endParaRPr lang="en-US"/>
                    </a:p>
                    <a:p>
                      <a:r>
                        <a:rPr lang="en-US" sz="1749">
                          <a:solidFill>
                            <a:srgbClr val="000000"/>
                          </a:solidFill>
                          <a:latin typeface="Roboto"/>
                        </a:rPr>
                        <a:t>The 'Enter 6 Digit Pin' method requires you to generate the pin using the platform and then distribute it to employees who will manually enter the pin.</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54353">
                <a:tc>
                  <a:txBody>
                    <a:bodyPr/>
                    <a:lstStyle/>
                    <a:p>
                      <a:pPr algn="l">
                        <a:defRPr/>
                      </a:pPr>
                      <a:r>
                        <a:rPr lang="en-US" sz="1749">
                          <a:solidFill>
                            <a:srgbClr val="000000"/>
                          </a:solidFill>
                          <a:latin typeface="Roboto"/>
                        </a:rPr>
                        <a:t>Can the 'social media follow', 'app install', 'snap a photo', and 'upload a receipt' challenges be automatically verified?</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l">
                        <a:defRPr/>
                      </a:pPr>
                      <a:r>
                        <a:rPr lang="en-US"/>
                        <a:t>Yes, you can use the Auto Approve feature to instantly verify and award points for uploaded images.</a:t>
                      </a:r>
                    </a:p>
                    <a:p>
                      <a:endParaRPr lang="en-US"/>
                    </a:p>
                    <a:p>
                      <a:r>
                        <a:rPr lang="en-US" sz="1749">
                          <a:solidFill>
                            <a:srgbClr val="000000"/>
                          </a:solidFill>
                          <a:latin typeface="Roboto"/>
                        </a:rPr>
                        <a:t>This feature, however, does not automatically assess the image's quality or validity. You can manually approve the images or work with SKALE's experts to develop the backend capability to ensure that each entry is qualified.</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3"/>
                  </a:ext>
                </a:extLst>
              </a:tr>
              <a:tr h="694910">
                <a:tc>
                  <a:txBody>
                    <a:bodyPr/>
                    <a:lstStyle/>
                    <a:p>
                      <a:pPr algn="l">
                        <a:defRPr/>
                      </a:pPr>
                      <a:r>
                        <a:rPr lang="en-US" sz="1749">
                          <a:solidFill>
                            <a:srgbClr val="000000"/>
                          </a:solidFill>
                          <a:latin typeface="Roboto"/>
                        </a:rPr>
                        <a:t>Can I upload videos or GIFs on the challenge images?</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defRPr/>
                      </a:pPr>
                      <a:r>
                        <a:rPr lang="en-US" sz="1749">
                          <a:solidFill>
                            <a:srgbClr val="000000"/>
                          </a:solidFill>
                          <a:latin typeface="Roboto"/>
                        </a:rPr>
                        <a:t>No. Currently, you can only upload PNG or JPG formats of images on the challenge images. </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13303">
                <a:tc>
                  <a:txBody>
                    <a:bodyPr/>
                    <a:lstStyle/>
                    <a:p>
                      <a:pPr algn="l">
                        <a:defRPr/>
                      </a:pPr>
                      <a:r>
                        <a:rPr lang="en-US" sz="1749">
                          <a:solidFill>
                            <a:srgbClr val="000000"/>
                          </a:solidFill>
                          <a:latin typeface="Roboto"/>
                        </a:rPr>
                        <a:t>Can I give out rewards instead of points and chances for challenges?</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l">
                        <a:defRPr/>
                      </a:pPr>
                      <a:r>
                        <a:rPr lang="en-US" sz="1749">
                          <a:solidFill>
                            <a:srgbClr val="000000"/>
                          </a:solidFill>
                          <a:latin typeface="Roboto"/>
                        </a:rPr>
                        <a:t>No. You can only give out points and chances. The user can claim the reward by using points or chances in the rewards marketplace page.</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5"/>
                  </a:ext>
                </a:extLst>
              </a:tr>
              <a:tr h="415189">
                <a:tc>
                  <a:txBody>
                    <a:bodyPr/>
                    <a:lstStyle/>
                    <a:p>
                      <a:pPr algn="l">
                        <a:defRPr/>
                      </a:pPr>
                      <a:r>
                        <a:rPr lang="en-US" sz="1749">
                          <a:solidFill>
                            <a:srgbClr val="000000"/>
                          </a:solidFill>
                          <a:latin typeface="Roboto"/>
                        </a:rPr>
                        <a:t>Do I need to download an app?</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defRPr/>
                      </a:pPr>
                      <a:r>
                        <a:rPr lang="en-US" sz="1749">
                          <a:solidFill>
                            <a:srgbClr val="000000"/>
                          </a:solidFill>
                          <a:latin typeface="Roboto"/>
                        </a:rPr>
                        <a:t>No. SKALE is a web-based platform.</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15189">
                <a:tc>
                  <a:txBody>
                    <a:bodyPr/>
                    <a:lstStyle/>
                    <a:p>
                      <a:pPr algn="l">
                        <a:defRPr/>
                      </a:pPr>
                      <a:r>
                        <a:rPr lang="en-US" sz="1749">
                          <a:solidFill>
                            <a:srgbClr val="000000"/>
                          </a:solidFill>
                          <a:latin typeface="Roboto"/>
                        </a:rPr>
                        <a:t>​​What kind of packages do you offer?</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l">
                        <a:defRPr/>
                      </a:pPr>
                      <a:r>
                        <a:rPr lang="en-US" sz="1749">
                          <a:solidFill>
                            <a:srgbClr val="000000"/>
                          </a:solidFill>
                          <a:latin typeface="Roboto"/>
                        </a:rPr>
                        <a:t>Standard and advanced</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7"/>
                  </a:ext>
                </a:extLst>
              </a:tr>
              <a:tr h="415189">
                <a:tc>
                  <a:txBody>
                    <a:bodyPr/>
                    <a:lstStyle/>
                    <a:p>
                      <a:pPr algn="l">
                        <a:defRPr/>
                      </a:pPr>
                      <a:r>
                        <a:rPr lang="en-US" sz="1749">
                          <a:solidFill>
                            <a:srgbClr val="000000"/>
                          </a:solidFill>
                          <a:latin typeface="Roboto"/>
                        </a:rPr>
                        <a:t>What games are in the Standard Package?</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defRPr/>
                      </a:pPr>
                      <a:r>
                        <a:rPr lang="en-US" sz="1749">
                          <a:solidFill>
                            <a:srgbClr val="000000"/>
                          </a:solidFill>
                          <a:latin typeface="Roboto"/>
                        </a:rPr>
                        <a:t>Standard Package Games: Spin &amp; Win, Digital Scratch Card, and Digital Quiz</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662543">
                <a:tc>
                  <a:txBody>
                    <a:bodyPr/>
                    <a:lstStyle/>
                    <a:p>
                      <a:pPr algn="l">
                        <a:defRPr/>
                      </a:pPr>
                      <a:r>
                        <a:rPr lang="en-US" sz="1749">
                          <a:solidFill>
                            <a:srgbClr val="000000"/>
                          </a:solidFill>
                          <a:latin typeface="Roboto"/>
                        </a:rPr>
                        <a:t>What games are in the advanced package?</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l">
                        <a:defRPr/>
                      </a:pPr>
                      <a:r>
                        <a:rPr lang="en-US" sz="1749">
                          <a:solidFill>
                            <a:srgbClr val="000000"/>
                          </a:solidFill>
                          <a:latin typeface="Roboto"/>
                        </a:rPr>
                        <a:t>Games in Standard Package plus Digital Stamp Card,  Augmented Reality / Metaverse and   Customized Gamification</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9"/>
                  </a:ext>
                </a:extLst>
              </a:tr>
              <a:tr h="662543">
                <a:tc>
                  <a:txBody>
                    <a:bodyPr/>
                    <a:lstStyle/>
                    <a:p>
                      <a:pPr algn="l">
                        <a:defRPr/>
                      </a:pPr>
                      <a:r>
                        <a:rPr lang="en-US" sz="1749">
                          <a:solidFill>
                            <a:srgbClr val="000000"/>
                          </a:solidFill>
                          <a:latin typeface="Roboto"/>
                        </a:rPr>
                        <a:t>What is the difference between the standard and advanced package?</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defRPr/>
                      </a:pPr>
                      <a:r>
                        <a:rPr lang="en-US" sz="1749">
                          <a:solidFill>
                            <a:srgbClr val="000000"/>
                          </a:solidFill>
                          <a:latin typeface="Roboto"/>
                        </a:rPr>
                        <a:t>The standard package is customized by the agency themselves and has fewer games.</a:t>
                      </a:r>
                      <a:endParaRPr lang="en-US" sz="110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grpSp>
        <p:nvGrpSpPr>
          <p:cNvPr id="3" name="Group 3"/>
          <p:cNvGrpSpPr/>
          <p:nvPr/>
        </p:nvGrpSpPr>
        <p:grpSpPr>
          <a:xfrm>
            <a:off x="6959063" y="-696782"/>
            <a:ext cx="4369874" cy="2731989"/>
            <a:chOff x="0" y="-324013"/>
            <a:chExt cx="1406738" cy="879475"/>
          </a:xfrm>
        </p:grpSpPr>
        <p:sp>
          <p:nvSpPr>
            <p:cNvPr id="4" name="Freeform 4"/>
            <p:cNvSpPr/>
            <p:nvPr/>
          </p:nvSpPr>
          <p:spPr>
            <a:xfrm>
              <a:off x="0" y="0"/>
              <a:ext cx="1406738" cy="231450"/>
            </a:xfrm>
            <a:custGeom>
              <a:avLst/>
              <a:gdLst/>
              <a:ahLst/>
              <a:cxnLst/>
              <a:rect l="l" t="t" r="r" b="b"/>
              <a:pathLst>
                <a:path w="1406738" h="231450">
                  <a:moveTo>
                    <a:pt x="115725" y="0"/>
                  </a:moveTo>
                  <a:lnTo>
                    <a:pt x="1291013" y="0"/>
                  </a:lnTo>
                  <a:cubicBezTo>
                    <a:pt x="1321705" y="0"/>
                    <a:pt x="1351140" y="12192"/>
                    <a:pt x="1372843" y="33895"/>
                  </a:cubicBezTo>
                  <a:cubicBezTo>
                    <a:pt x="1394545" y="55598"/>
                    <a:pt x="1406738" y="85033"/>
                    <a:pt x="1406738" y="115725"/>
                  </a:cubicBezTo>
                  <a:lnTo>
                    <a:pt x="1406738" y="115725"/>
                  </a:lnTo>
                  <a:cubicBezTo>
                    <a:pt x="1406738" y="146417"/>
                    <a:pt x="1394545" y="175852"/>
                    <a:pt x="1372843" y="197555"/>
                  </a:cubicBezTo>
                  <a:cubicBezTo>
                    <a:pt x="1351140" y="219257"/>
                    <a:pt x="1321705" y="231450"/>
                    <a:pt x="1291013" y="231450"/>
                  </a:cubicBezTo>
                  <a:lnTo>
                    <a:pt x="115725" y="231450"/>
                  </a:lnTo>
                  <a:cubicBezTo>
                    <a:pt x="85033" y="231450"/>
                    <a:pt x="55598" y="219257"/>
                    <a:pt x="33895" y="197555"/>
                  </a:cubicBezTo>
                  <a:cubicBezTo>
                    <a:pt x="12192" y="175852"/>
                    <a:pt x="0" y="146417"/>
                    <a:pt x="0" y="115725"/>
                  </a:cubicBezTo>
                  <a:lnTo>
                    <a:pt x="0" y="115725"/>
                  </a:lnTo>
                  <a:cubicBezTo>
                    <a:pt x="0" y="85033"/>
                    <a:pt x="12192" y="55598"/>
                    <a:pt x="33895" y="33895"/>
                  </a:cubicBezTo>
                  <a:cubicBezTo>
                    <a:pt x="55598" y="12192"/>
                    <a:pt x="85033" y="0"/>
                    <a:pt x="115725" y="0"/>
                  </a:cubicBezTo>
                  <a:close/>
                </a:path>
              </a:pathLst>
            </a:custGeom>
            <a:solidFill>
              <a:srgbClr val="FF4D67"/>
            </a:solidFill>
          </p:spPr>
        </p:sp>
        <p:sp>
          <p:nvSpPr>
            <p:cNvPr id="5" name="TextBox 5"/>
            <p:cNvSpPr txBox="1"/>
            <p:nvPr/>
          </p:nvSpPr>
          <p:spPr>
            <a:xfrm>
              <a:off x="45058" y="-324013"/>
              <a:ext cx="1316621" cy="879475"/>
            </a:xfrm>
            <a:prstGeom prst="rect">
              <a:avLst/>
            </a:prstGeom>
          </p:spPr>
          <p:txBody>
            <a:bodyPr lIns="50800" tIns="50800" rIns="50800" bIns="50800" rtlCol="0" anchor="ctr"/>
            <a:lstStyle/>
            <a:p>
              <a:pPr algn="ctr">
                <a:lnSpc>
                  <a:spcPts val="3640"/>
                </a:lnSpc>
              </a:pPr>
              <a:r>
                <a:rPr lang="en-US" sz="2600" spc="104" dirty="0">
                  <a:solidFill>
                    <a:srgbClr val="FFFFFF"/>
                  </a:solidFill>
                  <a:latin typeface="Poppins Bold"/>
                </a:rPr>
                <a:t>GAMIFICATION FAQS</a:t>
              </a:r>
            </a:p>
          </p:txBody>
        </p:sp>
      </p:grpSp>
      <p:sp>
        <p:nvSpPr>
          <p:cNvPr id="6" name="TextBox 6"/>
          <p:cNvSpPr txBox="1"/>
          <p:nvPr/>
        </p:nvSpPr>
        <p:spPr>
          <a:xfrm>
            <a:off x="17612890" y="9166814"/>
            <a:ext cx="675110" cy="760401"/>
          </a:xfrm>
          <a:prstGeom prst="rect">
            <a:avLst/>
          </a:prstGeom>
        </p:spPr>
        <p:txBody>
          <a:bodyPr wrap="square" lIns="0" tIns="0" rIns="0" bIns="0" rtlCol="0" anchor="t">
            <a:spAutoFit/>
          </a:bodyPr>
          <a:lstStyle/>
          <a:p>
            <a:pPr>
              <a:lnSpc>
                <a:spcPts val="6649"/>
              </a:lnSpc>
            </a:pPr>
            <a:r>
              <a:rPr lang="en-US" sz="3499" dirty="0">
                <a:solidFill>
                  <a:srgbClr val="000000"/>
                </a:solidFill>
                <a:latin typeface="Poppins"/>
              </a:rPr>
              <a:t>36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25" y="-9525"/>
            <a:ext cx="257175" cy="257175"/>
            <a:chOff x="0" y="0"/>
            <a:chExt cx="342900" cy="342900"/>
          </a:xfrm>
        </p:grpSpPr>
        <p:sp>
          <p:nvSpPr>
            <p:cNvPr id="3" name="Freeform 3"/>
            <p:cNvSpPr/>
            <p:nvPr/>
          </p:nvSpPr>
          <p:spPr>
            <a:xfrm>
              <a:off x="12700" y="12700"/>
              <a:ext cx="317500" cy="317500"/>
            </a:xfrm>
            <a:custGeom>
              <a:avLst/>
              <a:gdLst/>
              <a:ahLst/>
              <a:cxnLst/>
              <a:rect l="l" t="t" r="r" b="b"/>
              <a:pathLst>
                <a:path w="317500" h="317500">
                  <a:moveTo>
                    <a:pt x="0" y="0"/>
                  </a:moveTo>
                  <a:lnTo>
                    <a:pt x="317500" y="0"/>
                  </a:lnTo>
                  <a:lnTo>
                    <a:pt x="317500" y="317500"/>
                  </a:lnTo>
                  <a:lnTo>
                    <a:pt x="0" y="317500"/>
                  </a:lnTo>
                  <a:close/>
                </a:path>
              </a:pathLst>
            </a:custGeom>
            <a:solidFill>
              <a:srgbClr val="7EC44E"/>
            </a:solidFill>
          </p:spPr>
        </p:sp>
        <p:sp>
          <p:nvSpPr>
            <p:cNvPr id="4" name="Freeform 4"/>
            <p:cNvSpPr/>
            <p:nvPr/>
          </p:nvSpPr>
          <p:spPr>
            <a:xfrm>
              <a:off x="0" y="0"/>
              <a:ext cx="342900" cy="342900"/>
            </a:xfrm>
            <a:custGeom>
              <a:avLst/>
              <a:gdLst/>
              <a:ahLst/>
              <a:cxnLst/>
              <a:rect l="l" t="t" r="r" b="b"/>
              <a:pathLst>
                <a:path w="342900" h="342900">
                  <a:moveTo>
                    <a:pt x="12700" y="0"/>
                  </a:moveTo>
                  <a:lnTo>
                    <a:pt x="330200" y="0"/>
                  </a:lnTo>
                  <a:cubicBezTo>
                    <a:pt x="337185" y="0"/>
                    <a:pt x="342900" y="5715"/>
                    <a:pt x="342900" y="12700"/>
                  </a:cubicBezTo>
                  <a:lnTo>
                    <a:pt x="342900" y="330200"/>
                  </a:lnTo>
                  <a:cubicBezTo>
                    <a:pt x="342900" y="337185"/>
                    <a:pt x="337185" y="342900"/>
                    <a:pt x="330200" y="342900"/>
                  </a:cubicBezTo>
                  <a:lnTo>
                    <a:pt x="12700" y="342900"/>
                  </a:lnTo>
                  <a:cubicBezTo>
                    <a:pt x="5715" y="342900"/>
                    <a:pt x="0" y="337185"/>
                    <a:pt x="0" y="330200"/>
                  </a:cubicBezTo>
                  <a:lnTo>
                    <a:pt x="0" y="12700"/>
                  </a:lnTo>
                  <a:cubicBezTo>
                    <a:pt x="0" y="5715"/>
                    <a:pt x="5715" y="0"/>
                    <a:pt x="12700" y="0"/>
                  </a:cubicBezTo>
                  <a:moveTo>
                    <a:pt x="12700" y="25400"/>
                  </a:moveTo>
                  <a:lnTo>
                    <a:pt x="12700" y="12700"/>
                  </a:lnTo>
                  <a:lnTo>
                    <a:pt x="25400" y="12700"/>
                  </a:lnTo>
                  <a:lnTo>
                    <a:pt x="25400" y="330200"/>
                  </a:lnTo>
                  <a:lnTo>
                    <a:pt x="12700" y="330200"/>
                  </a:lnTo>
                  <a:lnTo>
                    <a:pt x="12700" y="317500"/>
                  </a:lnTo>
                  <a:lnTo>
                    <a:pt x="330200" y="317500"/>
                  </a:lnTo>
                  <a:lnTo>
                    <a:pt x="330200" y="330200"/>
                  </a:lnTo>
                  <a:lnTo>
                    <a:pt x="317500" y="330200"/>
                  </a:lnTo>
                  <a:lnTo>
                    <a:pt x="317500" y="12700"/>
                  </a:lnTo>
                  <a:lnTo>
                    <a:pt x="330200" y="12700"/>
                  </a:lnTo>
                  <a:lnTo>
                    <a:pt x="330200" y="25400"/>
                  </a:lnTo>
                  <a:lnTo>
                    <a:pt x="12700" y="25400"/>
                  </a:lnTo>
                  <a:close/>
                </a:path>
              </a:pathLst>
            </a:custGeom>
            <a:solidFill>
              <a:srgbClr val="5B8F37"/>
            </a:solidFill>
          </p:spPr>
        </p:sp>
      </p:grpSp>
      <p:sp>
        <p:nvSpPr>
          <p:cNvPr id="5" name="AutoShape 5"/>
          <p:cNvSpPr/>
          <p:nvPr/>
        </p:nvSpPr>
        <p:spPr>
          <a:xfrm rot="3678">
            <a:off x="2816262" y="9613520"/>
            <a:ext cx="13351112" cy="0"/>
          </a:xfrm>
          <a:prstGeom prst="line">
            <a:avLst/>
          </a:prstGeom>
          <a:ln w="9525" cap="rnd">
            <a:solidFill>
              <a:srgbClr val="2B2B2B"/>
            </a:solidFill>
            <a:prstDash val="solid"/>
            <a:headEnd type="none" w="sm" len="sm"/>
            <a:tailEnd type="none" w="sm" len="sm"/>
          </a:ln>
        </p:spPr>
      </p:sp>
      <p:sp>
        <p:nvSpPr>
          <p:cNvPr id="6" name="TextBox 6"/>
          <p:cNvSpPr txBox="1"/>
          <p:nvPr/>
        </p:nvSpPr>
        <p:spPr>
          <a:xfrm>
            <a:off x="1258023" y="9386607"/>
            <a:ext cx="1690917" cy="379751"/>
          </a:xfrm>
          <a:prstGeom prst="rect">
            <a:avLst/>
          </a:prstGeom>
        </p:spPr>
        <p:txBody>
          <a:bodyPr lIns="0" tIns="0" rIns="0" bIns="0" rtlCol="0" anchor="t">
            <a:spAutoFit/>
          </a:bodyPr>
          <a:lstStyle/>
          <a:p>
            <a:pPr algn="l">
              <a:lnSpc>
                <a:spcPts val="2520"/>
              </a:lnSpc>
            </a:pPr>
            <a:r>
              <a:rPr lang="en-US" sz="2100">
                <a:solidFill>
                  <a:srgbClr val="2B2B2B"/>
                </a:solidFill>
                <a:latin typeface="Lato Light"/>
              </a:rPr>
              <a:t>GrowthDesk</a:t>
            </a:r>
          </a:p>
        </p:txBody>
      </p:sp>
      <p:sp>
        <p:nvSpPr>
          <p:cNvPr id="7" name="TextBox 7"/>
          <p:cNvSpPr txBox="1"/>
          <p:nvPr/>
        </p:nvSpPr>
        <p:spPr>
          <a:xfrm>
            <a:off x="16557896" y="9409689"/>
            <a:ext cx="392277" cy="379751"/>
          </a:xfrm>
          <a:prstGeom prst="rect">
            <a:avLst/>
          </a:prstGeom>
        </p:spPr>
        <p:txBody>
          <a:bodyPr lIns="0" tIns="0" rIns="0" bIns="0" rtlCol="0" anchor="t">
            <a:spAutoFit/>
          </a:bodyPr>
          <a:lstStyle/>
          <a:p>
            <a:pPr algn="l">
              <a:lnSpc>
                <a:spcPts val="2520"/>
              </a:lnSpc>
            </a:pPr>
            <a:r>
              <a:rPr lang="en-US" sz="2100">
                <a:solidFill>
                  <a:srgbClr val="2B2B2B"/>
                </a:solidFill>
                <a:latin typeface="Lato Light"/>
              </a:rPr>
              <a:t>‹#›</a:t>
            </a:r>
          </a:p>
        </p:txBody>
      </p:sp>
      <p:grpSp>
        <p:nvGrpSpPr>
          <p:cNvPr id="8" name="Group 8"/>
          <p:cNvGrpSpPr/>
          <p:nvPr/>
        </p:nvGrpSpPr>
        <p:grpSpPr>
          <a:xfrm>
            <a:off x="0" y="0"/>
            <a:ext cx="18288000" cy="10287002"/>
            <a:chOff x="0" y="0"/>
            <a:chExt cx="24384000" cy="13716002"/>
          </a:xfrm>
        </p:grpSpPr>
        <p:sp>
          <p:nvSpPr>
            <p:cNvPr id="9" name="Freeform 9"/>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sp>
      </p:grpSp>
      <p:pic>
        <p:nvPicPr>
          <p:cNvPr id="10" name="Picture 10"/>
          <p:cNvPicPr>
            <a:picLocks noChangeAspect="1"/>
          </p:cNvPicPr>
          <p:nvPr/>
        </p:nvPicPr>
        <p:blipFill>
          <a:blip r:embed="rId2"/>
          <a:srcRect r="49999"/>
          <a:stretch>
            <a:fillRect/>
          </a:stretch>
        </p:blipFill>
        <p:spPr>
          <a:xfrm>
            <a:off x="0" y="0"/>
            <a:ext cx="9144000" cy="10287000"/>
          </a:xfrm>
          <a:prstGeom prst="rect">
            <a:avLst/>
          </a:prstGeom>
        </p:spPr>
      </p:pic>
      <p:sp>
        <p:nvSpPr>
          <p:cNvPr id="11" name="TextBox 11"/>
          <p:cNvSpPr txBox="1"/>
          <p:nvPr/>
        </p:nvSpPr>
        <p:spPr>
          <a:xfrm>
            <a:off x="1028700" y="3473386"/>
            <a:ext cx="6010245" cy="3349752"/>
          </a:xfrm>
          <a:prstGeom prst="rect">
            <a:avLst/>
          </a:prstGeom>
        </p:spPr>
        <p:txBody>
          <a:bodyPr lIns="0" tIns="0" rIns="0" bIns="0" rtlCol="0" anchor="t">
            <a:spAutoFit/>
          </a:bodyPr>
          <a:lstStyle/>
          <a:p>
            <a:pPr algn="l">
              <a:lnSpc>
                <a:spcPts val="5184"/>
              </a:lnSpc>
            </a:pPr>
            <a:r>
              <a:rPr lang="en-US" sz="4800">
                <a:solidFill>
                  <a:srgbClr val="FFFFFF"/>
                </a:solidFill>
                <a:latin typeface="Poppins Bold"/>
              </a:rPr>
              <a:t>Leverage on </a:t>
            </a:r>
          </a:p>
          <a:p>
            <a:pPr algn="l">
              <a:lnSpc>
                <a:spcPts val="5184"/>
              </a:lnSpc>
            </a:pPr>
            <a:r>
              <a:rPr lang="en-US" sz="4800">
                <a:solidFill>
                  <a:srgbClr val="FFFFFF"/>
                </a:solidFill>
                <a:latin typeface="Poppins Bold"/>
              </a:rPr>
              <a:t>Gamification to </a:t>
            </a:r>
          </a:p>
          <a:p>
            <a:pPr algn="l">
              <a:lnSpc>
                <a:spcPts val="5184"/>
              </a:lnSpc>
            </a:pPr>
            <a:r>
              <a:rPr lang="en-US" sz="4800">
                <a:solidFill>
                  <a:srgbClr val="FFFFFF"/>
                </a:solidFill>
                <a:latin typeface="Poppins Bold"/>
              </a:rPr>
              <a:t>Achieve Your </a:t>
            </a:r>
          </a:p>
          <a:p>
            <a:pPr algn="l">
              <a:lnSpc>
                <a:spcPts val="5184"/>
              </a:lnSpc>
            </a:pPr>
            <a:r>
              <a:rPr lang="en-US" sz="4800">
                <a:solidFill>
                  <a:srgbClr val="FFFFFF"/>
                </a:solidFill>
                <a:latin typeface="Poppins Bold"/>
              </a:rPr>
              <a:t>Marketing Objectives </a:t>
            </a:r>
          </a:p>
        </p:txBody>
      </p:sp>
      <p:pic>
        <p:nvPicPr>
          <p:cNvPr id="12" name="Picture 12"/>
          <p:cNvPicPr>
            <a:picLocks noChangeAspect="1"/>
          </p:cNvPicPr>
          <p:nvPr/>
        </p:nvPicPr>
        <p:blipFill>
          <a:blip r:embed="rId3"/>
          <a:srcRect l="36874" t="15741" r="37075" b="18748"/>
          <a:stretch>
            <a:fillRect/>
          </a:stretch>
        </p:blipFill>
        <p:spPr>
          <a:xfrm>
            <a:off x="5675684" y="0"/>
            <a:ext cx="5454178" cy="10287000"/>
          </a:xfrm>
          <a:prstGeom prst="rect">
            <a:avLst/>
          </a:prstGeom>
        </p:spPr>
      </p:pic>
      <p:grpSp>
        <p:nvGrpSpPr>
          <p:cNvPr id="13" name="Group 13"/>
          <p:cNvGrpSpPr/>
          <p:nvPr/>
        </p:nvGrpSpPr>
        <p:grpSpPr>
          <a:xfrm>
            <a:off x="8011104" y="7010400"/>
            <a:ext cx="2142546" cy="361950"/>
            <a:chOff x="0" y="0"/>
            <a:chExt cx="2856728" cy="482600"/>
          </a:xfrm>
        </p:grpSpPr>
        <p:sp>
          <p:nvSpPr>
            <p:cNvPr id="14" name="Freeform 14"/>
            <p:cNvSpPr/>
            <p:nvPr/>
          </p:nvSpPr>
          <p:spPr>
            <a:xfrm>
              <a:off x="0" y="0"/>
              <a:ext cx="2856738" cy="482600"/>
            </a:xfrm>
            <a:custGeom>
              <a:avLst/>
              <a:gdLst/>
              <a:ahLst/>
              <a:cxnLst/>
              <a:rect l="l" t="t" r="r" b="b"/>
              <a:pathLst>
                <a:path w="2856738" h="482600">
                  <a:moveTo>
                    <a:pt x="0" y="0"/>
                  </a:moveTo>
                  <a:lnTo>
                    <a:pt x="2856738" y="0"/>
                  </a:lnTo>
                  <a:lnTo>
                    <a:pt x="2856738" y="482600"/>
                  </a:lnTo>
                  <a:lnTo>
                    <a:pt x="0" y="482600"/>
                  </a:lnTo>
                  <a:close/>
                </a:path>
              </a:pathLst>
            </a:custGeom>
            <a:solidFill>
              <a:srgbClr val="FAAD17"/>
            </a:solidFill>
          </p:spPr>
        </p:sp>
        <p:sp>
          <p:nvSpPr>
            <p:cNvPr id="15" name="TextBox 15"/>
            <p:cNvSpPr txBox="1"/>
            <p:nvPr/>
          </p:nvSpPr>
          <p:spPr>
            <a:xfrm>
              <a:off x="0" y="-9525"/>
              <a:ext cx="2856728" cy="492125"/>
            </a:xfrm>
            <a:prstGeom prst="rect">
              <a:avLst/>
            </a:prstGeom>
          </p:spPr>
          <p:txBody>
            <a:bodyPr lIns="50800" tIns="50800" rIns="50800" bIns="50800" rtlCol="0" anchor="ctr"/>
            <a:lstStyle/>
            <a:p>
              <a:pPr algn="l">
                <a:lnSpc>
                  <a:spcPts val="1620"/>
                </a:lnSpc>
              </a:pPr>
              <a:r>
                <a:rPr lang="en-US" sz="1350">
                  <a:solidFill>
                    <a:srgbClr val="2B2B2B"/>
                  </a:solidFill>
                  <a:latin typeface="Lato Bold"/>
                </a:rPr>
                <a:t>Spot the Difference</a:t>
              </a:r>
            </a:p>
          </p:txBody>
        </p:sp>
      </p:grpSp>
      <p:sp>
        <p:nvSpPr>
          <p:cNvPr id="16" name="TextBox 16"/>
          <p:cNvSpPr txBox="1"/>
          <p:nvPr/>
        </p:nvSpPr>
        <p:spPr>
          <a:xfrm>
            <a:off x="11125200" y="1762126"/>
            <a:ext cx="6472989" cy="6734175"/>
          </a:xfrm>
          <a:prstGeom prst="rect">
            <a:avLst/>
          </a:prstGeom>
        </p:spPr>
        <p:txBody>
          <a:bodyPr lIns="0" tIns="0" rIns="0" bIns="0" rtlCol="0" anchor="t">
            <a:spAutoFit/>
          </a:bodyPr>
          <a:lstStyle/>
          <a:p>
            <a:pPr marL="361950" lvl="1" indent="-180975" algn="l">
              <a:lnSpc>
                <a:spcPts val="2400"/>
              </a:lnSpc>
              <a:buFont typeface="Arial"/>
              <a:buChar char="•"/>
            </a:pPr>
            <a:r>
              <a:rPr lang="en-US" sz="2000" spc="29">
                <a:solidFill>
                  <a:srgbClr val="2B2B2B"/>
                </a:solidFill>
                <a:latin typeface="Poppins Bold"/>
              </a:rPr>
              <a:t>Type of Gamification shall depend on Objective / Goals </a:t>
            </a:r>
          </a:p>
          <a:p>
            <a:pPr marL="1015094" lvl="2" indent="-338365" algn="l">
              <a:lnSpc>
                <a:spcPts val="2400"/>
              </a:lnSpc>
              <a:buFont typeface="Arial"/>
              <a:buChar char="⚬"/>
            </a:pPr>
            <a:r>
              <a:rPr lang="en-US" sz="2000" spc="29">
                <a:solidFill>
                  <a:srgbClr val="2B2B2B"/>
                </a:solidFill>
                <a:latin typeface="Poppins"/>
              </a:rPr>
              <a:t>Engagement </a:t>
            </a:r>
          </a:p>
          <a:p>
            <a:pPr marL="1015094" lvl="2" indent="-338365" algn="l">
              <a:lnSpc>
                <a:spcPts val="2400"/>
              </a:lnSpc>
              <a:buFont typeface="Arial"/>
              <a:buChar char="⚬"/>
            </a:pPr>
            <a:r>
              <a:rPr lang="en-US" sz="2000" spc="29">
                <a:solidFill>
                  <a:srgbClr val="2B2B2B"/>
                </a:solidFill>
                <a:latin typeface="Poppins"/>
              </a:rPr>
              <a:t>Social Media Following </a:t>
            </a:r>
          </a:p>
          <a:p>
            <a:pPr marL="1015094" lvl="2" indent="-338365" algn="l">
              <a:lnSpc>
                <a:spcPts val="2400"/>
              </a:lnSpc>
              <a:buFont typeface="Arial"/>
              <a:buChar char="⚬"/>
            </a:pPr>
            <a:r>
              <a:rPr lang="en-US" sz="2000" spc="29">
                <a:solidFill>
                  <a:srgbClr val="2B2B2B"/>
                </a:solidFill>
                <a:latin typeface="Poppins"/>
              </a:rPr>
              <a:t>App Installs</a:t>
            </a:r>
          </a:p>
          <a:p>
            <a:pPr marL="1015094" lvl="2" indent="-338365" algn="l">
              <a:lnSpc>
                <a:spcPts val="2400"/>
              </a:lnSpc>
              <a:buFont typeface="Arial"/>
              <a:buChar char="⚬"/>
            </a:pPr>
            <a:r>
              <a:rPr lang="en-US" sz="2000" spc="29">
                <a:solidFill>
                  <a:srgbClr val="2B2B2B"/>
                </a:solidFill>
                <a:latin typeface="Poppins"/>
              </a:rPr>
              <a:t>Footfall and Spend </a:t>
            </a:r>
          </a:p>
          <a:p>
            <a:pPr marL="1015094" lvl="2" indent="-338365" algn="l">
              <a:lnSpc>
                <a:spcPts val="2400"/>
              </a:lnSpc>
              <a:buFont typeface="Arial"/>
              <a:buChar char="⚬"/>
            </a:pPr>
            <a:r>
              <a:rPr lang="en-US" sz="2000" spc="29">
                <a:solidFill>
                  <a:srgbClr val="2B2B2B"/>
                </a:solidFill>
                <a:latin typeface="Poppins"/>
              </a:rPr>
              <a:t>Virality </a:t>
            </a:r>
          </a:p>
          <a:p>
            <a:pPr marL="361950" lvl="1" indent="-180975" algn="l">
              <a:lnSpc>
                <a:spcPts val="2400"/>
              </a:lnSpc>
              <a:buFont typeface="Arial"/>
              <a:buChar char="•"/>
            </a:pPr>
            <a:r>
              <a:rPr lang="en-US" sz="2000" spc="29">
                <a:solidFill>
                  <a:srgbClr val="2B2B2B"/>
                </a:solidFill>
                <a:latin typeface="Poppins Bold"/>
              </a:rPr>
              <a:t>SKALE recommends incorporating the following mechanics for every successful gamification</a:t>
            </a:r>
            <a:r>
              <a:rPr lang="en-US" sz="2000" spc="29">
                <a:solidFill>
                  <a:srgbClr val="2B2B2B"/>
                </a:solidFill>
                <a:latin typeface="Poppins"/>
              </a:rPr>
              <a:t>: </a:t>
            </a:r>
          </a:p>
          <a:p>
            <a:pPr marL="1015094" lvl="2" indent="-338365" algn="l">
              <a:lnSpc>
                <a:spcPts val="2400"/>
              </a:lnSpc>
              <a:buFont typeface="Arial"/>
              <a:buChar char="⚬"/>
            </a:pPr>
            <a:r>
              <a:rPr lang="en-US" sz="2000" spc="29">
                <a:solidFill>
                  <a:srgbClr val="2B2B2B"/>
                </a:solidFill>
                <a:latin typeface="Poppins"/>
              </a:rPr>
              <a:t>Multiple micro-engagement</a:t>
            </a:r>
          </a:p>
          <a:p>
            <a:pPr marL="1015094" lvl="2" indent="-338365" algn="l">
              <a:lnSpc>
                <a:spcPts val="2400"/>
              </a:lnSpc>
              <a:buFont typeface="Arial"/>
              <a:buChar char="⚬"/>
            </a:pPr>
            <a:r>
              <a:rPr lang="en-US" sz="2000" spc="29">
                <a:solidFill>
                  <a:srgbClr val="2B2B2B"/>
                </a:solidFill>
                <a:latin typeface="Poppins"/>
              </a:rPr>
              <a:t>Referral </a:t>
            </a:r>
          </a:p>
          <a:p>
            <a:pPr marL="1015094" lvl="2" indent="-338365" algn="l">
              <a:lnSpc>
                <a:spcPts val="2400"/>
              </a:lnSpc>
              <a:buFont typeface="Arial"/>
              <a:buChar char="⚬"/>
            </a:pPr>
            <a:r>
              <a:rPr lang="en-US" sz="2000" spc="29">
                <a:solidFill>
                  <a:srgbClr val="2B2B2B"/>
                </a:solidFill>
                <a:latin typeface="Poppins"/>
              </a:rPr>
              <a:t>Longevity to Mechanic </a:t>
            </a:r>
          </a:p>
          <a:p>
            <a:pPr marL="1015094" lvl="2" indent="-338365" algn="l">
              <a:lnSpc>
                <a:spcPts val="2400"/>
              </a:lnSpc>
              <a:buFont typeface="Arial"/>
              <a:buChar char="⚬"/>
            </a:pPr>
            <a:r>
              <a:rPr lang="en-US" sz="2000" spc="29">
                <a:solidFill>
                  <a:srgbClr val="2B2B2B"/>
                </a:solidFill>
                <a:latin typeface="Poppins"/>
              </a:rPr>
              <a:t>Daily / Weekly New Activity</a:t>
            </a:r>
          </a:p>
          <a:p>
            <a:pPr marL="1015094" lvl="2" indent="-338365" algn="l">
              <a:lnSpc>
                <a:spcPts val="2400"/>
              </a:lnSpc>
              <a:buFont typeface="Arial"/>
              <a:buChar char="⚬"/>
            </a:pPr>
            <a:r>
              <a:rPr lang="en-US" sz="2000" spc="29">
                <a:solidFill>
                  <a:srgbClr val="2B2B2B"/>
                </a:solidFill>
                <a:latin typeface="Poppins"/>
              </a:rPr>
              <a:t>Attractive Rewards in line with Objectives (E.g. App Promo Code, Ecommerce Promo Code, Vouchers)</a:t>
            </a:r>
          </a:p>
          <a:p>
            <a:pPr marL="361950" lvl="1" indent="-180975" algn="l">
              <a:lnSpc>
                <a:spcPts val="2400"/>
              </a:lnSpc>
              <a:buFont typeface="Arial"/>
              <a:buChar char="•"/>
            </a:pPr>
            <a:r>
              <a:rPr lang="en-US" sz="2000" spc="29">
                <a:solidFill>
                  <a:srgbClr val="2B2B2B"/>
                </a:solidFill>
                <a:latin typeface="Poppins Bold"/>
              </a:rPr>
              <a:t>SKALE also recommends allowing all engaged audience to participate, and incorporate mechanics to incentivize spending rather than restricting participation to only spending shoppers</a:t>
            </a:r>
          </a:p>
        </p:txBody>
      </p:sp>
      <p:sp>
        <p:nvSpPr>
          <p:cNvPr id="17" name="TextBox 17"/>
          <p:cNvSpPr txBox="1"/>
          <p:nvPr/>
        </p:nvSpPr>
        <p:spPr>
          <a:xfrm>
            <a:off x="17612890" y="9166814"/>
            <a:ext cx="255660" cy="793751"/>
          </a:xfrm>
          <a:prstGeom prst="rect">
            <a:avLst/>
          </a:prstGeom>
        </p:spPr>
        <p:txBody>
          <a:bodyPr lIns="0" tIns="0" rIns="0" bIns="0" rtlCol="0" anchor="t">
            <a:spAutoFit/>
          </a:bodyPr>
          <a:lstStyle/>
          <a:p>
            <a:pPr>
              <a:lnSpc>
                <a:spcPts val="6649"/>
              </a:lnSpc>
            </a:pPr>
            <a:r>
              <a:rPr lang="en-US" sz="3499">
                <a:solidFill>
                  <a:srgbClr val="000000"/>
                </a:solidFill>
                <a:latin typeface="Poppins"/>
              </a:rPr>
              <a:t>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blip>
          <a:srcRect r="249" b="248"/>
          <a:stretch>
            <a:fillRect/>
          </a:stretch>
        </p:blipFill>
        <p:spPr>
          <a:xfrm>
            <a:off x="0" y="17029"/>
            <a:ext cx="18288000" cy="10823563"/>
          </a:xfrm>
          <a:prstGeom prst="rect">
            <a:avLst/>
          </a:prstGeom>
        </p:spPr>
      </p:pic>
      <p:sp>
        <p:nvSpPr>
          <p:cNvPr id="3" name="TextBox 3"/>
          <p:cNvSpPr txBox="1"/>
          <p:nvPr/>
        </p:nvSpPr>
        <p:spPr>
          <a:xfrm>
            <a:off x="2642608" y="3877208"/>
            <a:ext cx="13002784" cy="1945005"/>
          </a:xfrm>
          <a:prstGeom prst="rect">
            <a:avLst/>
          </a:prstGeom>
        </p:spPr>
        <p:txBody>
          <a:bodyPr lIns="0" tIns="0" rIns="0" bIns="0" rtlCol="0" anchor="t">
            <a:spAutoFit/>
          </a:bodyPr>
          <a:lstStyle/>
          <a:p>
            <a:pPr marL="0" lvl="0" indent="0" algn="ctr">
              <a:lnSpc>
                <a:spcPts val="7200"/>
              </a:lnSpc>
              <a:spcBef>
                <a:spcPct val="0"/>
              </a:spcBef>
            </a:pPr>
            <a:r>
              <a:rPr lang="en-US" sz="7200">
                <a:solidFill>
                  <a:srgbClr val="FFFFFF"/>
                </a:solidFill>
                <a:latin typeface="Poppins Bold"/>
              </a:rPr>
              <a:t>Experience our Marketing Platform today!</a:t>
            </a:r>
          </a:p>
        </p:txBody>
      </p:sp>
      <p:pic>
        <p:nvPicPr>
          <p:cNvPr id="4" name="Picture 4"/>
          <p:cNvPicPr>
            <a:picLocks noChangeAspect="1"/>
          </p:cNvPicPr>
          <p:nvPr/>
        </p:nvPicPr>
        <p:blipFill>
          <a:blip r:embed="rId3"/>
          <a:srcRect r="653" b="648"/>
          <a:stretch>
            <a:fillRect/>
          </a:stretch>
        </p:blipFill>
        <p:spPr>
          <a:xfrm>
            <a:off x="1028700" y="1013773"/>
            <a:ext cx="1885892" cy="643502"/>
          </a:xfrm>
          <a:prstGeom prst="rect">
            <a:avLst/>
          </a:prstGeom>
        </p:spPr>
      </p:pic>
      <p:grpSp>
        <p:nvGrpSpPr>
          <p:cNvPr id="5" name="Group 5"/>
          <p:cNvGrpSpPr/>
          <p:nvPr/>
        </p:nvGrpSpPr>
        <p:grpSpPr>
          <a:xfrm>
            <a:off x="6791040" y="6006626"/>
            <a:ext cx="4705920" cy="740250"/>
            <a:chOff x="0" y="0"/>
            <a:chExt cx="6274560" cy="987000"/>
          </a:xfrm>
        </p:grpSpPr>
        <p:sp>
          <p:nvSpPr>
            <p:cNvPr id="6" name="Freeform 6"/>
            <p:cNvSpPr/>
            <p:nvPr/>
          </p:nvSpPr>
          <p:spPr>
            <a:xfrm>
              <a:off x="0" y="0"/>
              <a:ext cx="6274562" cy="987044"/>
            </a:xfrm>
            <a:custGeom>
              <a:avLst/>
              <a:gdLst/>
              <a:ahLst/>
              <a:cxnLst/>
              <a:rect l="l" t="t" r="r" b="b"/>
              <a:pathLst>
                <a:path w="6274562" h="987044">
                  <a:moveTo>
                    <a:pt x="0" y="493522"/>
                  </a:moveTo>
                  <a:cubicBezTo>
                    <a:pt x="0" y="220980"/>
                    <a:pt x="220980" y="0"/>
                    <a:pt x="493522" y="0"/>
                  </a:cubicBezTo>
                  <a:lnTo>
                    <a:pt x="5781040" y="0"/>
                  </a:lnTo>
                  <a:cubicBezTo>
                    <a:pt x="6053582" y="0"/>
                    <a:pt x="6274562" y="220980"/>
                    <a:pt x="6274562" y="493522"/>
                  </a:cubicBezTo>
                  <a:cubicBezTo>
                    <a:pt x="6274562" y="766064"/>
                    <a:pt x="6053582" y="987044"/>
                    <a:pt x="5781040" y="987044"/>
                  </a:cubicBezTo>
                  <a:lnTo>
                    <a:pt x="493522" y="987044"/>
                  </a:lnTo>
                  <a:cubicBezTo>
                    <a:pt x="220980" y="987044"/>
                    <a:pt x="0" y="766064"/>
                    <a:pt x="0" y="493522"/>
                  </a:cubicBezTo>
                  <a:close/>
                </a:path>
              </a:pathLst>
            </a:custGeom>
            <a:solidFill>
              <a:srgbClr val="FF4D67"/>
            </a:solidFill>
          </p:spPr>
        </p:sp>
      </p:grpSp>
      <p:sp>
        <p:nvSpPr>
          <p:cNvPr id="7" name="TextBox 7"/>
          <p:cNvSpPr txBox="1"/>
          <p:nvPr/>
        </p:nvSpPr>
        <p:spPr>
          <a:xfrm>
            <a:off x="6963159" y="6071951"/>
            <a:ext cx="4361682" cy="538609"/>
          </a:xfrm>
          <a:prstGeom prst="rect">
            <a:avLst/>
          </a:prstGeom>
        </p:spPr>
        <p:txBody>
          <a:bodyPr lIns="0" tIns="0" rIns="0" bIns="0" rtlCol="0" anchor="t">
            <a:spAutoFit/>
          </a:bodyPr>
          <a:lstStyle/>
          <a:p>
            <a:pPr algn="ctr">
              <a:lnSpc>
                <a:spcPts val="4200"/>
              </a:lnSpc>
            </a:pPr>
            <a:r>
              <a:rPr lang="en-US" sz="3500" u="sng" dirty="0">
                <a:solidFill>
                  <a:schemeClr val="bg1"/>
                </a:solidFill>
                <a:latin typeface="Poppins Bold"/>
                <a:hlinkClick r:id="rId4">
                  <a:extLst>
                    <a:ext uri="{A12FA001-AC4F-418D-AE19-62706E023703}">
                      <ahyp:hlinkClr xmlns:ahyp="http://schemas.microsoft.com/office/drawing/2018/hyperlinkcolor" val="tx"/>
                    </a:ext>
                  </a:extLst>
                </a:hlinkClick>
              </a:rPr>
              <a:t>BOOK A DEMO</a:t>
            </a:r>
            <a:endParaRPr lang="en-US" sz="3500" u="sng" dirty="0">
              <a:solidFill>
                <a:schemeClr val="bg1"/>
              </a:solidFill>
              <a:latin typeface="Poppins Bold"/>
            </a:endParaRPr>
          </a:p>
        </p:txBody>
      </p:sp>
      <p:sp>
        <p:nvSpPr>
          <p:cNvPr id="8" name="TextBox 8"/>
          <p:cNvSpPr txBox="1"/>
          <p:nvPr/>
        </p:nvSpPr>
        <p:spPr>
          <a:xfrm>
            <a:off x="5354925" y="7013576"/>
            <a:ext cx="7578150" cy="381000"/>
          </a:xfrm>
          <a:prstGeom prst="rect">
            <a:avLst/>
          </a:prstGeom>
        </p:spPr>
        <p:txBody>
          <a:bodyPr lIns="0" tIns="0" rIns="0" bIns="0" rtlCol="0" anchor="t">
            <a:spAutoFit/>
          </a:bodyPr>
          <a:lstStyle/>
          <a:p>
            <a:pPr algn="ctr">
              <a:lnSpc>
                <a:spcPts val="2879"/>
              </a:lnSpc>
            </a:pPr>
            <a:r>
              <a:rPr lang="en-US" sz="2400">
                <a:solidFill>
                  <a:srgbClr val="FFFFFF"/>
                </a:solidFill>
                <a:latin typeface="Poppins"/>
              </a:rPr>
              <a:t>or email us at </a:t>
            </a:r>
            <a:r>
              <a:rPr lang="en-US" sz="2400">
                <a:solidFill>
                  <a:srgbClr val="FFFFFF"/>
                </a:solidFill>
                <a:latin typeface="Poppins Bold"/>
              </a:rPr>
              <a:t>hello@skale.today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25" y="-9525"/>
            <a:ext cx="257175" cy="257175"/>
            <a:chOff x="0" y="0"/>
            <a:chExt cx="342900" cy="342900"/>
          </a:xfrm>
        </p:grpSpPr>
        <p:sp>
          <p:nvSpPr>
            <p:cNvPr id="3" name="Freeform 3"/>
            <p:cNvSpPr/>
            <p:nvPr/>
          </p:nvSpPr>
          <p:spPr>
            <a:xfrm>
              <a:off x="12700" y="12700"/>
              <a:ext cx="317500" cy="317500"/>
            </a:xfrm>
            <a:custGeom>
              <a:avLst/>
              <a:gdLst/>
              <a:ahLst/>
              <a:cxnLst/>
              <a:rect l="l" t="t" r="r" b="b"/>
              <a:pathLst>
                <a:path w="317500" h="317500">
                  <a:moveTo>
                    <a:pt x="0" y="0"/>
                  </a:moveTo>
                  <a:lnTo>
                    <a:pt x="317500" y="0"/>
                  </a:lnTo>
                  <a:lnTo>
                    <a:pt x="317500" y="317500"/>
                  </a:lnTo>
                  <a:lnTo>
                    <a:pt x="0" y="317500"/>
                  </a:lnTo>
                  <a:close/>
                </a:path>
              </a:pathLst>
            </a:custGeom>
            <a:solidFill>
              <a:srgbClr val="7EC44E"/>
            </a:solidFill>
          </p:spPr>
        </p:sp>
        <p:sp>
          <p:nvSpPr>
            <p:cNvPr id="4" name="Freeform 4"/>
            <p:cNvSpPr/>
            <p:nvPr/>
          </p:nvSpPr>
          <p:spPr>
            <a:xfrm>
              <a:off x="0" y="0"/>
              <a:ext cx="342900" cy="342900"/>
            </a:xfrm>
            <a:custGeom>
              <a:avLst/>
              <a:gdLst/>
              <a:ahLst/>
              <a:cxnLst/>
              <a:rect l="l" t="t" r="r" b="b"/>
              <a:pathLst>
                <a:path w="342900" h="342900">
                  <a:moveTo>
                    <a:pt x="12700" y="0"/>
                  </a:moveTo>
                  <a:lnTo>
                    <a:pt x="330200" y="0"/>
                  </a:lnTo>
                  <a:cubicBezTo>
                    <a:pt x="337185" y="0"/>
                    <a:pt x="342900" y="5715"/>
                    <a:pt x="342900" y="12700"/>
                  </a:cubicBezTo>
                  <a:lnTo>
                    <a:pt x="342900" y="330200"/>
                  </a:lnTo>
                  <a:cubicBezTo>
                    <a:pt x="342900" y="337185"/>
                    <a:pt x="337185" y="342900"/>
                    <a:pt x="330200" y="342900"/>
                  </a:cubicBezTo>
                  <a:lnTo>
                    <a:pt x="12700" y="342900"/>
                  </a:lnTo>
                  <a:cubicBezTo>
                    <a:pt x="5715" y="342900"/>
                    <a:pt x="0" y="337185"/>
                    <a:pt x="0" y="330200"/>
                  </a:cubicBezTo>
                  <a:lnTo>
                    <a:pt x="0" y="12700"/>
                  </a:lnTo>
                  <a:cubicBezTo>
                    <a:pt x="0" y="5715"/>
                    <a:pt x="5715" y="0"/>
                    <a:pt x="12700" y="0"/>
                  </a:cubicBezTo>
                  <a:moveTo>
                    <a:pt x="12700" y="25400"/>
                  </a:moveTo>
                  <a:lnTo>
                    <a:pt x="12700" y="12700"/>
                  </a:lnTo>
                  <a:lnTo>
                    <a:pt x="25400" y="12700"/>
                  </a:lnTo>
                  <a:lnTo>
                    <a:pt x="25400" y="330200"/>
                  </a:lnTo>
                  <a:lnTo>
                    <a:pt x="12700" y="330200"/>
                  </a:lnTo>
                  <a:lnTo>
                    <a:pt x="12700" y="317500"/>
                  </a:lnTo>
                  <a:lnTo>
                    <a:pt x="330200" y="317500"/>
                  </a:lnTo>
                  <a:lnTo>
                    <a:pt x="330200" y="330200"/>
                  </a:lnTo>
                  <a:lnTo>
                    <a:pt x="317500" y="330200"/>
                  </a:lnTo>
                  <a:lnTo>
                    <a:pt x="317500" y="12700"/>
                  </a:lnTo>
                  <a:lnTo>
                    <a:pt x="330200" y="12700"/>
                  </a:lnTo>
                  <a:lnTo>
                    <a:pt x="330200" y="25400"/>
                  </a:lnTo>
                  <a:lnTo>
                    <a:pt x="12700" y="25400"/>
                  </a:lnTo>
                  <a:close/>
                </a:path>
              </a:pathLst>
            </a:custGeom>
            <a:solidFill>
              <a:srgbClr val="5B8F37"/>
            </a:solidFill>
          </p:spPr>
        </p:sp>
      </p:grpSp>
      <p:sp>
        <p:nvSpPr>
          <p:cNvPr id="5" name="AutoShape 5"/>
          <p:cNvSpPr/>
          <p:nvPr/>
        </p:nvSpPr>
        <p:spPr>
          <a:xfrm rot="3678">
            <a:off x="2816262" y="9613520"/>
            <a:ext cx="13351112" cy="0"/>
          </a:xfrm>
          <a:prstGeom prst="line">
            <a:avLst/>
          </a:prstGeom>
          <a:ln w="9525" cap="rnd">
            <a:solidFill>
              <a:srgbClr val="2B2B2B"/>
            </a:solidFill>
            <a:prstDash val="solid"/>
            <a:headEnd type="none" w="sm" len="sm"/>
            <a:tailEnd type="none" w="sm" len="sm"/>
          </a:ln>
        </p:spPr>
      </p:sp>
      <p:sp>
        <p:nvSpPr>
          <p:cNvPr id="6" name="TextBox 6"/>
          <p:cNvSpPr txBox="1"/>
          <p:nvPr/>
        </p:nvSpPr>
        <p:spPr>
          <a:xfrm>
            <a:off x="1258023" y="9386607"/>
            <a:ext cx="1690917" cy="379751"/>
          </a:xfrm>
          <a:prstGeom prst="rect">
            <a:avLst/>
          </a:prstGeom>
        </p:spPr>
        <p:txBody>
          <a:bodyPr lIns="0" tIns="0" rIns="0" bIns="0" rtlCol="0" anchor="t">
            <a:spAutoFit/>
          </a:bodyPr>
          <a:lstStyle/>
          <a:p>
            <a:pPr algn="l">
              <a:lnSpc>
                <a:spcPts val="2520"/>
              </a:lnSpc>
            </a:pPr>
            <a:r>
              <a:rPr lang="en-US" sz="2100">
                <a:solidFill>
                  <a:srgbClr val="2B2B2B"/>
                </a:solidFill>
                <a:latin typeface="Lato Light"/>
              </a:rPr>
              <a:t>GrowthDesk</a:t>
            </a:r>
          </a:p>
        </p:txBody>
      </p:sp>
      <p:sp>
        <p:nvSpPr>
          <p:cNvPr id="7" name="TextBox 7"/>
          <p:cNvSpPr txBox="1"/>
          <p:nvPr/>
        </p:nvSpPr>
        <p:spPr>
          <a:xfrm>
            <a:off x="16557896" y="9409689"/>
            <a:ext cx="392277" cy="379751"/>
          </a:xfrm>
          <a:prstGeom prst="rect">
            <a:avLst/>
          </a:prstGeom>
        </p:spPr>
        <p:txBody>
          <a:bodyPr lIns="0" tIns="0" rIns="0" bIns="0" rtlCol="0" anchor="t">
            <a:spAutoFit/>
          </a:bodyPr>
          <a:lstStyle/>
          <a:p>
            <a:pPr algn="l">
              <a:lnSpc>
                <a:spcPts val="2520"/>
              </a:lnSpc>
            </a:pPr>
            <a:r>
              <a:rPr lang="en-US" sz="2100">
                <a:solidFill>
                  <a:srgbClr val="2B2B2B"/>
                </a:solidFill>
                <a:latin typeface="Lato Light"/>
              </a:rPr>
              <a:t>‹#›</a:t>
            </a:r>
          </a:p>
        </p:txBody>
      </p:sp>
      <p:grpSp>
        <p:nvGrpSpPr>
          <p:cNvPr id="8" name="Group 8"/>
          <p:cNvGrpSpPr/>
          <p:nvPr/>
        </p:nvGrpSpPr>
        <p:grpSpPr>
          <a:xfrm>
            <a:off x="0" y="0"/>
            <a:ext cx="18288000" cy="10287002"/>
            <a:chOff x="0" y="0"/>
            <a:chExt cx="24384000" cy="13716002"/>
          </a:xfrm>
        </p:grpSpPr>
        <p:sp>
          <p:nvSpPr>
            <p:cNvPr id="9" name="Freeform 9"/>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sp>
      </p:grpSp>
      <p:pic>
        <p:nvPicPr>
          <p:cNvPr id="10" name="Picture 10"/>
          <p:cNvPicPr>
            <a:picLocks noChangeAspect="1"/>
          </p:cNvPicPr>
          <p:nvPr/>
        </p:nvPicPr>
        <p:blipFill>
          <a:blip r:embed="rId2"/>
          <a:srcRect b="24757"/>
          <a:stretch>
            <a:fillRect/>
          </a:stretch>
        </p:blipFill>
        <p:spPr>
          <a:xfrm>
            <a:off x="0" y="1"/>
            <a:ext cx="18288000" cy="7740205"/>
          </a:xfrm>
          <a:prstGeom prst="rect">
            <a:avLst/>
          </a:prstGeom>
        </p:spPr>
      </p:pic>
      <p:grpSp>
        <p:nvGrpSpPr>
          <p:cNvPr id="11" name="Group 11"/>
          <p:cNvGrpSpPr/>
          <p:nvPr/>
        </p:nvGrpSpPr>
        <p:grpSpPr>
          <a:xfrm>
            <a:off x="6948363" y="3973980"/>
            <a:ext cx="525780" cy="137160"/>
            <a:chOff x="0" y="0"/>
            <a:chExt cx="701040" cy="182880"/>
          </a:xfrm>
        </p:grpSpPr>
        <p:sp>
          <p:nvSpPr>
            <p:cNvPr id="12" name="Freeform 12"/>
            <p:cNvSpPr/>
            <p:nvPr/>
          </p:nvSpPr>
          <p:spPr>
            <a:xfrm>
              <a:off x="0" y="0"/>
              <a:ext cx="701040" cy="182880"/>
            </a:xfrm>
            <a:custGeom>
              <a:avLst/>
              <a:gdLst/>
              <a:ahLst/>
              <a:cxnLst/>
              <a:rect l="l" t="t" r="r" b="b"/>
              <a:pathLst>
                <a:path w="701040" h="182880">
                  <a:moveTo>
                    <a:pt x="0" y="0"/>
                  </a:moveTo>
                  <a:lnTo>
                    <a:pt x="701040" y="0"/>
                  </a:lnTo>
                  <a:lnTo>
                    <a:pt x="701040" y="182880"/>
                  </a:lnTo>
                  <a:lnTo>
                    <a:pt x="0" y="182880"/>
                  </a:lnTo>
                  <a:close/>
                </a:path>
              </a:pathLst>
            </a:custGeom>
            <a:solidFill>
              <a:srgbClr val="FFFFFF"/>
            </a:solidFill>
          </p:spPr>
        </p:sp>
      </p:grpSp>
      <p:sp>
        <p:nvSpPr>
          <p:cNvPr id="13" name="TextBox 13"/>
          <p:cNvSpPr txBox="1"/>
          <p:nvPr/>
        </p:nvSpPr>
        <p:spPr>
          <a:xfrm>
            <a:off x="9870856" y="8905875"/>
            <a:ext cx="3318556" cy="352425"/>
          </a:xfrm>
          <a:prstGeom prst="rect">
            <a:avLst/>
          </a:prstGeom>
        </p:spPr>
        <p:txBody>
          <a:bodyPr lIns="0" tIns="0" rIns="0" bIns="0" rtlCol="0" anchor="t">
            <a:spAutoFit/>
          </a:bodyPr>
          <a:lstStyle/>
          <a:p>
            <a:pPr algn="ctr">
              <a:lnSpc>
                <a:spcPts val="2639"/>
              </a:lnSpc>
            </a:pPr>
            <a:r>
              <a:rPr lang="en-US" sz="2199">
                <a:solidFill>
                  <a:srgbClr val="000000"/>
                </a:solidFill>
                <a:latin typeface="Poppins Bold"/>
              </a:rPr>
              <a:t>Spin and Win</a:t>
            </a:r>
          </a:p>
        </p:txBody>
      </p:sp>
      <p:sp>
        <p:nvSpPr>
          <p:cNvPr id="14" name="TextBox 14"/>
          <p:cNvSpPr txBox="1"/>
          <p:nvPr/>
        </p:nvSpPr>
        <p:spPr>
          <a:xfrm>
            <a:off x="13988884" y="8905875"/>
            <a:ext cx="3790390" cy="352425"/>
          </a:xfrm>
          <a:prstGeom prst="rect">
            <a:avLst/>
          </a:prstGeom>
        </p:spPr>
        <p:txBody>
          <a:bodyPr lIns="0" tIns="0" rIns="0" bIns="0" rtlCol="0" anchor="t">
            <a:spAutoFit/>
          </a:bodyPr>
          <a:lstStyle/>
          <a:p>
            <a:pPr algn="ctr">
              <a:lnSpc>
                <a:spcPts val="2639"/>
              </a:lnSpc>
            </a:pPr>
            <a:r>
              <a:rPr lang="en-US" sz="2199">
                <a:solidFill>
                  <a:srgbClr val="000000"/>
                </a:solidFill>
                <a:latin typeface="Poppins Bold"/>
              </a:rPr>
              <a:t>Augmented Reality</a:t>
            </a:r>
          </a:p>
        </p:txBody>
      </p:sp>
      <p:sp>
        <p:nvSpPr>
          <p:cNvPr id="15" name="TextBox 15"/>
          <p:cNvSpPr txBox="1"/>
          <p:nvPr/>
        </p:nvSpPr>
        <p:spPr>
          <a:xfrm>
            <a:off x="5283170" y="8905875"/>
            <a:ext cx="3330386" cy="352425"/>
          </a:xfrm>
          <a:prstGeom prst="rect">
            <a:avLst/>
          </a:prstGeom>
        </p:spPr>
        <p:txBody>
          <a:bodyPr lIns="0" tIns="0" rIns="0" bIns="0" rtlCol="0" anchor="t">
            <a:spAutoFit/>
          </a:bodyPr>
          <a:lstStyle/>
          <a:p>
            <a:pPr algn="ctr">
              <a:lnSpc>
                <a:spcPts val="2639"/>
              </a:lnSpc>
            </a:pPr>
            <a:r>
              <a:rPr lang="en-US" sz="2199">
                <a:solidFill>
                  <a:srgbClr val="000000"/>
                </a:solidFill>
                <a:latin typeface="Poppins Bold"/>
              </a:rPr>
              <a:t>Digital Stamp Card</a:t>
            </a:r>
          </a:p>
        </p:txBody>
      </p:sp>
      <p:sp>
        <p:nvSpPr>
          <p:cNvPr id="16" name="TextBox 16"/>
          <p:cNvSpPr txBox="1"/>
          <p:nvPr/>
        </p:nvSpPr>
        <p:spPr>
          <a:xfrm>
            <a:off x="1028700" y="8905875"/>
            <a:ext cx="2998818" cy="352425"/>
          </a:xfrm>
          <a:prstGeom prst="rect">
            <a:avLst/>
          </a:prstGeom>
        </p:spPr>
        <p:txBody>
          <a:bodyPr lIns="0" tIns="0" rIns="0" bIns="0" rtlCol="0" anchor="t">
            <a:spAutoFit/>
          </a:bodyPr>
          <a:lstStyle/>
          <a:p>
            <a:pPr algn="ctr">
              <a:lnSpc>
                <a:spcPts val="2639"/>
              </a:lnSpc>
            </a:pPr>
            <a:r>
              <a:rPr lang="en-US" sz="2199">
                <a:solidFill>
                  <a:srgbClr val="000000"/>
                </a:solidFill>
                <a:latin typeface="Poppins Bold"/>
              </a:rPr>
              <a:t>Digital Voucher</a:t>
            </a:r>
          </a:p>
        </p:txBody>
      </p:sp>
      <p:sp>
        <p:nvSpPr>
          <p:cNvPr id="17" name="TextBox 17"/>
          <p:cNvSpPr txBox="1"/>
          <p:nvPr/>
        </p:nvSpPr>
        <p:spPr>
          <a:xfrm>
            <a:off x="1028700" y="1038225"/>
            <a:ext cx="14554676" cy="477393"/>
          </a:xfrm>
          <a:prstGeom prst="rect">
            <a:avLst/>
          </a:prstGeom>
        </p:spPr>
        <p:txBody>
          <a:bodyPr lIns="0" tIns="0" rIns="0" bIns="0" rtlCol="0" anchor="t">
            <a:spAutoFit/>
          </a:bodyPr>
          <a:lstStyle/>
          <a:p>
            <a:pPr algn="l">
              <a:lnSpc>
                <a:spcPts val="3455"/>
              </a:lnSpc>
            </a:pPr>
            <a:r>
              <a:rPr lang="en-US" sz="3199">
                <a:solidFill>
                  <a:srgbClr val="FFFFFF"/>
                </a:solidFill>
                <a:latin typeface="Poppins Bold"/>
              </a:rPr>
              <a:t>SKALE’s Suite of Micro-Apps </a:t>
            </a:r>
          </a:p>
        </p:txBody>
      </p:sp>
      <p:grpSp>
        <p:nvGrpSpPr>
          <p:cNvPr id="18" name="Group 18"/>
          <p:cNvGrpSpPr/>
          <p:nvPr/>
        </p:nvGrpSpPr>
        <p:grpSpPr>
          <a:xfrm>
            <a:off x="751727" y="1452362"/>
            <a:ext cx="16784546" cy="7382278"/>
            <a:chOff x="0" y="0"/>
            <a:chExt cx="22379394" cy="9843037"/>
          </a:xfrm>
        </p:grpSpPr>
        <p:pic>
          <p:nvPicPr>
            <p:cNvPr id="19" name="Picture 19"/>
            <p:cNvPicPr>
              <a:picLocks noChangeAspect="1"/>
            </p:cNvPicPr>
            <p:nvPr/>
          </p:nvPicPr>
          <p:blipFill>
            <a:blip r:embed="rId3"/>
            <a:srcRect r="277" b="193"/>
            <a:stretch>
              <a:fillRect/>
            </a:stretch>
          </p:blipFill>
          <p:spPr>
            <a:xfrm>
              <a:off x="5930052" y="77322"/>
              <a:ext cx="4589239" cy="9688392"/>
            </a:xfrm>
            <a:prstGeom prst="rect">
              <a:avLst/>
            </a:prstGeom>
          </p:spPr>
        </p:pic>
        <p:pic>
          <p:nvPicPr>
            <p:cNvPr id="20" name="Picture 20"/>
            <p:cNvPicPr>
              <a:picLocks noChangeAspect="1"/>
            </p:cNvPicPr>
            <p:nvPr/>
          </p:nvPicPr>
          <p:blipFill>
            <a:blip r:embed="rId4"/>
            <a:srcRect r="330" b="166"/>
            <a:stretch>
              <a:fillRect/>
            </a:stretch>
          </p:blipFill>
          <p:spPr>
            <a:xfrm>
              <a:off x="0" y="0"/>
              <a:ext cx="4662491" cy="9843037"/>
            </a:xfrm>
            <a:prstGeom prst="rect">
              <a:avLst/>
            </a:prstGeom>
          </p:spPr>
        </p:pic>
        <p:pic>
          <p:nvPicPr>
            <p:cNvPr id="21" name="Picture 21"/>
            <p:cNvPicPr>
              <a:picLocks noChangeAspect="1"/>
            </p:cNvPicPr>
            <p:nvPr/>
          </p:nvPicPr>
          <p:blipFill>
            <a:blip r:embed="rId5"/>
            <a:srcRect r="330" b="166"/>
            <a:stretch>
              <a:fillRect/>
            </a:stretch>
          </p:blipFill>
          <p:spPr>
            <a:xfrm>
              <a:off x="11786852" y="0"/>
              <a:ext cx="4662491" cy="9843037"/>
            </a:xfrm>
            <a:prstGeom prst="rect">
              <a:avLst/>
            </a:prstGeom>
          </p:spPr>
        </p:pic>
        <p:pic>
          <p:nvPicPr>
            <p:cNvPr id="22" name="Picture 22"/>
            <p:cNvPicPr>
              <a:picLocks noChangeAspect="1"/>
            </p:cNvPicPr>
            <p:nvPr/>
          </p:nvPicPr>
          <p:blipFill>
            <a:blip r:embed="rId6"/>
            <a:srcRect r="494" b="330"/>
            <a:stretch>
              <a:fillRect/>
            </a:stretch>
          </p:blipFill>
          <p:spPr>
            <a:xfrm>
              <a:off x="17716904" y="0"/>
              <a:ext cx="4662491" cy="9843037"/>
            </a:xfrm>
            <a:prstGeom prst="rect">
              <a:avLst/>
            </a:prstGeom>
          </p:spPr>
        </p:pic>
      </p:grpSp>
      <p:sp>
        <p:nvSpPr>
          <p:cNvPr id="23" name="TextBox 23"/>
          <p:cNvSpPr txBox="1"/>
          <p:nvPr/>
        </p:nvSpPr>
        <p:spPr>
          <a:xfrm>
            <a:off x="17612890" y="9166814"/>
            <a:ext cx="261829" cy="793751"/>
          </a:xfrm>
          <a:prstGeom prst="rect">
            <a:avLst/>
          </a:prstGeom>
        </p:spPr>
        <p:txBody>
          <a:bodyPr lIns="0" tIns="0" rIns="0" bIns="0" rtlCol="0" anchor="t">
            <a:spAutoFit/>
          </a:bodyPr>
          <a:lstStyle/>
          <a:p>
            <a:pPr>
              <a:lnSpc>
                <a:spcPts val="6649"/>
              </a:lnSpc>
            </a:pPr>
            <a:r>
              <a:rPr lang="en-US" sz="3499">
                <a:solidFill>
                  <a:srgbClr val="000000"/>
                </a:solidFill>
                <a:latin typeface="Poppins"/>
              </a:rPr>
              <a:t>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24757"/>
          <a:stretch>
            <a:fillRect/>
          </a:stretch>
        </p:blipFill>
        <p:spPr>
          <a:xfrm>
            <a:off x="0" y="1"/>
            <a:ext cx="18288000" cy="7740205"/>
          </a:xfrm>
          <a:prstGeom prst="rect">
            <a:avLst/>
          </a:prstGeom>
        </p:spPr>
      </p:pic>
      <p:sp>
        <p:nvSpPr>
          <p:cNvPr id="3" name="TextBox 3"/>
          <p:cNvSpPr txBox="1"/>
          <p:nvPr/>
        </p:nvSpPr>
        <p:spPr>
          <a:xfrm>
            <a:off x="1028700" y="1038225"/>
            <a:ext cx="14554676" cy="477393"/>
          </a:xfrm>
          <a:prstGeom prst="rect">
            <a:avLst/>
          </a:prstGeom>
        </p:spPr>
        <p:txBody>
          <a:bodyPr lIns="0" tIns="0" rIns="0" bIns="0" rtlCol="0" anchor="t">
            <a:spAutoFit/>
          </a:bodyPr>
          <a:lstStyle/>
          <a:p>
            <a:pPr algn="l">
              <a:lnSpc>
                <a:spcPts val="3455"/>
              </a:lnSpc>
            </a:pPr>
            <a:r>
              <a:rPr lang="en-US" sz="3199">
                <a:solidFill>
                  <a:srgbClr val="FFFFFF"/>
                </a:solidFill>
                <a:latin typeface="Poppins Bold"/>
              </a:rPr>
              <a:t>SKALE’s Suite of Mini Games </a:t>
            </a:r>
          </a:p>
        </p:txBody>
      </p:sp>
      <p:grpSp>
        <p:nvGrpSpPr>
          <p:cNvPr id="4" name="Group 4"/>
          <p:cNvGrpSpPr/>
          <p:nvPr/>
        </p:nvGrpSpPr>
        <p:grpSpPr>
          <a:xfrm>
            <a:off x="5537200" y="3603626"/>
            <a:ext cx="2022474" cy="187325"/>
            <a:chOff x="0" y="0"/>
            <a:chExt cx="2696632" cy="249766"/>
          </a:xfrm>
        </p:grpSpPr>
        <p:sp>
          <p:nvSpPr>
            <p:cNvPr id="5" name="Freeform 5"/>
            <p:cNvSpPr/>
            <p:nvPr/>
          </p:nvSpPr>
          <p:spPr>
            <a:xfrm>
              <a:off x="0" y="0"/>
              <a:ext cx="2696591" cy="249809"/>
            </a:xfrm>
            <a:custGeom>
              <a:avLst/>
              <a:gdLst/>
              <a:ahLst/>
              <a:cxnLst/>
              <a:rect l="l" t="t" r="r" b="b"/>
              <a:pathLst>
                <a:path w="2696591" h="249809">
                  <a:moveTo>
                    <a:pt x="0" y="0"/>
                  </a:moveTo>
                  <a:lnTo>
                    <a:pt x="2696591" y="0"/>
                  </a:lnTo>
                  <a:lnTo>
                    <a:pt x="2696591" y="249809"/>
                  </a:lnTo>
                  <a:lnTo>
                    <a:pt x="0" y="249809"/>
                  </a:lnTo>
                  <a:close/>
                </a:path>
              </a:pathLst>
            </a:custGeom>
            <a:solidFill>
              <a:srgbClr val="C40000"/>
            </a:solidFill>
          </p:spPr>
        </p:sp>
      </p:grpSp>
      <p:grpSp>
        <p:nvGrpSpPr>
          <p:cNvPr id="6" name="Group 6"/>
          <p:cNvGrpSpPr/>
          <p:nvPr/>
        </p:nvGrpSpPr>
        <p:grpSpPr>
          <a:xfrm>
            <a:off x="745123" y="1475050"/>
            <a:ext cx="16797754" cy="7336899"/>
            <a:chOff x="0" y="0"/>
            <a:chExt cx="22397005" cy="9782532"/>
          </a:xfrm>
        </p:grpSpPr>
        <p:pic>
          <p:nvPicPr>
            <p:cNvPr id="7" name="Picture 7"/>
            <p:cNvPicPr>
              <a:picLocks noChangeAspect="1"/>
            </p:cNvPicPr>
            <p:nvPr/>
          </p:nvPicPr>
          <p:blipFill>
            <a:blip r:embed="rId3"/>
            <a:srcRect r="288" b="288"/>
            <a:stretch>
              <a:fillRect/>
            </a:stretch>
          </p:blipFill>
          <p:spPr>
            <a:xfrm>
              <a:off x="0" y="25717"/>
              <a:ext cx="4609466" cy="9731098"/>
            </a:xfrm>
            <a:prstGeom prst="rect">
              <a:avLst/>
            </a:prstGeom>
          </p:spPr>
        </p:pic>
        <p:pic>
          <p:nvPicPr>
            <p:cNvPr id="8" name="Picture 8"/>
            <p:cNvPicPr>
              <a:picLocks noChangeAspect="1"/>
            </p:cNvPicPr>
            <p:nvPr/>
          </p:nvPicPr>
          <p:blipFill>
            <a:blip r:embed="rId4"/>
            <a:srcRect r="309" b="309"/>
            <a:stretch>
              <a:fillRect/>
            </a:stretch>
          </p:blipFill>
          <p:spPr>
            <a:xfrm>
              <a:off x="11914352" y="0"/>
              <a:ext cx="4633828" cy="9782532"/>
            </a:xfrm>
            <a:prstGeom prst="rect">
              <a:avLst/>
            </a:prstGeom>
          </p:spPr>
        </p:pic>
        <p:pic>
          <p:nvPicPr>
            <p:cNvPr id="9" name="Picture 9"/>
            <p:cNvPicPr>
              <a:picLocks noChangeAspect="1"/>
            </p:cNvPicPr>
            <p:nvPr/>
          </p:nvPicPr>
          <p:blipFill>
            <a:blip r:embed="rId5"/>
            <a:srcRect r="433" b="3924"/>
            <a:stretch>
              <a:fillRect/>
            </a:stretch>
          </p:blipFill>
          <p:spPr>
            <a:xfrm>
              <a:off x="6301565" y="871199"/>
              <a:ext cx="3920687" cy="8281182"/>
            </a:xfrm>
            <a:prstGeom prst="rect">
              <a:avLst/>
            </a:prstGeom>
          </p:spPr>
        </p:pic>
        <p:pic>
          <p:nvPicPr>
            <p:cNvPr id="10" name="Picture 10"/>
            <p:cNvPicPr>
              <a:picLocks noChangeAspect="1"/>
            </p:cNvPicPr>
            <p:nvPr/>
          </p:nvPicPr>
          <p:blipFill>
            <a:blip r:embed="rId6"/>
            <a:srcRect/>
            <a:stretch>
              <a:fillRect/>
            </a:stretch>
          </p:blipFill>
          <p:spPr>
            <a:xfrm>
              <a:off x="6006466" y="624724"/>
              <a:ext cx="4510886" cy="8846681"/>
            </a:xfrm>
            <a:prstGeom prst="rect">
              <a:avLst/>
            </a:prstGeom>
          </p:spPr>
        </p:pic>
        <p:pic>
          <p:nvPicPr>
            <p:cNvPr id="11" name="Picture 11"/>
            <p:cNvPicPr>
              <a:picLocks noChangeAspect="1"/>
            </p:cNvPicPr>
            <p:nvPr/>
          </p:nvPicPr>
          <p:blipFill>
            <a:blip r:embed="rId7"/>
            <a:srcRect l="5883" t="1680" r="5883"/>
            <a:stretch>
              <a:fillRect/>
            </a:stretch>
          </p:blipFill>
          <p:spPr>
            <a:xfrm>
              <a:off x="18155807" y="886235"/>
              <a:ext cx="4030570" cy="8054653"/>
            </a:xfrm>
            <a:prstGeom prst="rect">
              <a:avLst/>
            </a:prstGeom>
          </p:spPr>
        </p:pic>
        <p:pic>
          <p:nvPicPr>
            <p:cNvPr id="12" name="Picture 12"/>
            <p:cNvPicPr>
              <a:picLocks noChangeAspect="1"/>
            </p:cNvPicPr>
            <p:nvPr/>
          </p:nvPicPr>
          <p:blipFill>
            <a:blip r:embed="rId6"/>
            <a:srcRect/>
            <a:stretch>
              <a:fillRect/>
            </a:stretch>
          </p:blipFill>
          <p:spPr>
            <a:xfrm>
              <a:off x="17945180" y="624724"/>
              <a:ext cx="4451825" cy="8730853"/>
            </a:xfrm>
            <a:prstGeom prst="rect">
              <a:avLst/>
            </a:prstGeom>
          </p:spPr>
        </p:pic>
      </p:grpSp>
      <p:sp>
        <p:nvSpPr>
          <p:cNvPr id="13" name="TextBox 13"/>
          <p:cNvSpPr txBox="1"/>
          <p:nvPr/>
        </p:nvSpPr>
        <p:spPr>
          <a:xfrm>
            <a:off x="1246132" y="8877300"/>
            <a:ext cx="7059906" cy="742950"/>
          </a:xfrm>
          <a:prstGeom prst="rect">
            <a:avLst/>
          </a:prstGeom>
        </p:spPr>
        <p:txBody>
          <a:bodyPr lIns="0" tIns="0" rIns="0" bIns="0" rtlCol="0" anchor="t">
            <a:spAutoFit/>
          </a:bodyPr>
          <a:lstStyle/>
          <a:p>
            <a:pPr algn="ctr">
              <a:lnSpc>
                <a:spcPts val="2879"/>
              </a:lnSpc>
            </a:pPr>
            <a:r>
              <a:rPr lang="en-US" sz="2400">
                <a:solidFill>
                  <a:srgbClr val="000000"/>
                </a:solidFill>
                <a:latin typeface="Poppins Bold"/>
              </a:rPr>
              <a:t>Match the Tiles</a:t>
            </a:r>
          </a:p>
          <a:p>
            <a:pPr algn="ctr">
              <a:lnSpc>
                <a:spcPts val="2879"/>
              </a:lnSpc>
            </a:pPr>
            <a:r>
              <a:rPr lang="en-US" sz="2400">
                <a:solidFill>
                  <a:srgbClr val="000000"/>
                </a:solidFill>
                <a:latin typeface="Poppins Bold"/>
              </a:rPr>
              <a:t>Or Find the Lucky Combination </a:t>
            </a:r>
          </a:p>
        </p:txBody>
      </p:sp>
      <p:sp>
        <p:nvSpPr>
          <p:cNvPr id="14" name="TextBox 14"/>
          <p:cNvSpPr txBox="1"/>
          <p:nvPr/>
        </p:nvSpPr>
        <p:spPr>
          <a:xfrm>
            <a:off x="9564495" y="8877300"/>
            <a:ext cx="3545057" cy="742950"/>
          </a:xfrm>
          <a:prstGeom prst="rect">
            <a:avLst/>
          </a:prstGeom>
        </p:spPr>
        <p:txBody>
          <a:bodyPr lIns="0" tIns="0" rIns="0" bIns="0" rtlCol="0" anchor="t">
            <a:spAutoFit/>
          </a:bodyPr>
          <a:lstStyle/>
          <a:p>
            <a:pPr algn="ctr">
              <a:lnSpc>
                <a:spcPts val="2879"/>
              </a:lnSpc>
            </a:pPr>
            <a:r>
              <a:rPr lang="en-US" sz="2400">
                <a:solidFill>
                  <a:srgbClr val="000000"/>
                </a:solidFill>
                <a:latin typeface="Poppins Bold"/>
              </a:rPr>
              <a:t>Daily Word Buzz Challenge </a:t>
            </a:r>
          </a:p>
        </p:txBody>
      </p:sp>
      <p:sp>
        <p:nvSpPr>
          <p:cNvPr id="15" name="TextBox 15"/>
          <p:cNvSpPr txBox="1"/>
          <p:nvPr/>
        </p:nvSpPr>
        <p:spPr>
          <a:xfrm>
            <a:off x="13736276" y="8877300"/>
            <a:ext cx="4551725" cy="381000"/>
          </a:xfrm>
          <a:prstGeom prst="rect">
            <a:avLst/>
          </a:prstGeom>
        </p:spPr>
        <p:txBody>
          <a:bodyPr lIns="0" tIns="0" rIns="0" bIns="0" rtlCol="0" anchor="t">
            <a:spAutoFit/>
          </a:bodyPr>
          <a:lstStyle/>
          <a:p>
            <a:pPr algn="ctr">
              <a:lnSpc>
                <a:spcPts val="2879"/>
              </a:lnSpc>
            </a:pPr>
            <a:r>
              <a:rPr lang="en-US" sz="2400">
                <a:solidFill>
                  <a:srgbClr val="000000"/>
                </a:solidFill>
                <a:latin typeface="Poppins Bold"/>
              </a:rPr>
              <a:t>Daily Scratch Card</a:t>
            </a:r>
          </a:p>
        </p:txBody>
      </p:sp>
      <p:sp>
        <p:nvSpPr>
          <p:cNvPr id="16" name="TextBox 16"/>
          <p:cNvSpPr txBox="1"/>
          <p:nvPr/>
        </p:nvSpPr>
        <p:spPr>
          <a:xfrm>
            <a:off x="17612890" y="9166814"/>
            <a:ext cx="279580" cy="793751"/>
          </a:xfrm>
          <a:prstGeom prst="rect">
            <a:avLst/>
          </a:prstGeom>
        </p:spPr>
        <p:txBody>
          <a:bodyPr lIns="0" tIns="0" rIns="0" bIns="0" rtlCol="0" anchor="t">
            <a:spAutoFit/>
          </a:bodyPr>
          <a:lstStyle/>
          <a:p>
            <a:pPr>
              <a:lnSpc>
                <a:spcPts val="6649"/>
              </a:lnSpc>
            </a:pPr>
            <a:r>
              <a:rPr lang="en-US" sz="3499">
                <a:solidFill>
                  <a:srgbClr val="000000"/>
                </a:solidFill>
                <a:latin typeface="Poppins"/>
              </a:rPr>
              <a:t>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24757"/>
          <a:stretch>
            <a:fillRect/>
          </a:stretch>
        </p:blipFill>
        <p:spPr>
          <a:xfrm>
            <a:off x="0" y="1"/>
            <a:ext cx="18288000" cy="7740205"/>
          </a:xfrm>
          <a:prstGeom prst="rect">
            <a:avLst/>
          </a:prstGeom>
        </p:spPr>
      </p:pic>
      <p:grpSp>
        <p:nvGrpSpPr>
          <p:cNvPr id="3" name="Group 3"/>
          <p:cNvGrpSpPr/>
          <p:nvPr/>
        </p:nvGrpSpPr>
        <p:grpSpPr>
          <a:xfrm>
            <a:off x="4563832" y="1386820"/>
            <a:ext cx="5388072" cy="7039068"/>
            <a:chOff x="0" y="0"/>
            <a:chExt cx="7184096" cy="9385424"/>
          </a:xfrm>
        </p:grpSpPr>
        <p:pic>
          <p:nvPicPr>
            <p:cNvPr id="4" name="Picture 4"/>
            <p:cNvPicPr>
              <a:picLocks noChangeAspect="1"/>
            </p:cNvPicPr>
            <p:nvPr/>
          </p:nvPicPr>
          <p:blipFill>
            <a:blip r:embed="rId3"/>
            <a:srcRect r="268" b="268"/>
            <a:stretch>
              <a:fillRect/>
            </a:stretch>
          </p:blipFill>
          <p:spPr>
            <a:xfrm>
              <a:off x="0" y="0"/>
              <a:ext cx="4445728" cy="9385424"/>
            </a:xfrm>
            <a:prstGeom prst="rect">
              <a:avLst/>
            </a:prstGeom>
          </p:spPr>
        </p:pic>
        <p:pic>
          <p:nvPicPr>
            <p:cNvPr id="5" name="Picture 5"/>
            <p:cNvPicPr>
              <a:picLocks noChangeAspect="1"/>
            </p:cNvPicPr>
            <p:nvPr/>
          </p:nvPicPr>
          <p:blipFill>
            <a:blip r:embed="rId4"/>
            <a:srcRect r="175" b="175"/>
            <a:stretch>
              <a:fillRect/>
            </a:stretch>
          </p:blipFill>
          <p:spPr>
            <a:xfrm>
              <a:off x="3010460" y="287206"/>
              <a:ext cx="4173636" cy="8811010"/>
            </a:xfrm>
            <a:prstGeom prst="rect">
              <a:avLst/>
            </a:prstGeom>
          </p:spPr>
        </p:pic>
      </p:grpSp>
      <p:pic>
        <p:nvPicPr>
          <p:cNvPr id="6" name="Picture 6"/>
          <p:cNvPicPr>
            <a:picLocks noChangeAspect="1"/>
          </p:cNvPicPr>
          <p:nvPr/>
        </p:nvPicPr>
        <p:blipFill>
          <a:blip r:embed="rId5"/>
          <a:srcRect r="266" b="266"/>
          <a:stretch>
            <a:fillRect/>
          </a:stretch>
        </p:blipFill>
        <p:spPr>
          <a:xfrm>
            <a:off x="10522091" y="1456601"/>
            <a:ext cx="3409446" cy="7197722"/>
          </a:xfrm>
          <a:prstGeom prst="rect">
            <a:avLst/>
          </a:prstGeom>
        </p:spPr>
      </p:pic>
      <p:grpSp>
        <p:nvGrpSpPr>
          <p:cNvPr id="7" name="Group 7"/>
          <p:cNvGrpSpPr/>
          <p:nvPr/>
        </p:nvGrpSpPr>
        <p:grpSpPr>
          <a:xfrm>
            <a:off x="659350" y="1386820"/>
            <a:ext cx="3334295" cy="7039068"/>
            <a:chOff x="0" y="0"/>
            <a:chExt cx="4445726" cy="9385424"/>
          </a:xfrm>
        </p:grpSpPr>
        <p:pic>
          <p:nvPicPr>
            <p:cNvPr id="8" name="Picture 8"/>
            <p:cNvPicPr>
              <a:picLocks noChangeAspect="1"/>
            </p:cNvPicPr>
            <p:nvPr/>
          </p:nvPicPr>
          <p:blipFill>
            <a:blip r:embed="rId6"/>
            <a:srcRect r="268" b="268"/>
            <a:stretch>
              <a:fillRect/>
            </a:stretch>
          </p:blipFill>
          <p:spPr>
            <a:xfrm>
              <a:off x="0" y="0"/>
              <a:ext cx="4445726" cy="9385424"/>
            </a:xfrm>
            <a:prstGeom prst="rect">
              <a:avLst/>
            </a:prstGeom>
          </p:spPr>
        </p:pic>
        <p:grpSp>
          <p:nvGrpSpPr>
            <p:cNvPr id="9" name="Group 9"/>
            <p:cNvGrpSpPr/>
            <p:nvPr/>
          </p:nvGrpSpPr>
          <p:grpSpPr>
            <a:xfrm>
              <a:off x="1133474" y="2257424"/>
              <a:ext cx="2325840" cy="431800"/>
              <a:chOff x="0" y="0"/>
              <a:chExt cx="2325840" cy="431800"/>
            </a:xfrm>
          </p:grpSpPr>
          <p:sp>
            <p:nvSpPr>
              <p:cNvPr id="10" name="Freeform 10"/>
              <p:cNvSpPr/>
              <p:nvPr/>
            </p:nvSpPr>
            <p:spPr>
              <a:xfrm>
                <a:off x="0" y="0"/>
                <a:ext cx="2325878" cy="431800"/>
              </a:xfrm>
              <a:custGeom>
                <a:avLst/>
                <a:gdLst/>
                <a:ahLst/>
                <a:cxnLst/>
                <a:rect l="l" t="t" r="r" b="b"/>
                <a:pathLst>
                  <a:path w="2325878" h="431800">
                    <a:moveTo>
                      <a:pt x="0" y="0"/>
                    </a:moveTo>
                    <a:lnTo>
                      <a:pt x="2325878" y="0"/>
                    </a:lnTo>
                    <a:lnTo>
                      <a:pt x="2325878" y="431800"/>
                    </a:lnTo>
                    <a:lnTo>
                      <a:pt x="0" y="431800"/>
                    </a:lnTo>
                    <a:close/>
                  </a:path>
                </a:pathLst>
              </a:custGeom>
              <a:solidFill>
                <a:srgbClr val="F8D6DE"/>
              </a:solidFill>
            </p:spPr>
          </p:sp>
        </p:grpSp>
      </p:grpSp>
      <p:sp>
        <p:nvSpPr>
          <p:cNvPr id="11" name="TextBox 11"/>
          <p:cNvSpPr txBox="1"/>
          <p:nvPr/>
        </p:nvSpPr>
        <p:spPr>
          <a:xfrm>
            <a:off x="247650" y="8427078"/>
            <a:ext cx="4662084" cy="381000"/>
          </a:xfrm>
          <a:prstGeom prst="rect">
            <a:avLst/>
          </a:prstGeom>
        </p:spPr>
        <p:txBody>
          <a:bodyPr lIns="0" tIns="0" rIns="0" bIns="0" rtlCol="0" anchor="t">
            <a:spAutoFit/>
          </a:bodyPr>
          <a:lstStyle/>
          <a:p>
            <a:pPr algn="ctr">
              <a:lnSpc>
                <a:spcPts val="2879"/>
              </a:lnSpc>
            </a:pPr>
            <a:r>
              <a:rPr lang="en-US" sz="2400">
                <a:solidFill>
                  <a:srgbClr val="000000"/>
                </a:solidFill>
                <a:latin typeface="Poppins Bold"/>
              </a:rPr>
              <a:t>Spot the Difference </a:t>
            </a:r>
          </a:p>
        </p:txBody>
      </p:sp>
      <p:sp>
        <p:nvSpPr>
          <p:cNvPr id="12" name="TextBox 12"/>
          <p:cNvSpPr txBox="1"/>
          <p:nvPr/>
        </p:nvSpPr>
        <p:spPr>
          <a:xfrm>
            <a:off x="4512546" y="8427078"/>
            <a:ext cx="5490644" cy="381000"/>
          </a:xfrm>
          <a:prstGeom prst="rect">
            <a:avLst/>
          </a:prstGeom>
        </p:spPr>
        <p:txBody>
          <a:bodyPr lIns="0" tIns="0" rIns="0" bIns="0" rtlCol="0" anchor="t">
            <a:spAutoFit/>
          </a:bodyPr>
          <a:lstStyle/>
          <a:p>
            <a:pPr algn="ctr">
              <a:lnSpc>
                <a:spcPts val="2879"/>
              </a:lnSpc>
            </a:pPr>
            <a:r>
              <a:rPr lang="en-US" sz="2400">
                <a:solidFill>
                  <a:srgbClr val="000000"/>
                </a:solidFill>
                <a:latin typeface="Poppins Bold"/>
              </a:rPr>
              <a:t>Scan Product QR Codes </a:t>
            </a:r>
          </a:p>
        </p:txBody>
      </p:sp>
      <p:sp>
        <p:nvSpPr>
          <p:cNvPr id="13" name="TextBox 13"/>
          <p:cNvSpPr txBox="1"/>
          <p:nvPr/>
        </p:nvSpPr>
        <p:spPr>
          <a:xfrm>
            <a:off x="10362982" y="8454298"/>
            <a:ext cx="3727663" cy="381000"/>
          </a:xfrm>
          <a:prstGeom prst="rect">
            <a:avLst/>
          </a:prstGeom>
        </p:spPr>
        <p:txBody>
          <a:bodyPr lIns="0" tIns="0" rIns="0" bIns="0" rtlCol="0" anchor="t">
            <a:spAutoFit/>
          </a:bodyPr>
          <a:lstStyle/>
          <a:p>
            <a:pPr algn="ctr">
              <a:lnSpc>
                <a:spcPts val="2879"/>
              </a:lnSpc>
            </a:pPr>
            <a:r>
              <a:rPr lang="en-US" sz="2400">
                <a:solidFill>
                  <a:srgbClr val="000000"/>
                </a:solidFill>
                <a:latin typeface="Poppins Bold"/>
              </a:rPr>
              <a:t>Daily Quiz </a:t>
            </a:r>
          </a:p>
        </p:txBody>
      </p:sp>
      <p:pic>
        <p:nvPicPr>
          <p:cNvPr id="14" name="Picture 14"/>
          <p:cNvPicPr>
            <a:picLocks noChangeAspect="1"/>
          </p:cNvPicPr>
          <p:nvPr/>
        </p:nvPicPr>
        <p:blipFill>
          <a:blip r:embed="rId7"/>
          <a:srcRect r="256" b="256"/>
          <a:stretch>
            <a:fillRect/>
          </a:stretch>
        </p:blipFill>
        <p:spPr>
          <a:xfrm>
            <a:off x="14360464" y="1456601"/>
            <a:ext cx="3409447" cy="7197722"/>
          </a:xfrm>
          <a:prstGeom prst="rect">
            <a:avLst/>
          </a:prstGeom>
        </p:spPr>
      </p:pic>
      <p:sp>
        <p:nvSpPr>
          <p:cNvPr id="15" name="TextBox 15"/>
          <p:cNvSpPr txBox="1"/>
          <p:nvPr/>
        </p:nvSpPr>
        <p:spPr>
          <a:xfrm>
            <a:off x="14485899" y="8454298"/>
            <a:ext cx="3158576" cy="381000"/>
          </a:xfrm>
          <a:prstGeom prst="rect">
            <a:avLst/>
          </a:prstGeom>
        </p:spPr>
        <p:txBody>
          <a:bodyPr lIns="0" tIns="0" rIns="0" bIns="0" rtlCol="0" anchor="t">
            <a:spAutoFit/>
          </a:bodyPr>
          <a:lstStyle/>
          <a:p>
            <a:pPr algn="ctr">
              <a:lnSpc>
                <a:spcPts val="2879"/>
              </a:lnSpc>
            </a:pPr>
            <a:r>
              <a:rPr lang="en-US" sz="2400">
                <a:solidFill>
                  <a:srgbClr val="000000"/>
                </a:solidFill>
                <a:latin typeface="Poppins Bold"/>
              </a:rPr>
              <a:t>Claw Machine</a:t>
            </a:r>
          </a:p>
        </p:txBody>
      </p:sp>
      <p:sp>
        <p:nvSpPr>
          <p:cNvPr id="16" name="TextBox 16"/>
          <p:cNvSpPr txBox="1"/>
          <p:nvPr/>
        </p:nvSpPr>
        <p:spPr>
          <a:xfrm>
            <a:off x="1028700" y="1038225"/>
            <a:ext cx="14554676" cy="477393"/>
          </a:xfrm>
          <a:prstGeom prst="rect">
            <a:avLst/>
          </a:prstGeom>
        </p:spPr>
        <p:txBody>
          <a:bodyPr lIns="0" tIns="0" rIns="0" bIns="0" rtlCol="0" anchor="t">
            <a:spAutoFit/>
          </a:bodyPr>
          <a:lstStyle/>
          <a:p>
            <a:pPr algn="l">
              <a:lnSpc>
                <a:spcPts val="3455"/>
              </a:lnSpc>
            </a:pPr>
            <a:r>
              <a:rPr lang="en-US" sz="3199">
                <a:solidFill>
                  <a:srgbClr val="FFFFFF"/>
                </a:solidFill>
                <a:latin typeface="Poppins Bold"/>
              </a:rPr>
              <a:t>SKALE’s Suite of Mini Games </a:t>
            </a:r>
          </a:p>
        </p:txBody>
      </p:sp>
      <p:sp>
        <p:nvSpPr>
          <p:cNvPr id="17" name="TextBox 17"/>
          <p:cNvSpPr txBox="1"/>
          <p:nvPr/>
        </p:nvSpPr>
        <p:spPr>
          <a:xfrm>
            <a:off x="17612890" y="9166814"/>
            <a:ext cx="279147" cy="793751"/>
          </a:xfrm>
          <a:prstGeom prst="rect">
            <a:avLst/>
          </a:prstGeom>
        </p:spPr>
        <p:txBody>
          <a:bodyPr lIns="0" tIns="0" rIns="0" bIns="0" rtlCol="0" anchor="t">
            <a:spAutoFit/>
          </a:bodyPr>
          <a:lstStyle/>
          <a:p>
            <a:pPr>
              <a:lnSpc>
                <a:spcPts val="6649"/>
              </a:lnSpc>
            </a:pPr>
            <a:r>
              <a:rPr lang="en-US" sz="3499">
                <a:solidFill>
                  <a:srgbClr val="000000"/>
                </a:solidFill>
                <a:latin typeface="Poppins"/>
              </a:rPr>
              <a:t>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8127" y="1714135"/>
            <a:ext cx="4598225" cy="3429365"/>
            <a:chOff x="0" y="0"/>
            <a:chExt cx="1211055" cy="903207"/>
          </a:xfrm>
        </p:grpSpPr>
        <p:sp>
          <p:nvSpPr>
            <p:cNvPr id="3" name="Freeform 3"/>
            <p:cNvSpPr/>
            <p:nvPr/>
          </p:nvSpPr>
          <p:spPr>
            <a:xfrm>
              <a:off x="0" y="0"/>
              <a:ext cx="1211055" cy="903207"/>
            </a:xfrm>
            <a:custGeom>
              <a:avLst/>
              <a:gdLst/>
              <a:ahLst/>
              <a:cxnLst/>
              <a:rect l="l" t="t" r="r" b="b"/>
              <a:pathLst>
                <a:path w="1211055" h="903207">
                  <a:moveTo>
                    <a:pt x="33674" y="0"/>
                  </a:moveTo>
                  <a:lnTo>
                    <a:pt x="1177382" y="0"/>
                  </a:lnTo>
                  <a:cubicBezTo>
                    <a:pt x="1186312" y="0"/>
                    <a:pt x="1194877" y="3548"/>
                    <a:pt x="1201192" y="9863"/>
                  </a:cubicBezTo>
                  <a:cubicBezTo>
                    <a:pt x="1207507" y="16178"/>
                    <a:pt x="1211055" y="24743"/>
                    <a:pt x="1211055" y="33674"/>
                  </a:cubicBezTo>
                  <a:lnTo>
                    <a:pt x="1211055" y="869534"/>
                  </a:lnTo>
                  <a:cubicBezTo>
                    <a:pt x="1211055" y="878464"/>
                    <a:pt x="1207507" y="887029"/>
                    <a:pt x="1201192" y="893345"/>
                  </a:cubicBezTo>
                  <a:cubicBezTo>
                    <a:pt x="1194877" y="899660"/>
                    <a:pt x="1186312" y="903207"/>
                    <a:pt x="1177382" y="903207"/>
                  </a:cubicBezTo>
                  <a:lnTo>
                    <a:pt x="33674" y="903207"/>
                  </a:lnTo>
                  <a:cubicBezTo>
                    <a:pt x="24743" y="903207"/>
                    <a:pt x="16178" y="899660"/>
                    <a:pt x="9863" y="893345"/>
                  </a:cubicBezTo>
                  <a:cubicBezTo>
                    <a:pt x="3548" y="887029"/>
                    <a:pt x="0" y="878464"/>
                    <a:pt x="0" y="869534"/>
                  </a:cubicBezTo>
                  <a:lnTo>
                    <a:pt x="0" y="33674"/>
                  </a:lnTo>
                  <a:cubicBezTo>
                    <a:pt x="0" y="24743"/>
                    <a:pt x="3548" y="16178"/>
                    <a:pt x="9863" y="9863"/>
                  </a:cubicBezTo>
                  <a:cubicBezTo>
                    <a:pt x="16178" y="3548"/>
                    <a:pt x="24743" y="0"/>
                    <a:pt x="33674" y="0"/>
                  </a:cubicBezTo>
                  <a:close/>
                </a:path>
              </a:pathLst>
            </a:custGeom>
            <a:solidFill>
              <a:srgbClr val="FAFAFA"/>
            </a:solidFill>
          </p:spPr>
        </p:sp>
        <p:sp>
          <p:nvSpPr>
            <p:cNvPr id="4" name="TextBox 4"/>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5" name="TextBox 5"/>
          <p:cNvSpPr txBox="1"/>
          <p:nvPr/>
        </p:nvSpPr>
        <p:spPr>
          <a:xfrm>
            <a:off x="682056" y="2085200"/>
            <a:ext cx="6073494" cy="381000"/>
          </a:xfrm>
          <a:prstGeom prst="rect">
            <a:avLst/>
          </a:prstGeom>
        </p:spPr>
        <p:txBody>
          <a:bodyPr lIns="0" tIns="0" rIns="0" bIns="0" rtlCol="0" anchor="t">
            <a:spAutoFit/>
          </a:bodyPr>
          <a:lstStyle/>
          <a:p>
            <a:pPr algn="ctr">
              <a:lnSpc>
                <a:spcPts val="2879"/>
              </a:lnSpc>
            </a:pPr>
            <a:r>
              <a:rPr lang="en-US" sz="2400">
                <a:solidFill>
                  <a:srgbClr val="FF4D67"/>
                </a:solidFill>
                <a:latin typeface="Poppins Bold"/>
              </a:rPr>
              <a:t>Upload a Receipt</a:t>
            </a:r>
          </a:p>
        </p:txBody>
      </p:sp>
      <p:sp>
        <p:nvSpPr>
          <p:cNvPr id="6" name="TextBox 6"/>
          <p:cNvSpPr txBox="1"/>
          <p:nvPr/>
        </p:nvSpPr>
        <p:spPr>
          <a:xfrm>
            <a:off x="1696456" y="2689820"/>
            <a:ext cx="4044693" cy="2059305"/>
          </a:xfrm>
          <a:prstGeom prst="rect">
            <a:avLst/>
          </a:prstGeom>
        </p:spPr>
        <p:txBody>
          <a:bodyPr lIns="0" tIns="0" rIns="0" bIns="0" rtlCol="0" anchor="t">
            <a:spAutoFit/>
          </a:bodyPr>
          <a:lstStyle/>
          <a:p>
            <a:pPr algn="just">
              <a:lnSpc>
                <a:spcPts val="2760"/>
              </a:lnSpc>
            </a:pPr>
            <a:r>
              <a:rPr lang="en-US" sz="2000">
                <a:solidFill>
                  <a:srgbClr val="000000"/>
                </a:solidFill>
                <a:latin typeface="Roboto"/>
              </a:rPr>
              <a:t>You can either manually approve customer receipts on the platform or utilize SKALE's smart receipts platform to automatically verify receipt uploads. Rewards can be personalized based on receipt data. </a:t>
            </a:r>
          </a:p>
        </p:txBody>
      </p:sp>
      <p:grpSp>
        <p:nvGrpSpPr>
          <p:cNvPr id="7" name="Group 7"/>
          <p:cNvGrpSpPr/>
          <p:nvPr/>
        </p:nvGrpSpPr>
        <p:grpSpPr>
          <a:xfrm>
            <a:off x="6772423" y="1714135"/>
            <a:ext cx="4598225" cy="3429365"/>
            <a:chOff x="0" y="0"/>
            <a:chExt cx="1211055" cy="903207"/>
          </a:xfrm>
        </p:grpSpPr>
        <p:sp>
          <p:nvSpPr>
            <p:cNvPr id="8" name="Freeform 8"/>
            <p:cNvSpPr/>
            <p:nvPr/>
          </p:nvSpPr>
          <p:spPr>
            <a:xfrm>
              <a:off x="0" y="0"/>
              <a:ext cx="1211055" cy="903207"/>
            </a:xfrm>
            <a:custGeom>
              <a:avLst/>
              <a:gdLst/>
              <a:ahLst/>
              <a:cxnLst/>
              <a:rect l="l" t="t" r="r" b="b"/>
              <a:pathLst>
                <a:path w="1211055" h="903207">
                  <a:moveTo>
                    <a:pt x="33674" y="0"/>
                  </a:moveTo>
                  <a:lnTo>
                    <a:pt x="1177382" y="0"/>
                  </a:lnTo>
                  <a:cubicBezTo>
                    <a:pt x="1186312" y="0"/>
                    <a:pt x="1194877" y="3548"/>
                    <a:pt x="1201192" y="9863"/>
                  </a:cubicBezTo>
                  <a:cubicBezTo>
                    <a:pt x="1207507" y="16178"/>
                    <a:pt x="1211055" y="24743"/>
                    <a:pt x="1211055" y="33674"/>
                  </a:cubicBezTo>
                  <a:lnTo>
                    <a:pt x="1211055" y="869534"/>
                  </a:lnTo>
                  <a:cubicBezTo>
                    <a:pt x="1211055" y="878464"/>
                    <a:pt x="1207507" y="887029"/>
                    <a:pt x="1201192" y="893345"/>
                  </a:cubicBezTo>
                  <a:cubicBezTo>
                    <a:pt x="1194877" y="899660"/>
                    <a:pt x="1186312" y="903207"/>
                    <a:pt x="1177382" y="903207"/>
                  </a:cubicBezTo>
                  <a:lnTo>
                    <a:pt x="33674" y="903207"/>
                  </a:lnTo>
                  <a:cubicBezTo>
                    <a:pt x="24743" y="903207"/>
                    <a:pt x="16178" y="899660"/>
                    <a:pt x="9863" y="893345"/>
                  </a:cubicBezTo>
                  <a:cubicBezTo>
                    <a:pt x="3548" y="887029"/>
                    <a:pt x="0" y="878464"/>
                    <a:pt x="0" y="869534"/>
                  </a:cubicBezTo>
                  <a:lnTo>
                    <a:pt x="0" y="33674"/>
                  </a:lnTo>
                  <a:cubicBezTo>
                    <a:pt x="0" y="24743"/>
                    <a:pt x="3548" y="16178"/>
                    <a:pt x="9863" y="9863"/>
                  </a:cubicBezTo>
                  <a:cubicBezTo>
                    <a:pt x="16178" y="3548"/>
                    <a:pt x="24743" y="0"/>
                    <a:pt x="33674" y="0"/>
                  </a:cubicBezTo>
                  <a:close/>
                </a:path>
              </a:pathLst>
            </a:custGeom>
            <a:solidFill>
              <a:srgbClr val="FAFAFA"/>
            </a:solidFill>
          </p:spPr>
        </p:sp>
        <p:sp>
          <p:nvSpPr>
            <p:cNvPr id="9" name="TextBox 9"/>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10" name="TextBox 10"/>
          <p:cNvSpPr txBox="1"/>
          <p:nvPr/>
        </p:nvSpPr>
        <p:spPr>
          <a:xfrm>
            <a:off x="6945555" y="2094725"/>
            <a:ext cx="4251961" cy="352425"/>
          </a:xfrm>
          <a:prstGeom prst="rect">
            <a:avLst/>
          </a:prstGeom>
        </p:spPr>
        <p:txBody>
          <a:bodyPr lIns="0" tIns="0" rIns="0" bIns="0" rtlCol="0" anchor="t">
            <a:spAutoFit/>
          </a:bodyPr>
          <a:lstStyle/>
          <a:p>
            <a:pPr algn="ctr">
              <a:lnSpc>
                <a:spcPts val="2760"/>
              </a:lnSpc>
            </a:pPr>
            <a:r>
              <a:rPr lang="en-US" sz="2300">
                <a:solidFill>
                  <a:srgbClr val="FF4D67"/>
                </a:solidFill>
                <a:latin typeface="Poppins Bold"/>
              </a:rPr>
              <a:t>Follow a social media page</a:t>
            </a:r>
          </a:p>
        </p:txBody>
      </p:sp>
      <p:sp>
        <p:nvSpPr>
          <p:cNvPr id="11" name="TextBox 11"/>
          <p:cNvSpPr txBox="1"/>
          <p:nvPr/>
        </p:nvSpPr>
        <p:spPr>
          <a:xfrm>
            <a:off x="7049189" y="2861270"/>
            <a:ext cx="4044693" cy="1716405"/>
          </a:xfrm>
          <a:prstGeom prst="rect">
            <a:avLst/>
          </a:prstGeom>
        </p:spPr>
        <p:txBody>
          <a:bodyPr lIns="0" tIns="0" rIns="0" bIns="0" rtlCol="0" anchor="t">
            <a:spAutoFit/>
          </a:bodyPr>
          <a:lstStyle/>
          <a:p>
            <a:pPr algn="just">
              <a:lnSpc>
                <a:spcPts val="2760"/>
              </a:lnSpc>
            </a:pPr>
            <a:r>
              <a:rPr lang="en-US" sz="2000">
                <a:solidFill>
                  <a:srgbClr val="000000"/>
                </a:solidFill>
                <a:latin typeface="Roboto"/>
              </a:rPr>
              <a:t>After users follow your Instagram or Facebook pages, you can request that they upload a screenshot of your page as proof that they completed the challenge. </a:t>
            </a:r>
          </a:p>
        </p:txBody>
      </p:sp>
      <p:grpSp>
        <p:nvGrpSpPr>
          <p:cNvPr id="12" name="Group 12"/>
          <p:cNvGrpSpPr/>
          <p:nvPr/>
        </p:nvGrpSpPr>
        <p:grpSpPr>
          <a:xfrm>
            <a:off x="12027873" y="1714135"/>
            <a:ext cx="4598225" cy="3429365"/>
            <a:chOff x="0" y="0"/>
            <a:chExt cx="1211055" cy="903207"/>
          </a:xfrm>
        </p:grpSpPr>
        <p:sp>
          <p:nvSpPr>
            <p:cNvPr id="13" name="Freeform 13"/>
            <p:cNvSpPr/>
            <p:nvPr/>
          </p:nvSpPr>
          <p:spPr>
            <a:xfrm>
              <a:off x="0" y="0"/>
              <a:ext cx="1211055" cy="903207"/>
            </a:xfrm>
            <a:custGeom>
              <a:avLst/>
              <a:gdLst/>
              <a:ahLst/>
              <a:cxnLst/>
              <a:rect l="l" t="t" r="r" b="b"/>
              <a:pathLst>
                <a:path w="1211055" h="903207">
                  <a:moveTo>
                    <a:pt x="33674" y="0"/>
                  </a:moveTo>
                  <a:lnTo>
                    <a:pt x="1177382" y="0"/>
                  </a:lnTo>
                  <a:cubicBezTo>
                    <a:pt x="1186312" y="0"/>
                    <a:pt x="1194877" y="3548"/>
                    <a:pt x="1201192" y="9863"/>
                  </a:cubicBezTo>
                  <a:cubicBezTo>
                    <a:pt x="1207507" y="16178"/>
                    <a:pt x="1211055" y="24743"/>
                    <a:pt x="1211055" y="33674"/>
                  </a:cubicBezTo>
                  <a:lnTo>
                    <a:pt x="1211055" y="869534"/>
                  </a:lnTo>
                  <a:cubicBezTo>
                    <a:pt x="1211055" y="878464"/>
                    <a:pt x="1207507" y="887029"/>
                    <a:pt x="1201192" y="893345"/>
                  </a:cubicBezTo>
                  <a:cubicBezTo>
                    <a:pt x="1194877" y="899660"/>
                    <a:pt x="1186312" y="903207"/>
                    <a:pt x="1177382" y="903207"/>
                  </a:cubicBezTo>
                  <a:lnTo>
                    <a:pt x="33674" y="903207"/>
                  </a:lnTo>
                  <a:cubicBezTo>
                    <a:pt x="24743" y="903207"/>
                    <a:pt x="16178" y="899660"/>
                    <a:pt x="9863" y="893345"/>
                  </a:cubicBezTo>
                  <a:cubicBezTo>
                    <a:pt x="3548" y="887029"/>
                    <a:pt x="0" y="878464"/>
                    <a:pt x="0" y="869534"/>
                  </a:cubicBezTo>
                  <a:lnTo>
                    <a:pt x="0" y="33674"/>
                  </a:lnTo>
                  <a:cubicBezTo>
                    <a:pt x="0" y="24743"/>
                    <a:pt x="3548" y="16178"/>
                    <a:pt x="9863" y="9863"/>
                  </a:cubicBezTo>
                  <a:cubicBezTo>
                    <a:pt x="16178" y="3548"/>
                    <a:pt x="24743" y="0"/>
                    <a:pt x="33674" y="0"/>
                  </a:cubicBezTo>
                  <a:close/>
                </a:path>
              </a:pathLst>
            </a:custGeom>
            <a:solidFill>
              <a:srgbClr val="FAFAFA"/>
            </a:solidFill>
          </p:spPr>
        </p:sp>
        <p:sp>
          <p:nvSpPr>
            <p:cNvPr id="14" name="TextBox 14"/>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15" name="TextBox 15"/>
          <p:cNvSpPr txBox="1"/>
          <p:nvPr/>
        </p:nvSpPr>
        <p:spPr>
          <a:xfrm>
            <a:off x="12665876" y="2085200"/>
            <a:ext cx="3322220" cy="381000"/>
          </a:xfrm>
          <a:prstGeom prst="rect">
            <a:avLst/>
          </a:prstGeom>
        </p:spPr>
        <p:txBody>
          <a:bodyPr lIns="0" tIns="0" rIns="0" bIns="0" rtlCol="0" anchor="t">
            <a:spAutoFit/>
          </a:bodyPr>
          <a:lstStyle/>
          <a:p>
            <a:pPr algn="ctr">
              <a:lnSpc>
                <a:spcPts val="2879"/>
              </a:lnSpc>
            </a:pPr>
            <a:r>
              <a:rPr lang="en-US" sz="2400">
                <a:solidFill>
                  <a:srgbClr val="FF4D67"/>
                </a:solidFill>
                <a:latin typeface="Poppins Bold"/>
              </a:rPr>
              <a:t>Upload a photo</a:t>
            </a:r>
          </a:p>
        </p:txBody>
      </p:sp>
      <p:sp>
        <p:nvSpPr>
          <p:cNvPr id="16" name="TextBox 16"/>
          <p:cNvSpPr txBox="1"/>
          <p:nvPr/>
        </p:nvSpPr>
        <p:spPr>
          <a:xfrm>
            <a:off x="12304640" y="2861270"/>
            <a:ext cx="4044693" cy="1716405"/>
          </a:xfrm>
          <a:prstGeom prst="rect">
            <a:avLst/>
          </a:prstGeom>
        </p:spPr>
        <p:txBody>
          <a:bodyPr lIns="0" tIns="0" rIns="0" bIns="0" rtlCol="0" anchor="t">
            <a:spAutoFit/>
          </a:bodyPr>
          <a:lstStyle/>
          <a:p>
            <a:pPr algn="just">
              <a:lnSpc>
                <a:spcPts val="2760"/>
              </a:lnSpc>
            </a:pPr>
            <a:r>
              <a:rPr lang="en-US" sz="2000">
                <a:solidFill>
                  <a:srgbClr val="000000"/>
                </a:solidFill>
                <a:latin typeface="Roboto"/>
              </a:rPr>
              <a:t>You can ask users to upload a photo of your product, a selfie from your event, or any other image that demonstrates they've completed the platform challenge you've set. </a:t>
            </a:r>
          </a:p>
        </p:txBody>
      </p:sp>
      <p:grpSp>
        <p:nvGrpSpPr>
          <p:cNvPr id="17" name="Group 17"/>
          <p:cNvGrpSpPr/>
          <p:nvPr/>
        </p:nvGrpSpPr>
        <p:grpSpPr>
          <a:xfrm>
            <a:off x="1428127" y="5534025"/>
            <a:ext cx="4598225" cy="3429365"/>
            <a:chOff x="0" y="0"/>
            <a:chExt cx="1211055" cy="903207"/>
          </a:xfrm>
        </p:grpSpPr>
        <p:sp>
          <p:nvSpPr>
            <p:cNvPr id="18" name="Freeform 18"/>
            <p:cNvSpPr/>
            <p:nvPr/>
          </p:nvSpPr>
          <p:spPr>
            <a:xfrm>
              <a:off x="0" y="0"/>
              <a:ext cx="1211055" cy="903207"/>
            </a:xfrm>
            <a:custGeom>
              <a:avLst/>
              <a:gdLst/>
              <a:ahLst/>
              <a:cxnLst/>
              <a:rect l="l" t="t" r="r" b="b"/>
              <a:pathLst>
                <a:path w="1211055" h="903207">
                  <a:moveTo>
                    <a:pt x="33674" y="0"/>
                  </a:moveTo>
                  <a:lnTo>
                    <a:pt x="1177382" y="0"/>
                  </a:lnTo>
                  <a:cubicBezTo>
                    <a:pt x="1186312" y="0"/>
                    <a:pt x="1194877" y="3548"/>
                    <a:pt x="1201192" y="9863"/>
                  </a:cubicBezTo>
                  <a:cubicBezTo>
                    <a:pt x="1207507" y="16178"/>
                    <a:pt x="1211055" y="24743"/>
                    <a:pt x="1211055" y="33674"/>
                  </a:cubicBezTo>
                  <a:lnTo>
                    <a:pt x="1211055" y="869534"/>
                  </a:lnTo>
                  <a:cubicBezTo>
                    <a:pt x="1211055" y="878464"/>
                    <a:pt x="1207507" y="887029"/>
                    <a:pt x="1201192" y="893345"/>
                  </a:cubicBezTo>
                  <a:cubicBezTo>
                    <a:pt x="1194877" y="899660"/>
                    <a:pt x="1186312" y="903207"/>
                    <a:pt x="1177382" y="903207"/>
                  </a:cubicBezTo>
                  <a:lnTo>
                    <a:pt x="33674" y="903207"/>
                  </a:lnTo>
                  <a:cubicBezTo>
                    <a:pt x="24743" y="903207"/>
                    <a:pt x="16178" y="899660"/>
                    <a:pt x="9863" y="893345"/>
                  </a:cubicBezTo>
                  <a:cubicBezTo>
                    <a:pt x="3548" y="887029"/>
                    <a:pt x="0" y="878464"/>
                    <a:pt x="0" y="869534"/>
                  </a:cubicBezTo>
                  <a:lnTo>
                    <a:pt x="0" y="33674"/>
                  </a:lnTo>
                  <a:cubicBezTo>
                    <a:pt x="0" y="24743"/>
                    <a:pt x="3548" y="16178"/>
                    <a:pt x="9863" y="9863"/>
                  </a:cubicBezTo>
                  <a:cubicBezTo>
                    <a:pt x="16178" y="3548"/>
                    <a:pt x="24743" y="0"/>
                    <a:pt x="33674" y="0"/>
                  </a:cubicBezTo>
                  <a:close/>
                </a:path>
              </a:pathLst>
            </a:custGeom>
            <a:solidFill>
              <a:srgbClr val="FAFAFA"/>
            </a:solidFill>
          </p:spPr>
        </p:sp>
        <p:sp>
          <p:nvSpPr>
            <p:cNvPr id="19" name="TextBox 19"/>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20" name="TextBox 20"/>
          <p:cNvSpPr txBox="1"/>
          <p:nvPr/>
        </p:nvSpPr>
        <p:spPr>
          <a:xfrm>
            <a:off x="2066130" y="5905090"/>
            <a:ext cx="3322220" cy="381000"/>
          </a:xfrm>
          <a:prstGeom prst="rect">
            <a:avLst/>
          </a:prstGeom>
        </p:spPr>
        <p:txBody>
          <a:bodyPr lIns="0" tIns="0" rIns="0" bIns="0" rtlCol="0" anchor="t">
            <a:spAutoFit/>
          </a:bodyPr>
          <a:lstStyle/>
          <a:p>
            <a:pPr algn="ctr">
              <a:lnSpc>
                <a:spcPts val="2879"/>
              </a:lnSpc>
            </a:pPr>
            <a:r>
              <a:rPr lang="en-US" sz="2400">
                <a:solidFill>
                  <a:srgbClr val="FF4D67"/>
                </a:solidFill>
                <a:latin typeface="Poppins Bold"/>
              </a:rPr>
              <a:t>Scan a QR code</a:t>
            </a:r>
          </a:p>
        </p:txBody>
      </p:sp>
      <p:sp>
        <p:nvSpPr>
          <p:cNvPr id="21" name="TextBox 21"/>
          <p:cNvSpPr txBox="1"/>
          <p:nvPr/>
        </p:nvSpPr>
        <p:spPr>
          <a:xfrm>
            <a:off x="1704893" y="6353371"/>
            <a:ext cx="4044693" cy="2402205"/>
          </a:xfrm>
          <a:prstGeom prst="rect">
            <a:avLst/>
          </a:prstGeom>
        </p:spPr>
        <p:txBody>
          <a:bodyPr lIns="0" tIns="0" rIns="0" bIns="0" rtlCol="0" anchor="t">
            <a:spAutoFit/>
          </a:bodyPr>
          <a:lstStyle/>
          <a:p>
            <a:pPr algn="just">
              <a:lnSpc>
                <a:spcPts val="2760"/>
              </a:lnSpc>
            </a:pPr>
            <a:r>
              <a:rPr lang="en-US" sz="2000">
                <a:solidFill>
                  <a:srgbClr val="000000"/>
                </a:solidFill>
                <a:latin typeface="Roboto"/>
              </a:rPr>
              <a:t>QR codes can be generated by our platform for your stores, product packaging, or offline activations. </a:t>
            </a:r>
          </a:p>
          <a:p>
            <a:pPr algn="just">
              <a:lnSpc>
                <a:spcPts val="2760"/>
              </a:lnSpc>
            </a:pPr>
            <a:endParaRPr lang="en-US" sz="2000">
              <a:solidFill>
                <a:srgbClr val="000000"/>
              </a:solidFill>
              <a:latin typeface="Roboto"/>
            </a:endParaRPr>
          </a:p>
          <a:p>
            <a:pPr algn="just">
              <a:lnSpc>
                <a:spcPts val="2760"/>
              </a:lnSpc>
            </a:pPr>
            <a:r>
              <a:rPr lang="en-US" sz="2000">
                <a:solidFill>
                  <a:srgbClr val="000000"/>
                </a:solidFill>
                <a:latin typeface="Roboto"/>
              </a:rPr>
              <a:t>SKALE's games automatically scan QR codes and award points or chances to players in real-time. </a:t>
            </a:r>
          </a:p>
        </p:txBody>
      </p:sp>
      <p:grpSp>
        <p:nvGrpSpPr>
          <p:cNvPr id="22" name="Group 22"/>
          <p:cNvGrpSpPr/>
          <p:nvPr/>
        </p:nvGrpSpPr>
        <p:grpSpPr>
          <a:xfrm>
            <a:off x="6755550" y="5534025"/>
            <a:ext cx="4598225" cy="3429365"/>
            <a:chOff x="0" y="0"/>
            <a:chExt cx="1211055" cy="903207"/>
          </a:xfrm>
        </p:grpSpPr>
        <p:sp>
          <p:nvSpPr>
            <p:cNvPr id="23" name="Freeform 23"/>
            <p:cNvSpPr/>
            <p:nvPr/>
          </p:nvSpPr>
          <p:spPr>
            <a:xfrm>
              <a:off x="0" y="0"/>
              <a:ext cx="1211055" cy="903207"/>
            </a:xfrm>
            <a:custGeom>
              <a:avLst/>
              <a:gdLst/>
              <a:ahLst/>
              <a:cxnLst/>
              <a:rect l="l" t="t" r="r" b="b"/>
              <a:pathLst>
                <a:path w="1211055" h="903207">
                  <a:moveTo>
                    <a:pt x="33674" y="0"/>
                  </a:moveTo>
                  <a:lnTo>
                    <a:pt x="1177382" y="0"/>
                  </a:lnTo>
                  <a:cubicBezTo>
                    <a:pt x="1186312" y="0"/>
                    <a:pt x="1194877" y="3548"/>
                    <a:pt x="1201192" y="9863"/>
                  </a:cubicBezTo>
                  <a:cubicBezTo>
                    <a:pt x="1207507" y="16178"/>
                    <a:pt x="1211055" y="24743"/>
                    <a:pt x="1211055" y="33674"/>
                  </a:cubicBezTo>
                  <a:lnTo>
                    <a:pt x="1211055" y="869534"/>
                  </a:lnTo>
                  <a:cubicBezTo>
                    <a:pt x="1211055" y="878464"/>
                    <a:pt x="1207507" y="887029"/>
                    <a:pt x="1201192" y="893345"/>
                  </a:cubicBezTo>
                  <a:cubicBezTo>
                    <a:pt x="1194877" y="899660"/>
                    <a:pt x="1186312" y="903207"/>
                    <a:pt x="1177382" y="903207"/>
                  </a:cubicBezTo>
                  <a:lnTo>
                    <a:pt x="33674" y="903207"/>
                  </a:lnTo>
                  <a:cubicBezTo>
                    <a:pt x="24743" y="903207"/>
                    <a:pt x="16178" y="899660"/>
                    <a:pt x="9863" y="893345"/>
                  </a:cubicBezTo>
                  <a:cubicBezTo>
                    <a:pt x="3548" y="887029"/>
                    <a:pt x="0" y="878464"/>
                    <a:pt x="0" y="869534"/>
                  </a:cubicBezTo>
                  <a:lnTo>
                    <a:pt x="0" y="33674"/>
                  </a:lnTo>
                  <a:cubicBezTo>
                    <a:pt x="0" y="24743"/>
                    <a:pt x="3548" y="16178"/>
                    <a:pt x="9863" y="9863"/>
                  </a:cubicBezTo>
                  <a:cubicBezTo>
                    <a:pt x="16178" y="3548"/>
                    <a:pt x="24743" y="0"/>
                    <a:pt x="33674" y="0"/>
                  </a:cubicBezTo>
                  <a:close/>
                </a:path>
              </a:pathLst>
            </a:custGeom>
            <a:solidFill>
              <a:srgbClr val="FAFAFA"/>
            </a:solidFill>
          </p:spPr>
        </p:sp>
        <p:sp>
          <p:nvSpPr>
            <p:cNvPr id="24" name="TextBox 24"/>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25" name="TextBox 25"/>
          <p:cNvSpPr txBox="1"/>
          <p:nvPr/>
        </p:nvSpPr>
        <p:spPr>
          <a:xfrm>
            <a:off x="7393553" y="5905090"/>
            <a:ext cx="3322220" cy="381000"/>
          </a:xfrm>
          <a:prstGeom prst="rect">
            <a:avLst/>
          </a:prstGeom>
        </p:spPr>
        <p:txBody>
          <a:bodyPr lIns="0" tIns="0" rIns="0" bIns="0" rtlCol="0" anchor="t">
            <a:spAutoFit/>
          </a:bodyPr>
          <a:lstStyle/>
          <a:p>
            <a:pPr algn="ctr">
              <a:lnSpc>
                <a:spcPts val="2879"/>
              </a:lnSpc>
            </a:pPr>
            <a:r>
              <a:rPr lang="en-US" sz="2400">
                <a:solidFill>
                  <a:srgbClr val="FF4D67"/>
                </a:solidFill>
                <a:latin typeface="Poppins Bold"/>
              </a:rPr>
              <a:t>Install an app</a:t>
            </a:r>
          </a:p>
        </p:txBody>
      </p:sp>
      <p:sp>
        <p:nvSpPr>
          <p:cNvPr id="26" name="TextBox 26"/>
          <p:cNvSpPr txBox="1"/>
          <p:nvPr/>
        </p:nvSpPr>
        <p:spPr>
          <a:xfrm>
            <a:off x="7032316" y="6524821"/>
            <a:ext cx="4044693" cy="2059305"/>
          </a:xfrm>
          <a:prstGeom prst="rect">
            <a:avLst/>
          </a:prstGeom>
        </p:spPr>
        <p:txBody>
          <a:bodyPr lIns="0" tIns="0" rIns="0" bIns="0" rtlCol="0" anchor="t">
            <a:spAutoFit/>
          </a:bodyPr>
          <a:lstStyle/>
          <a:p>
            <a:pPr algn="just">
              <a:lnSpc>
                <a:spcPts val="2760"/>
              </a:lnSpc>
            </a:pPr>
            <a:r>
              <a:rPr lang="en-US" sz="2000">
                <a:solidFill>
                  <a:srgbClr val="000000"/>
                </a:solidFill>
                <a:latin typeface="Roboto"/>
              </a:rPr>
              <a:t>You can start the game as soon as users open the app. Alternatively, you can ask them to upload a screenshot of the app on their phones before awarding points or chances. </a:t>
            </a:r>
          </a:p>
        </p:txBody>
      </p:sp>
      <p:grpSp>
        <p:nvGrpSpPr>
          <p:cNvPr id="27" name="Group 27"/>
          <p:cNvGrpSpPr/>
          <p:nvPr/>
        </p:nvGrpSpPr>
        <p:grpSpPr>
          <a:xfrm>
            <a:off x="12027873" y="5534025"/>
            <a:ext cx="4598225" cy="3429365"/>
            <a:chOff x="0" y="0"/>
            <a:chExt cx="1211055" cy="903207"/>
          </a:xfrm>
        </p:grpSpPr>
        <p:sp>
          <p:nvSpPr>
            <p:cNvPr id="28" name="Freeform 28"/>
            <p:cNvSpPr/>
            <p:nvPr/>
          </p:nvSpPr>
          <p:spPr>
            <a:xfrm>
              <a:off x="0" y="0"/>
              <a:ext cx="1211055" cy="903207"/>
            </a:xfrm>
            <a:custGeom>
              <a:avLst/>
              <a:gdLst/>
              <a:ahLst/>
              <a:cxnLst/>
              <a:rect l="l" t="t" r="r" b="b"/>
              <a:pathLst>
                <a:path w="1211055" h="903207">
                  <a:moveTo>
                    <a:pt x="33674" y="0"/>
                  </a:moveTo>
                  <a:lnTo>
                    <a:pt x="1177382" y="0"/>
                  </a:lnTo>
                  <a:cubicBezTo>
                    <a:pt x="1186312" y="0"/>
                    <a:pt x="1194877" y="3548"/>
                    <a:pt x="1201192" y="9863"/>
                  </a:cubicBezTo>
                  <a:cubicBezTo>
                    <a:pt x="1207507" y="16178"/>
                    <a:pt x="1211055" y="24743"/>
                    <a:pt x="1211055" y="33674"/>
                  </a:cubicBezTo>
                  <a:lnTo>
                    <a:pt x="1211055" y="869534"/>
                  </a:lnTo>
                  <a:cubicBezTo>
                    <a:pt x="1211055" y="878464"/>
                    <a:pt x="1207507" y="887029"/>
                    <a:pt x="1201192" y="893345"/>
                  </a:cubicBezTo>
                  <a:cubicBezTo>
                    <a:pt x="1194877" y="899660"/>
                    <a:pt x="1186312" y="903207"/>
                    <a:pt x="1177382" y="903207"/>
                  </a:cubicBezTo>
                  <a:lnTo>
                    <a:pt x="33674" y="903207"/>
                  </a:lnTo>
                  <a:cubicBezTo>
                    <a:pt x="24743" y="903207"/>
                    <a:pt x="16178" y="899660"/>
                    <a:pt x="9863" y="893345"/>
                  </a:cubicBezTo>
                  <a:cubicBezTo>
                    <a:pt x="3548" y="887029"/>
                    <a:pt x="0" y="878464"/>
                    <a:pt x="0" y="869534"/>
                  </a:cubicBezTo>
                  <a:lnTo>
                    <a:pt x="0" y="33674"/>
                  </a:lnTo>
                  <a:cubicBezTo>
                    <a:pt x="0" y="24743"/>
                    <a:pt x="3548" y="16178"/>
                    <a:pt x="9863" y="9863"/>
                  </a:cubicBezTo>
                  <a:cubicBezTo>
                    <a:pt x="16178" y="3548"/>
                    <a:pt x="24743" y="0"/>
                    <a:pt x="33674" y="0"/>
                  </a:cubicBezTo>
                  <a:close/>
                </a:path>
              </a:pathLst>
            </a:custGeom>
            <a:solidFill>
              <a:srgbClr val="FAFAFA"/>
            </a:solidFill>
          </p:spPr>
        </p:sp>
        <p:sp>
          <p:nvSpPr>
            <p:cNvPr id="29" name="TextBox 29"/>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30" name="TextBox 30"/>
          <p:cNvSpPr txBox="1"/>
          <p:nvPr/>
        </p:nvSpPr>
        <p:spPr>
          <a:xfrm>
            <a:off x="12665876" y="5905090"/>
            <a:ext cx="3322220" cy="381000"/>
          </a:xfrm>
          <a:prstGeom prst="rect">
            <a:avLst/>
          </a:prstGeom>
        </p:spPr>
        <p:txBody>
          <a:bodyPr lIns="0" tIns="0" rIns="0" bIns="0" rtlCol="0" anchor="t">
            <a:spAutoFit/>
          </a:bodyPr>
          <a:lstStyle/>
          <a:p>
            <a:pPr algn="ctr">
              <a:lnSpc>
                <a:spcPts val="2879"/>
              </a:lnSpc>
            </a:pPr>
            <a:r>
              <a:rPr lang="en-US" sz="2400">
                <a:solidFill>
                  <a:srgbClr val="FF4D67"/>
                </a:solidFill>
                <a:latin typeface="Poppins Bold"/>
              </a:rPr>
              <a:t>Log In</a:t>
            </a:r>
          </a:p>
        </p:txBody>
      </p:sp>
      <p:sp>
        <p:nvSpPr>
          <p:cNvPr id="31" name="TextBox 31"/>
          <p:cNvSpPr txBox="1"/>
          <p:nvPr/>
        </p:nvSpPr>
        <p:spPr>
          <a:xfrm>
            <a:off x="12363425" y="6867721"/>
            <a:ext cx="3985907" cy="1373505"/>
          </a:xfrm>
          <a:prstGeom prst="rect">
            <a:avLst/>
          </a:prstGeom>
        </p:spPr>
        <p:txBody>
          <a:bodyPr lIns="0" tIns="0" rIns="0" bIns="0" rtlCol="0" anchor="t">
            <a:spAutoFit/>
          </a:bodyPr>
          <a:lstStyle/>
          <a:p>
            <a:pPr algn="just">
              <a:lnSpc>
                <a:spcPts val="2760"/>
              </a:lnSpc>
            </a:pPr>
            <a:r>
              <a:rPr lang="en-US" sz="2000">
                <a:solidFill>
                  <a:srgbClr val="000000"/>
                </a:solidFill>
                <a:latin typeface="Roboto"/>
              </a:rPr>
              <a:t>If you've enabled the daily check-in, you'll be able to award points or chances each time a user logs in or launches the game.</a:t>
            </a:r>
          </a:p>
        </p:txBody>
      </p:sp>
      <p:sp>
        <p:nvSpPr>
          <p:cNvPr id="32" name="TextBox 32"/>
          <p:cNvSpPr txBox="1"/>
          <p:nvPr/>
        </p:nvSpPr>
        <p:spPr>
          <a:xfrm>
            <a:off x="17612890" y="9166814"/>
            <a:ext cx="282286" cy="793751"/>
          </a:xfrm>
          <a:prstGeom prst="rect">
            <a:avLst/>
          </a:prstGeom>
        </p:spPr>
        <p:txBody>
          <a:bodyPr lIns="0" tIns="0" rIns="0" bIns="0" rtlCol="0" anchor="t">
            <a:spAutoFit/>
          </a:bodyPr>
          <a:lstStyle/>
          <a:p>
            <a:pPr>
              <a:lnSpc>
                <a:spcPts val="6649"/>
              </a:lnSpc>
            </a:pPr>
            <a:r>
              <a:rPr lang="en-US" sz="3499">
                <a:solidFill>
                  <a:srgbClr val="000000"/>
                </a:solidFill>
                <a:latin typeface="Poppins"/>
              </a:rPr>
              <a:t>6</a:t>
            </a:r>
          </a:p>
        </p:txBody>
      </p:sp>
      <p:sp>
        <p:nvSpPr>
          <p:cNvPr id="33" name="TextBox 33"/>
          <p:cNvSpPr txBox="1"/>
          <p:nvPr/>
        </p:nvSpPr>
        <p:spPr>
          <a:xfrm>
            <a:off x="7849520" y="878411"/>
            <a:ext cx="2588960" cy="542925"/>
          </a:xfrm>
          <a:prstGeom prst="rect">
            <a:avLst/>
          </a:prstGeom>
        </p:spPr>
        <p:txBody>
          <a:bodyPr lIns="0" tIns="0" rIns="0" bIns="0" rtlCol="0" anchor="t">
            <a:spAutoFit/>
          </a:bodyPr>
          <a:lstStyle/>
          <a:p>
            <a:pPr algn="ctr">
              <a:lnSpc>
                <a:spcPts val="4200"/>
              </a:lnSpc>
            </a:pPr>
            <a:r>
              <a:rPr lang="en-US" sz="3000" spc="120">
                <a:solidFill>
                  <a:srgbClr val="000000"/>
                </a:solidFill>
                <a:latin typeface="Poppins Bold"/>
              </a:rPr>
              <a:t>CHALLENGES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9525" y="-9525"/>
            <a:ext cx="257175" cy="257175"/>
            <a:chOff x="0" y="0"/>
            <a:chExt cx="342900" cy="342900"/>
          </a:xfrm>
        </p:grpSpPr>
        <p:sp>
          <p:nvSpPr>
            <p:cNvPr id="3" name="Freeform 3"/>
            <p:cNvSpPr/>
            <p:nvPr/>
          </p:nvSpPr>
          <p:spPr>
            <a:xfrm>
              <a:off x="12700" y="12700"/>
              <a:ext cx="317500" cy="317500"/>
            </a:xfrm>
            <a:custGeom>
              <a:avLst/>
              <a:gdLst/>
              <a:ahLst/>
              <a:cxnLst/>
              <a:rect l="l" t="t" r="r" b="b"/>
              <a:pathLst>
                <a:path w="317500" h="317500">
                  <a:moveTo>
                    <a:pt x="0" y="0"/>
                  </a:moveTo>
                  <a:lnTo>
                    <a:pt x="317500" y="0"/>
                  </a:lnTo>
                  <a:lnTo>
                    <a:pt x="317500" y="317500"/>
                  </a:lnTo>
                  <a:lnTo>
                    <a:pt x="0" y="317500"/>
                  </a:lnTo>
                  <a:close/>
                </a:path>
              </a:pathLst>
            </a:custGeom>
            <a:solidFill>
              <a:srgbClr val="7EC44E"/>
            </a:solidFill>
          </p:spPr>
        </p:sp>
        <p:sp>
          <p:nvSpPr>
            <p:cNvPr id="4" name="Freeform 4"/>
            <p:cNvSpPr/>
            <p:nvPr/>
          </p:nvSpPr>
          <p:spPr>
            <a:xfrm>
              <a:off x="0" y="0"/>
              <a:ext cx="342900" cy="342900"/>
            </a:xfrm>
            <a:custGeom>
              <a:avLst/>
              <a:gdLst/>
              <a:ahLst/>
              <a:cxnLst/>
              <a:rect l="l" t="t" r="r" b="b"/>
              <a:pathLst>
                <a:path w="342900" h="342900">
                  <a:moveTo>
                    <a:pt x="12700" y="0"/>
                  </a:moveTo>
                  <a:lnTo>
                    <a:pt x="330200" y="0"/>
                  </a:lnTo>
                  <a:cubicBezTo>
                    <a:pt x="337185" y="0"/>
                    <a:pt x="342900" y="5715"/>
                    <a:pt x="342900" y="12700"/>
                  </a:cubicBezTo>
                  <a:lnTo>
                    <a:pt x="342900" y="330200"/>
                  </a:lnTo>
                  <a:cubicBezTo>
                    <a:pt x="342900" y="337185"/>
                    <a:pt x="337185" y="342900"/>
                    <a:pt x="330200" y="342900"/>
                  </a:cubicBezTo>
                  <a:lnTo>
                    <a:pt x="12700" y="342900"/>
                  </a:lnTo>
                  <a:cubicBezTo>
                    <a:pt x="5715" y="342900"/>
                    <a:pt x="0" y="337185"/>
                    <a:pt x="0" y="330200"/>
                  </a:cubicBezTo>
                  <a:lnTo>
                    <a:pt x="0" y="12700"/>
                  </a:lnTo>
                  <a:cubicBezTo>
                    <a:pt x="0" y="5715"/>
                    <a:pt x="5715" y="0"/>
                    <a:pt x="12700" y="0"/>
                  </a:cubicBezTo>
                  <a:moveTo>
                    <a:pt x="12700" y="25400"/>
                  </a:moveTo>
                  <a:lnTo>
                    <a:pt x="12700" y="12700"/>
                  </a:lnTo>
                  <a:lnTo>
                    <a:pt x="25400" y="12700"/>
                  </a:lnTo>
                  <a:lnTo>
                    <a:pt x="25400" y="330200"/>
                  </a:lnTo>
                  <a:lnTo>
                    <a:pt x="12700" y="330200"/>
                  </a:lnTo>
                  <a:lnTo>
                    <a:pt x="12700" y="317500"/>
                  </a:lnTo>
                  <a:lnTo>
                    <a:pt x="330200" y="317500"/>
                  </a:lnTo>
                  <a:lnTo>
                    <a:pt x="330200" y="330200"/>
                  </a:lnTo>
                  <a:lnTo>
                    <a:pt x="317500" y="330200"/>
                  </a:lnTo>
                  <a:lnTo>
                    <a:pt x="317500" y="12700"/>
                  </a:lnTo>
                  <a:lnTo>
                    <a:pt x="330200" y="12700"/>
                  </a:lnTo>
                  <a:lnTo>
                    <a:pt x="330200" y="25400"/>
                  </a:lnTo>
                  <a:lnTo>
                    <a:pt x="12700" y="25400"/>
                  </a:lnTo>
                  <a:close/>
                </a:path>
              </a:pathLst>
            </a:custGeom>
            <a:solidFill>
              <a:srgbClr val="5B8F37"/>
            </a:solidFill>
          </p:spPr>
        </p:sp>
      </p:grpSp>
      <p:sp>
        <p:nvSpPr>
          <p:cNvPr id="5" name="AutoShape 5"/>
          <p:cNvSpPr/>
          <p:nvPr/>
        </p:nvSpPr>
        <p:spPr>
          <a:xfrm rot="3678">
            <a:off x="2816262" y="9613520"/>
            <a:ext cx="13351112" cy="0"/>
          </a:xfrm>
          <a:prstGeom prst="line">
            <a:avLst/>
          </a:prstGeom>
          <a:ln w="9525" cap="rnd">
            <a:solidFill>
              <a:srgbClr val="2B2B2B"/>
            </a:solidFill>
            <a:prstDash val="solid"/>
            <a:headEnd type="none" w="sm" len="sm"/>
            <a:tailEnd type="none" w="sm" len="sm"/>
          </a:ln>
        </p:spPr>
      </p:sp>
      <p:sp>
        <p:nvSpPr>
          <p:cNvPr id="6" name="TextBox 6"/>
          <p:cNvSpPr txBox="1"/>
          <p:nvPr/>
        </p:nvSpPr>
        <p:spPr>
          <a:xfrm>
            <a:off x="1258023" y="9386607"/>
            <a:ext cx="1690917" cy="379751"/>
          </a:xfrm>
          <a:prstGeom prst="rect">
            <a:avLst/>
          </a:prstGeom>
        </p:spPr>
        <p:txBody>
          <a:bodyPr lIns="0" tIns="0" rIns="0" bIns="0" rtlCol="0" anchor="t">
            <a:spAutoFit/>
          </a:bodyPr>
          <a:lstStyle/>
          <a:p>
            <a:pPr algn="l">
              <a:lnSpc>
                <a:spcPts val="2520"/>
              </a:lnSpc>
            </a:pPr>
            <a:r>
              <a:rPr lang="en-US" sz="2100">
                <a:solidFill>
                  <a:srgbClr val="2B2B2B"/>
                </a:solidFill>
                <a:latin typeface="Lato Light"/>
              </a:rPr>
              <a:t>GrowthDesk</a:t>
            </a:r>
          </a:p>
        </p:txBody>
      </p:sp>
      <p:sp>
        <p:nvSpPr>
          <p:cNvPr id="7" name="TextBox 7"/>
          <p:cNvSpPr txBox="1"/>
          <p:nvPr/>
        </p:nvSpPr>
        <p:spPr>
          <a:xfrm>
            <a:off x="16557896" y="9409689"/>
            <a:ext cx="392277" cy="379751"/>
          </a:xfrm>
          <a:prstGeom prst="rect">
            <a:avLst/>
          </a:prstGeom>
        </p:spPr>
        <p:txBody>
          <a:bodyPr lIns="0" tIns="0" rIns="0" bIns="0" rtlCol="0" anchor="t">
            <a:spAutoFit/>
          </a:bodyPr>
          <a:lstStyle/>
          <a:p>
            <a:pPr algn="l">
              <a:lnSpc>
                <a:spcPts val="2520"/>
              </a:lnSpc>
            </a:pPr>
            <a:r>
              <a:rPr lang="en-US" sz="2100">
                <a:solidFill>
                  <a:srgbClr val="2B2B2B"/>
                </a:solidFill>
                <a:latin typeface="Lato Light"/>
              </a:rPr>
              <a:t>‹#›</a:t>
            </a:r>
          </a:p>
        </p:txBody>
      </p:sp>
      <p:grpSp>
        <p:nvGrpSpPr>
          <p:cNvPr id="8" name="Group 8"/>
          <p:cNvGrpSpPr/>
          <p:nvPr/>
        </p:nvGrpSpPr>
        <p:grpSpPr>
          <a:xfrm>
            <a:off x="0" y="0"/>
            <a:ext cx="18288000" cy="10286998"/>
            <a:chOff x="0" y="0"/>
            <a:chExt cx="24384000" cy="13715998"/>
          </a:xfrm>
        </p:grpSpPr>
        <p:sp>
          <p:nvSpPr>
            <p:cNvPr id="9" name="Freeform 9"/>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000000"/>
            </a:solidFill>
          </p:spPr>
        </p:sp>
      </p:grpSp>
      <p:pic>
        <p:nvPicPr>
          <p:cNvPr id="10" name="Picture 10"/>
          <p:cNvPicPr>
            <a:picLocks noChangeAspect="1"/>
          </p:cNvPicPr>
          <p:nvPr/>
        </p:nvPicPr>
        <p:blipFill>
          <a:blip r:embed="rId2"/>
          <a:srcRect t="15419" r="-1" b="-1"/>
          <a:stretch>
            <a:fillRect/>
          </a:stretch>
        </p:blipFill>
        <p:spPr>
          <a:xfrm>
            <a:off x="30" y="1"/>
            <a:ext cx="18287970" cy="10286998"/>
          </a:xfrm>
          <a:prstGeom prst="rect">
            <a:avLst/>
          </a:prstGeom>
        </p:spPr>
      </p:pic>
      <p:sp>
        <p:nvSpPr>
          <p:cNvPr id="11" name="TextBox 11"/>
          <p:cNvSpPr txBox="1"/>
          <p:nvPr/>
        </p:nvSpPr>
        <p:spPr>
          <a:xfrm>
            <a:off x="2377462" y="3594926"/>
            <a:ext cx="13533120" cy="2575560"/>
          </a:xfrm>
          <a:prstGeom prst="rect">
            <a:avLst/>
          </a:prstGeom>
        </p:spPr>
        <p:txBody>
          <a:bodyPr lIns="0" tIns="0" rIns="0" bIns="0" rtlCol="0" anchor="t">
            <a:spAutoFit/>
          </a:bodyPr>
          <a:lstStyle/>
          <a:p>
            <a:pPr algn="ctr">
              <a:lnSpc>
                <a:spcPts val="9720"/>
              </a:lnSpc>
            </a:pPr>
            <a:r>
              <a:rPr lang="en-US" sz="9000">
                <a:solidFill>
                  <a:srgbClr val="FFFFFF"/>
                </a:solidFill>
                <a:latin typeface="Poppins Bold"/>
              </a:rPr>
              <a:t>Standard Package of Games</a:t>
            </a:r>
          </a:p>
        </p:txBody>
      </p:sp>
      <p:sp>
        <p:nvSpPr>
          <p:cNvPr id="12" name="TextBox 12"/>
          <p:cNvSpPr txBox="1"/>
          <p:nvPr/>
        </p:nvSpPr>
        <p:spPr>
          <a:xfrm>
            <a:off x="2377447" y="6180011"/>
            <a:ext cx="13533120" cy="531114"/>
          </a:xfrm>
          <a:prstGeom prst="rect">
            <a:avLst/>
          </a:prstGeom>
        </p:spPr>
        <p:txBody>
          <a:bodyPr lIns="0" tIns="0" rIns="0" bIns="0" rtlCol="0" anchor="t">
            <a:spAutoFit/>
          </a:bodyPr>
          <a:lstStyle/>
          <a:p>
            <a:pPr algn="ctr">
              <a:lnSpc>
                <a:spcPts val="3888"/>
              </a:lnSpc>
            </a:pPr>
            <a:r>
              <a:rPr lang="en-US" sz="3600">
                <a:solidFill>
                  <a:srgbClr val="FFFFFF"/>
                </a:solidFill>
                <a:latin typeface="Poppins"/>
              </a:rPr>
              <a:t>Spin &amp; Win, Digital Scratch Card, and Digital Quiz</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9932f40-529a-41c3-8bad-f87d30b50ccb" xsi:nil="true"/>
    <lcf76f155ced4ddcb4097134ff3c332f xmlns="cbea92aa-5491-4b00-871d-0dcc60b6800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86439F6E0954647A64A17F3E4589DAD" ma:contentTypeVersion="16" ma:contentTypeDescription="Create a new document." ma:contentTypeScope="" ma:versionID="cc0eb7511e7f23904e1efd38f451bd18">
  <xsd:schema xmlns:xsd="http://www.w3.org/2001/XMLSchema" xmlns:xs="http://www.w3.org/2001/XMLSchema" xmlns:p="http://schemas.microsoft.com/office/2006/metadata/properties" xmlns:ns2="b9932f40-529a-41c3-8bad-f87d30b50ccb" xmlns:ns3="cbea92aa-5491-4b00-871d-0dcc60b68007" targetNamespace="http://schemas.microsoft.com/office/2006/metadata/properties" ma:root="true" ma:fieldsID="3bf1ecdfd8fcb24f0324f9618a855790" ns2:_="" ns3:_="">
    <xsd:import namespace="b9932f40-529a-41c3-8bad-f87d30b50ccb"/>
    <xsd:import namespace="cbea92aa-5491-4b00-871d-0dcc60b6800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MediaServiceAutoKeyPoints" minOccurs="0"/>
                <xsd:element ref="ns3:MediaServiceKeyPoint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932f40-529a-41c3-8bad-f87d30b50cc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62bb441-c73d-4634-847b-1254fe13e78e}" ma:internalName="TaxCatchAll" ma:showField="CatchAllData" ma:web="b9932f40-529a-41c3-8bad-f87d30b50cc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bea92aa-5491-4b00-871d-0dcc60b6800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5000dfa-c7b8-48e9-b6fd-fd0b4952b33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5690EC-21CF-4308-9713-E5055E3F2250}">
  <ds:schemaRefs>
    <ds:schemaRef ds:uri="http://purl.org/dc/elements/1.1/"/>
    <ds:schemaRef ds:uri="cbea92aa-5491-4b00-871d-0dcc60b68007"/>
    <ds:schemaRef ds:uri="http://www.w3.org/XML/1998/namespace"/>
    <ds:schemaRef ds:uri="http://schemas.microsoft.com/office/2006/documentManagement/types"/>
    <ds:schemaRef ds:uri="http://purl.org/dc/dcmitype/"/>
    <ds:schemaRef ds:uri="http://schemas.microsoft.com/office/infopath/2007/PartnerControls"/>
    <ds:schemaRef ds:uri="http://purl.org/dc/terms/"/>
    <ds:schemaRef ds:uri="http://schemas.openxmlformats.org/package/2006/metadata/core-properties"/>
    <ds:schemaRef ds:uri="b9932f40-529a-41c3-8bad-f87d30b50ccb"/>
    <ds:schemaRef ds:uri="http://schemas.microsoft.com/office/2006/metadata/properties"/>
  </ds:schemaRefs>
</ds:datastoreItem>
</file>

<file path=customXml/itemProps2.xml><?xml version="1.0" encoding="utf-8"?>
<ds:datastoreItem xmlns:ds="http://schemas.openxmlformats.org/officeDocument/2006/customXml" ds:itemID="{BBCCD440-BDF1-4E9A-B6FA-A0DF88BA28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932f40-529a-41c3-8bad-f87d30b50ccb"/>
    <ds:schemaRef ds:uri="cbea92aa-5491-4b00-871d-0dcc60b680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F78F641-8841-4CC6-835E-A1B8E66A84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TotalTime>
  <Words>2845</Words>
  <Application>Microsoft Office PowerPoint</Application>
  <PresentationFormat>Custom</PresentationFormat>
  <Paragraphs>425</Paragraphs>
  <Slides>40</Slides>
  <Notes>0</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40</vt:i4>
      </vt:variant>
    </vt:vector>
  </HeadingPairs>
  <TitlesOfParts>
    <vt:vector size="53" baseType="lpstr">
      <vt:lpstr>Montserrat</vt:lpstr>
      <vt:lpstr>Calibri</vt:lpstr>
      <vt:lpstr>Lato Light</vt:lpstr>
      <vt:lpstr>Roboto Italics</vt:lpstr>
      <vt:lpstr>Roboto Bold</vt:lpstr>
      <vt:lpstr>Poppins Bold</vt:lpstr>
      <vt:lpstr>Poppins Light</vt:lpstr>
      <vt:lpstr>Arial</vt:lpstr>
      <vt:lpstr>Roboto</vt:lpstr>
      <vt:lpstr>Poppins</vt:lpstr>
      <vt:lpstr>Lato Bold</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Gamification Guide [Revised]</dc:title>
  <dc:creator>Jing Lopez</dc:creator>
  <cp:lastModifiedBy>Joan Bea J. Lopez</cp:lastModifiedBy>
  <cp:revision>10</cp:revision>
  <dcterms:created xsi:type="dcterms:W3CDTF">2006-08-16T00:00:00Z</dcterms:created>
  <dcterms:modified xsi:type="dcterms:W3CDTF">2022-12-29T08:27:27Z</dcterms:modified>
  <dc:identifier>DAFSjEe0luw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0x010100286439F6E0954647A64A17F3E4589DAD</vt:lpwstr>
  </property>
</Properties>
</file>