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Heavy Bold" panose="020B0604020202020204" charset="0"/>
      <p:regular r:id="rId20"/>
    </p:embeddedFont>
    <p:embeddedFont>
      <p:font typeface="Lato Light" panose="020F0502020204030203" pitchFamily="34" charset="0"/>
      <p:regular r:id="rId21"/>
      <p:italic r:id="rId22"/>
    </p:embeddedFont>
    <p:embeddedFont>
      <p:font typeface="Poppins" panose="00000500000000000000" pitchFamily="2" charset="0"/>
      <p:regular r:id="rId23"/>
      <p:bold r:id="rId24"/>
    </p:embeddedFont>
    <p:embeddedFont>
      <p:font typeface="Poppins Bold" panose="00000800000000000000" charset="0"/>
      <p:regular r:id="rId25"/>
    </p:embeddedFont>
    <p:embeddedFont>
      <p:font typeface="Poppins Italics" panose="020B0604020202020204" charset="0"/>
      <p:regular r:id="rId26"/>
    </p:embeddedFont>
    <p:embeddedFont>
      <p:font typeface="Poppins Light" panose="00000400000000000000" pitchFamily="2" charset="0"/>
      <p:regular r:id="rId27"/>
      <p: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old" panose="02000000000000000000" charset="0"/>
      <p:regular r:id="rId33"/>
    </p:embeddedFont>
    <p:embeddedFont>
      <p:font typeface="Roboto Italics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ustomXml" Target="../customXml/item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rzPIE3VdlLg?feature=oembed" TargetMode="External"/><Relationship Id="rId1" Type="http://schemas.openxmlformats.org/officeDocument/2006/relationships/video" Target="https://www.youtube.com/embed/eBIOKziwzGg?feature=oembed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kale-/skale-enteprise-expe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237" y="3089275"/>
            <a:ext cx="7611763" cy="417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160">
                <a:solidFill>
                  <a:srgbClr val="FFFFFF"/>
                </a:solidFill>
                <a:latin typeface="Poppins Bold"/>
              </a:rPr>
              <a:t>Digital Voucher Guide for Agency Owners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32237" y="6283298"/>
            <a:ext cx="5144892" cy="2791165"/>
            <a:chOff x="0" y="-315834"/>
            <a:chExt cx="1656229" cy="8985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229" cy="260166"/>
            </a:xfrm>
            <a:custGeom>
              <a:avLst/>
              <a:gdLst/>
              <a:ahLst/>
              <a:cxnLst/>
              <a:rect l="l" t="t" r="r" b="b"/>
              <a:pathLst>
                <a:path w="1656229" h="260166">
                  <a:moveTo>
                    <a:pt x="130083" y="0"/>
                  </a:moveTo>
                  <a:lnTo>
                    <a:pt x="1526146" y="0"/>
                  </a:lnTo>
                  <a:cubicBezTo>
                    <a:pt x="1560647" y="0"/>
                    <a:pt x="1593734" y="13705"/>
                    <a:pt x="1618129" y="38100"/>
                  </a:cubicBezTo>
                  <a:cubicBezTo>
                    <a:pt x="1642524" y="62496"/>
                    <a:pt x="1656229" y="95583"/>
                    <a:pt x="1656229" y="130083"/>
                  </a:cubicBezTo>
                  <a:lnTo>
                    <a:pt x="1656229" y="130083"/>
                  </a:lnTo>
                  <a:cubicBezTo>
                    <a:pt x="1656229" y="164583"/>
                    <a:pt x="1642524" y="197670"/>
                    <a:pt x="1618129" y="222065"/>
                  </a:cubicBezTo>
                  <a:cubicBezTo>
                    <a:pt x="1593734" y="246461"/>
                    <a:pt x="1560647" y="260166"/>
                    <a:pt x="1526146" y="260166"/>
                  </a:cubicBezTo>
                  <a:lnTo>
                    <a:pt x="130083" y="260166"/>
                  </a:lnTo>
                  <a:cubicBezTo>
                    <a:pt x="95583" y="260166"/>
                    <a:pt x="62496" y="246461"/>
                    <a:pt x="38100" y="222065"/>
                  </a:cubicBezTo>
                  <a:cubicBezTo>
                    <a:pt x="13705" y="197670"/>
                    <a:pt x="0" y="164583"/>
                    <a:pt x="0" y="130083"/>
                  </a:cubicBezTo>
                  <a:lnTo>
                    <a:pt x="0" y="130083"/>
                  </a:lnTo>
                  <a:cubicBezTo>
                    <a:pt x="0" y="95583"/>
                    <a:pt x="13705" y="62496"/>
                    <a:pt x="38100" y="38100"/>
                  </a:cubicBezTo>
                  <a:cubicBezTo>
                    <a:pt x="62496" y="13705"/>
                    <a:pt x="95583" y="0"/>
                    <a:pt x="1300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9007" y="-315834"/>
              <a:ext cx="151821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000000"/>
                  </a:solidFill>
                  <a:latin typeface="Poppins Bold"/>
                </a:rPr>
                <a:t>INTRODUCTION GUIDE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804" b="172"/>
          <a:stretch>
            <a:fillRect/>
          </a:stretch>
        </p:blipFill>
        <p:spPr>
          <a:xfrm>
            <a:off x="7741912" y="1548206"/>
            <a:ext cx="10087085" cy="7190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940" y="2382933"/>
            <a:ext cx="3609800" cy="2351431"/>
            <a:chOff x="0" y="-560733"/>
            <a:chExt cx="4813067" cy="3135242"/>
          </a:xfrm>
        </p:grpSpPr>
        <p:sp>
          <p:nvSpPr>
            <p:cNvPr id="3" name="Freeform 3"/>
            <p:cNvSpPr/>
            <p:nvPr/>
          </p:nvSpPr>
          <p:spPr>
            <a:xfrm>
              <a:off x="16891" y="10177"/>
              <a:ext cx="4779137" cy="1851516"/>
            </a:xfrm>
            <a:custGeom>
              <a:avLst/>
              <a:gdLst/>
              <a:ahLst/>
              <a:cxnLst/>
              <a:rect l="l" t="t" r="r" b="b"/>
              <a:pathLst>
                <a:path w="4779137" h="1851516">
                  <a:moveTo>
                    <a:pt x="0" y="308612"/>
                  </a:moveTo>
                  <a:cubicBezTo>
                    <a:pt x="0" y="138198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8122"/>
                    <a:pt x="4779137" y="308612"/>
                  </a:cubicBezTo>
                  <a:lnTo>
                    <a:pt x="4779137" y="1542905"/>
                  </a:lnTo>
                  <a:cubicBezTo>
                    <a:pt x="4779137" y="1713319"/>
                    <a:pt x="4548886" y="1851517"/>
                    <a:pt x="4265041" y="1851517"/>
                  </a:cubicBezTo>
                  <a:lnTo>
                    <a:pt x="514223" y="1851517"/>
                  </a:lnTo>
                  <a:cubicBezTo>
                    <a:pt x="230251" y="1851517"/>
                    <a:pt x="127" y="1713395"/>
                    <a:pt x="127" y="1542905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813046" cy="1871874"/>
            </a:xfrm>
            <a:custGeom>
              <a:avLst/>
              <a:gdLst/>
              <a:ahLst/>
              <a:cxnLst/>
              <a:rect l="l" t="t" r="r" b="b"/>
              <a:pathLst>
                <a:path w="4813046" h="1871874">
                  <a:moveTo>
                    <a:pt x="0" y="318789"/>
                  </a:moveTo>
                  <a:cubicBezTo>
                    <a:pt x="0" y="14271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10177"/>
                  </a:lnTo>
                  <a:lnTo>
                    <a:pt x="4281932" y="0"/>
                  </a:lnTo>
                  <a:cubicBezTo>
                    <a:pt x="4575175" y="0"/>
                    <a:pt x="4813046" y="142713"/>
                    <a:pt x="4813046" y="318789"/>
                  </a:cubicBezTo>
                  <a:lnTo>
                    <a:pt x="4796155" y="318789"/>
                  </a:lnTo>
                  <a:lnTo>
                    <a:pt x="4813046" y="318789"/>
                  </a:lnTo>
                  <a:lnTo>
                    <a:pt x="4813046" y="1553082"/>
                  </a:lnTo>
                  <a:lnTo>
                    <a:pt x="4796155" y="1553082"/>
                  </a:lnTo>
                  <a:lnTo>
                    <a:pt x="4813046" y="1553082"/>
                  </a:lnTo>
                  <a:cubicBezTo>
                    <a:pt x="4813046" y="1729158"/>
                    <a:pt x="4575175" y="1871874"/>
                    <a:pt x="4281932" y="1871874"/>
                  </a:cubicBezTo>
                  <a:lnTo>
                    <a:pt x="4281932" y="1861694"/>
                  </a:lnTo>
                  <a:lnTo>
                    <a:pt x="4281932" y="1871874"/>
                  </a:lnTo>
                  <a:lnTo>
                    <a:pt x="531114" y="1871874"/>
                  </a:lnTo>
                  <a:lnTo>
                    <a:pt x="531114" y="1861694"/>
                  </a:lnTo>
                  <a:lnTo>
                    <a:pt x="531114" y="1871874"/>
                  </a:lnTo>
                  <a:cubicBezTo>
                    <a:pt x="237871" y="1871874"/>
                    <a:pt x="0" y="1729158"/>
                    <a:pt x="0" y="1553082"/>
                  </a:cubicBezTo>
                  <a:lnTo>
                    <a:pt x="0" y="318789"/>
                  </a:lnTo>
                  <a:lnTo>
                    <a:pt x="16891" y="318789"/>
                  </a:lnTo>
                  <a:lnTo>
                    <a:pt x="0" y="318789"/>
                  </a:lnTo>
                  <a:moveTo>
                    <a:pt x="33909" y="318789"/>
                  </a:moveTo>
                  <a:lnTo>
                    <a:pt x="33909" y="1553082"/>
                  </a:lnTo>
                  <a:lnTo>
                    <a:pt x="16891" y="1553082"/>
                  </a:lnTo>
                  <a:lnTo>
                    <a:pt x="33909" y="1553082"/>
                  </a:lnTo>
                  <a:cubicBezTo>
                    <a:pt x="33909" y="1717833"/>
                    <a:pt x="256413" y="1851440"/>
                    <a:pt x="531114" y="1851440"/>
                  </a:cubicBezTo>
                  <a:lnTo>
                    <a:pt x="4281932" y="1851440"/>
                  </a:lnTo>
                  <a:cubicBezTo>
                    <a:pt x="4556633" y="1851440"/>
                    <a:pt x="4779137" y="1717833"/>
                    <a:pt x="4779137" y="1553082"/>
                  </a:cubicBezTo>
                  <a:lnTo>
                    <a:pt x="4779137" y="318789"/>
                  </a:lnTo>
                  <a:cubicBezTo>
                    <a:pt x="4779137" y="154038"/>
                    <a:pt x="4556633" y="20431"/>
                    <a:pt x="4281932" y="20431"/>
                  </a:cubicBezTo>
                  <a:lnTo>
                    <a:pt x="531114" y="20431"/>
                  </a:lnTo>
                  <a:lnTo>
                    <a:pt x="531114" y="10177"/>
                  </a:lnTo>
                  <a:lnTo>
                    <a:pt x="531114" y="20431"/>
                  </a:lnTo>
                  <a:cubicBezTo>
                    <a:pt x="256413" y="20431"/>
                    <a:pt x="33909" y="154038"/>
                    <a:pt x="33909" y="31878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60733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Standard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9049" y="6668310"/>
            <a:ext cx="3623675" cy="2351432"/>
            <a:chOff x="-18521" y="-620155"/>
            <a:chExt cx="4831567" cy="3135243"/>
          </a:xfrm>
        </p:grpSpPr>
        <p:sp>
          <p:nvSpPr>
            <p:cNvPr id="7" name="Freeform 7"/>
            <p:cNvSpPr/>
            <p:nvPr/>
          </p:nvSpPr>
          <p:spPr>
            <a:xfrm>
              <a:off x="16891" y="9994"/>
              <a:ext cx="4779137" cy="1818176"/>
            </a:xfrm>
            <a:custGeom>
              <a:avLst/>
              <a:gdLst/>
              <a:ahLst/>
              <a:cxnLst/>
              <a:rect l="l" t="t" r="r" b="b"/>
              <a:pathLst>
                <a:path w="4779137" h="1818176">
                  <a:moveTo>
                    <a:pt x="0" y="303055"/>
                  </a:moveTo>
                  <a:cubicBezTo>
                    <a:pt x="0" y="135710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5634"/>
                    <a:pt x="4779137" y="303055"/>
                  </a:cubicBezTo>
                  <a:lnTo>
                    <a:pt x="4779137" y="1515122"/>
                  </a:lnTo>
                  <a:cubicBezTo>
                    <a:pt x="4779137" y="1682467"/>
                    <a:pt x="4548886" y="1818176"/>
                    <a:pt x="4265041" y="1818176"/>
                  </a:cubicBezTo>
                  <a:lnTo>
                    <a:pt x="514223" y="1818176"/>
                  </a:lnTo>
                  <a:cubicBezTo>
                    <a:pt x="230251" y="1818176"/>
                    <a:pt x="127" y="1682542"/>
                    <a:pt x="127" y="15151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813046" cy="1838168"/>
            </a:xfrm>
            <a:custGeom>
              <a:avLst/>
              <a:gdLst/>
              <a:ahLst/>
              <a:cxnLst/>
              <a:rect l="l" t="t" r="r" b="b"/>
              <a:pathLst>
                <a:path w="4813046" h="1838168">
                  <a:moveTo>
                    <a:pt x="0" y="313049"/>
                  </a:moveTo>
                  <a:cubicBezTo>
                    <a:pt x="0" y="14014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9994"/>
                  </a:lnTo>
                  <a:lnTo>
                    <a:pt x="4281932" y="0"/>
                  </a:lnTo>
                  <a:cubicBezTo>
                    <a:pt x="4575175" y="0"/>
                    <a:pt x="4813046" y="140143"/>
                    <a:pt x="4813046" y="313049"/>
                  </a:cubicBezTo>
                  <a:lnTo>
                    <a:pt x="4796155" y="313049"/>
                  </a:lnTo>
                  <a:lnTo>
                    <a:pt x="4813046" y="313049"/>
                  </a:lnTo>
                  <a:lnTo>
                    <a:pt x="4813046" y="1525116"/>
                  </a:lnTo>
                  <a:lnTo>
                    <a:pt x="4796155" y="1525116"/>
                  </a:lnTo>
                  <a:lnTo>
                    <a:pt x="4813046" y="1525116"/>
                  </a:lnTo>
                  <a:cubicBezTo>
                    <a:pt x="4813046" y="1698022"/>
                    <a:pt x="4575175" y="1838168"/>
                    <a:pt x="4281932" y="1838168"/>
                  </a:cubicBezTo>
                  <a:lnTo>
                    <a:pt x="4281932" y="1828170"/>
                  </a:lnTo>
                  <a:lnTo>
                    <a:pt x="4281932" y="1838168"/>
                  </a:lnTo>
                  <a:lnTo>
                    <a:pt x="531114" y="1838168"/>
                  </a:lnTo>
                  <a:lnTo>
                    <a:pt x="531114" y="1828170"/>
                  </a:lnTo>
                  <a:lnTo>
                    <a:pt x="531114" y="1838168"/>
                  </a:lnTo>
                  <a:cubicBezTo>
                    <a:pt x="237871" y="1838167"/>
                    <a:pt x="0" y="1698022"/>
                    <a:pt x="0" y="1525116"/>
                  </a:cubicBezTo>
                  <a:lnTo>
                    <a:pt x="0" y="313049"/>
                  </a:lnTo>
                  <a:lnTo>
                    <a:pt x="16891" y="313049"/>
                  </a:lnTo>
                  <a:lnTo>
                    <a:pt x="0" y="313049"/>
                  </a:lnTo>
                  <a:moveTo>
                    <a:pt x="33909" y="313049"/>
                  </a:moveTo>
                  <a:lnTo>
                    <a:pt x="33909" y="1525116"/>
                  </a:lnTo>
                  <a:lnTo>
                    <a:pt x="16891" y="1525116"/>
                  </a:lnTo>
                  <a:lnTo>
                    <a:pt x="33909" y="1525116"/>
                  </a:lnTo>
                  <a:cubicBezTo>
                    <a:pt x="33909" y="1686900"/>
                    <a:pt x="256413" y="1818101"/>
                    <a:pt x="531114" y="1818101"/>
                  </a:cubicBezTo>
                  <a:lnTo>
                    <a:pt x="4281932" y="1818101"/>
                  </a:lnTo>
                  <a:cubicBezTo>
                    <a:pt x="4556633" y="1818101"/>
                    <a:pt x="4779137" y="1686900"/>
                    <a:pt x="4779137" y="1525116"/>
                  </a:cubicBezTo>
                  <a:lnTo>
                    <a:pt x="4779137" y="313049"/>
                  </a:lnTo>
                  <a:cubicBezTo>
                    <a:pt x="4779137" y="151264"/>
                    <a:pt x="4556633" y="20063"/>
                    <a:pt x="4281932" y="20063"/>
                  </a:cubicBezTo>
                  <a:lnTo>
                    <a:pt x="531114" y="20063"/>
                  </a:lnTo>
                  <a:lnTo>
                    <a:pt x="531114" y="9994"/>
                  </a:lnTo>
                  <a:lnTo>
                    <a:pt x="531114" y="20063"/>
                  </a:lnTo>
                  <a:cubicBezTo>
                    <a:pt x="256413" y="20063"/>
                    <a:pt x="33909" y="151264"/>
                    <a:pt x="33909" y="31304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18521" y="-620155"/>
              <a:ext cx="4813067" cy="3135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Advanced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33650" y="2442464"/>
            <a:ext cx="2600600" cy="2330000"/>
            <a:chOff x="0" y="0"/>
            <a:chExt cx="3467467" cy="3106667"/>
          </a:xfrm>
        </p:grpSpPr>
        <p:sp>
          <p:nvSpPr>
            <p:cNvPr id="11" name="Freeform 11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Creates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Project via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Dashboard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25060" y="3368294"/>
            <a:ext cx="971600" cy="477800"/>
            <a:chOff x="0" y="0"/>
            <a:chExt cx="1295467" cy="637067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008674" y="2442464"/>
            <a:ext cx="2600600" cy="2330000"/>
            <a:chOff x="0" y="0"/>
            <a:chExt cx="3467467" cy="3106667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4674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Agency Requests SKALE Quotation From Partner Manager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 &amp; Signs Off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13528" y="2442464"/>
            <a:ext cx="2600600" cy="2330000"/>
            <a:chOff x="0" y="0"/>
            <a:chExt cx="3467467" cy="3106667"/>
          </a:xfrm>
        </p:grpSpPr>
        <p:sp>
          <p:nvSpPr>
            <p:cNvPr id="22" name="Freeform 22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Activates Project Created by Agency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60132" y="6668310"/>
            <a:ext cx="2600600" cy="2330000"/>
            <a:chOff x="0" y="0"/>
            <a:chExt cx="3467467" cy="3106667"/>
          </a:xfrm>
        </p:grpSpPr>
        <p:sp>
          <p:nvSpPr>
            <p:cNvPr id="26" name="Freeform 26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Reviews Requirements from Agency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57992" y="6657736"/>
            <a:ext cx="2600600" cy="2330000"/>
            <a:chOff x="0" y="0"/>
            <a:chExt cx="3467467" cy="3106667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Does Agency Require Deck from SKALE?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-1512995">
            <a:off x="12961646" y="7088088"/>
            <a:ext cx="971788" cy="341044"/>
            <a:chOff x="0" y="0"/>
            <a:chExt cx="1295717" cy="454725"/>
          </a:xfrm>
        </p:grpSpPr>
        <p:sp>
          <p:nvSpPr>
            <p:cNvPr id="34" name="Freeform 34"/>
            <p:cNvSpPr/>
            <p:nvPr/>
          </p:nvSpPr>
          <p:spPr>
            <a:xfrm>
              <a:off x="16891" y="16891"/>
              <a:ext cx="1261872" cy="420878"/>
            </a:xfrm>
            <a:custGeom>
              <a:avLst/>
              <a:gdLst/>
              <a:ahLst/>
              <a:cxnLst/>
              <a:rect l="l" t="t" r="r" b="b"/>
              <a:pathLst>
                <a:path w="1261872" h="420878">
                  <a:moveTo>
                    <a:pt x="0" y="105283"/>
                  </a:moveTo>
                  <a:lnTo>
                    <a:pt x="1040511" y="105283"/>
                  </a:lnTo>
                  <a:lnTo>
                    <a:pt x="1040511" y="0"/>
                  </a:lnTo>
                  <a:lnTo>
                    <a:pt x="1261872" y="210439"/>
                  </a:lnTo>
                  <a:lnTo>
                    <a:pt x="1040511" y="420878"/>
                  </a:lnTo>
                  <a:lnTo>
                    <a:pt x="1040511" y="315722"/>
                  </a:lnTo>
                  <a:lnTo>
                    <a:pt x="0" y="315722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1524"/>
              <a:ext cx="1295654" cy="457581"/>
            </a:xfrm>
            <a:custGeom>
              <a:avLst/>
              <a:gdLst/>
              <a:ahLst/>
              <a:cxnLst/>
              <a:rect l="l" t="t" r="r" b="b"/>
              <a:pathLst>
                <a:path w="1295654" h="457581">
                  <a:moveTo>
                    <a:pt x="16891" y="106680"/>
                  </a:moveTo>
                  <a:lnTo>
                    <a:pt x="1057402" y="106680"/>
                  </a:lnTo>
                  <a:lnTo>
                    <a:pt x="1057402" y="123698"/>
                  </a:lnTo>
                  <a:lnTo>
                    <a:pt x="1040384" y="123698"/>
                  </a:lnTo>
                  <a:lnTo>
                    <a:pt x="1040384" y="18415"/>
                  </a:lnTo>
                  <a:cubicBezTo>
                    <a:pt x="1040384" y="11684"/>
                    <a:pt x="1044448" y="5588"/>
                    <a:pt x="1050671" y="2794"/>
                  </a:cubicBezTo>
                  <a:cubicBezTo>
                    <a:pt x="1056894" y="0"/>
                    <a:pt x="1064133" y="1524"/>
                    <a:pt x="1069086" y="6223"/>
                  </a:cubicBezTo>
                  <a:lnTo>
                    <a:pt x="1290447" y="216662"/>
                  </a:lnTo>
                  <a:cubicBezTo>
                    <a:pt x="1293749" y="219837"/>
                    <a:pt x="1295654" y="224282"/>
                    <a:pt x="1295654" y="228981"/>
                  </a:cubicBezTo>
                  <a:cubicBezTo>
                    <a:pt x="1295654" y="233680"/>
                    <a:pt x="1293749" y="237998"/>
                    <a:pt x="1290447" y="241300"/>
                  </a:cubicBezTo>
                  <a:lnTo>
                    <a:pt x="1069086" y="451612"/>
                  </a:lnTo>
                  <a:cubicBezTo>
                    <a:pt x="1064133" y="456311"/>
                    <a:pt x="1057021" y="457581"/>
                    <a:pt x="1050798" y="454914"/>
                  </a:cubicBezTo>
                  <a:cubicBezTo>
                    <a:pt x="1044575" y="452247"/>
                    <a:pt x="1040511" y="446151"/>
                    <a:pt x="1040511" y="439293"/>
                  </a:cubicBezTo>
                  <a:lnTo>
                    <a:pt x="1040511" y="334137"/>
                  </a:lnTo>
                  <a:lnTo>
                    <a:pt x="1057402" y="334137"/>
                  </a:lnTo>
                  <a:lnTo>
                    <a:pt x="1057402" y="351028"/>
                  </a:lnTo>
                  <a:lnTo>
                    <a:pt x="16891" y="351028"/>
                  </a:lnTo>
                  <a:cubicBezTo>
                    <a:pt x="7620" y="351028"/>
                    <a:pt x="0" y="343408"/>
                    <a:pt x="0" y="334137"/>
                  </a:cubicBezTo>
                  <a:lnTo>
                    <a:pt x="0" y="123698"/>
                  </a:lnTo>
                  <a:cubicBezTo>
                    <a:pt x="0" y="114300"/>
                    <a:pt x="7620" y="106807"/>
                    <a:pt x="16891" y="106807"/>
                  </a:cubicBezTo>
                  <a:moveTo>
                    <a:pt x="16891" y="140716"/>
                  </a:moveTo>
                  <a:lnTo>
                    <a:pt x="16891" y="123698"/>
                  </a:lnTo>
                  <a:lnTo>
                    <a:pt x="33909" y="123698"/>
                  </a:lnTo>
                  <a:lnTo>
                    <a:pt x="33909" y="334137"/>
                  </a:lnTo>
                  <a:lnTo>
                    <a:pt x="16891" y="334137"/>
                  </a:lnTo>
                  <a:lnTo>
                    <a:pt x="16891" y="317119"/>
                  </a:lnTo>
                  <a:lnTo>
                    <a:pt x="1057402" y="317119"/>
                  </a:lnTo>
                  <a:cubicBezTo>
                    <a:pt x="1066800" y="317119"/>
                    <a:pt x="1074293" y="324739"/>
                    <a:pt x="1074293" y="334010"/>
                  </a:cubicBezTo>
                  <a:lnTo>
                    <a:pt x="1074293" y="439166"/>
                  </a:lnTo>
                  <a:lnTo>
                    <a:pt x="1057402" y="439166"/>
                  </a:lnTo>
                  <a:lnTo>
                    <a:pt x="1045718" y="426847"/>
                  </a:lnTo>
                  <a:lnTo>
                    <a:pt x="1267079" y="216662"/>
                  </a:lnTo>
                  <a:lnTo>
                    <a:pt x="1278763" y="228981"/>
                  </a:lnTo>
                  <a:lnTo>
                    <a:pt x="1267079" y="241300"/>
                  </a:lnTo>
                  <a:lnTo>
                    <a:pt x="1045718" y="30734"/>
                  </a:lnTo>
                  <a:lnTo>
                    <a:pt x="1057402" y="18415"/>
                  </a:lnTo>
                  <a:lnTo>
                    <a:pt x="1074293" y="18415"/>
                  </a:lnTo>
                  <a:lnTo>
                    <a:pt x="1074293" y="123698"/>
                  </a:lnTo>
                  <a:cubicBezTo>
                    <a:pt x="1074293" y="133096"/>
                    <a:pt x="1066673" y="140589"/>
                    <a:pt x="1057402" y="140589"/>
                  </a:cubicBezTo>
                  <a:lnTo>
                    <a:pt x="16891" y="1405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 rot="838475">
            <a:off x="12961648" y="8183672"/>
            <a:ext cx="972018" cy="341328"/>
            <a:chOff x="0" y="0"/>
            <a:chExt cx="1296024" cy="455104"/>
          </a:xfrm>
        </p:grpSpPr>
        <p:sp>
          <p:nvSpPr>
            <p:cNvPr id="37" name="Freeform 37"/>
            <p:cNvSpPr/>
            <p:nvPr/>
          </p:nvSpPr>
          <p:spPr>
            <a:xfrm>
              <a:off x="16891" y="16891"/>
              <a:ext cx="1262253" cy="421259"/>
            </a:xfrm>
            <a:custGeom>
              <a:avLst/>
              <a:gdLst/>
              <a:ahLst/>
              <a:cxnLst/>
              <a:rect l="l" t="t" r="r" b="b"/>
              <a:pathLst>
                <a:path w="1262253" h="421259">
                  <a:moveTo>
                    <a:pt x="0" y="105410"/>
                  </a:moveTo>
                  <a:lnTo>
                    <a:pt x="1040638" y="105410"/>
                  </a:lnTo>
                  <a:lnTo>
                    <a:pt x="1040638" y="0"/>
                  </a:lnTo>
                  <a:lnTo>
                    <a:pt x="1262253" y="210566"/>
                  </a:lnTo>
                  <a:lnTo>
                    <a:pt x="1040638" y="421259"/>
                  </a:lnTo>
                  <a:lnTo>
                    <a:pt x="1040638" y="315976"/>
                  </a:lnTo>
                  <a:lnTo>
                    <a:pt x="0" y="315976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1524"/>
              <a:ext cx="1296035" cy="457962"/>
            </a:xfrm>
            <a:custGeom>
              <a:avLst/>
              <a:gdLst/>
              <a:ahLst/>
              <a:cxnLst/>
              <a:rect l="l" t="t" r="r" b="b"/>
              <a:pathLst>
                <a:path w="1296035" h="457962">
                  <a:moveTo>
                    <a:pt x="16891" y="106807"/>
                  </a:moveTo>
                  <a:lnTo>
                    <a:pt x="1057529" y="106807"/>
                  </a:lnTo>
                  <a:lnTo>
                    <a:pt x="1057529" y="123825"/>
                  </a:lnTo>
                  <a:lnTo>
                    <a:pt x="1040511" y="123825"/>
                  </a:lnTo>
                  <a:lnTo>
                    <a:pt x="1040511" y="18415"/>
                  </a:lnTo>
                  <a:cubicBezTo>
                    <a:pt x="1040511" y="11684"/>
                    <a:pt x="1044575" y="5588"/>
                    <a:pt x="1050798" y="2794"/>
                  </a:cubicBezTo>
                  <a:cubicBezTo>
                    <a:pt x="1057021" y="0"/>
                    <a:pt x="1064260" y="1524"/>
                    <a:pt x="1069213" y="6223"/>
                  </a:cubicBezTo>
                  <a:lnTo>
                    <a:pt x="1290828" y="216789"/>
                  </a:lnTo>
                  <a:cubicBezTo>
                    <a:pt x="1294130" y="219964"/>
                    <a:pt x="1296035" y="224409"/>
                    <a:pt x="1296035" y="229108"/>
                  </a:cubicBezTo>
                  <a:cubicBezTo>
                    <a:pt x="1296035" y="233807"/>
                    <a:pt x="1294130" y="238125"/>
                    <a:pt x="1290828" y="241427"/>
                  </a:cubicBezTo>
                  <a:lnTo>
                    <a:pt x="1069213" y="451993"/>
                  </a:lnTo>
                  <a:cubicBezTo>
                    <a:pt x="1064260" y="456692"/>
                    <a:pt x="1057148" y="457962"/>
                    <a:pt x="1050925" y="455295"/>
                  </a:cubicBezTo>
                  <a:cubicBezTo>
                    <a:pt x="1044702" y="452628"/>
                    <a:pt x="1040638" y="446532"/>
                    <a:pt x="1040638" y="439674"/>
                  </a:cubicBezTo>
                  <a:lnTo>
                    <a:pt x="1040638" y="334391"/>
                  </a:lnTo>
                  <a:lnTo>
                    <a:pt x="1057529" y="334391"/>
                  </a:lnTo>
                  <a:lnTo>
                    <a:pt x="1057529" y="351282"/>
                  </a:lnTo>
                  <a:lnTo>
                    <a:pt x="16891" y="351282"/>
                  </a:lnTo>
                  <a:cubicBezTo>
                    <a:pt x="7620" y="351282"/>
                    <a:pt x="0" y="343789"/>
                    <a:pt x="0" y="334391"/>
                  </a:cubicBezTo>
                  <a:lnTo>
                    <a:pt x="0" y="123825"/>
                  </a:lnTo>
                  <a:cubicBezTo>
                    <a:pt x="0" y="114427"/>
                    <a:pt x="7620" y="106934"/>
                    <a:pt x="16891" y="106934"/>
                  </a:cubicBezTo>
                  <a:moveTo>
                    <a:pt x="16891" y="140843"/>
                  </a:moveTo>
                  <a:lnTo>
                    <a:pt x="16891" y="123825"/>
                  </a:lnTo>
                  <a:lnTo>
                    <a:pt x="33909" y="123825"/>
                  </a:lnTo>
                  <a:lnTo>
                    <a:pt x="33909" y="334391"/>
                  </a:lnTo>
                  <a:lnTo>
                    <a:pt x="16891" y="334391"/>
                  </a:lnTo>
                  <a:lnTo>
                    <a:pt x="16891" y="317500"/>
                  </a:lnTo>
                  <a:lnTo>
                    <a:pt x="1057529" y="317500"/>
                  </a:lnTo>
                  <a:cubicBezTo>
                    <a:pt x="1066927" y="317500"/>
                    <a:pt x="1074420" y="325120"/>
                    <a:pt x="1074420" y="334391"/>
                  </a:cubicBezTo>
                  <a:lnTo>
                    <a:pt x="1074420" y="439674"/>
                  </a:lnTo>
                  <a:lnTo>
                    <a:pt x="1057529" y="439674"/>
                  </a:lnTo>
                  <a:lnTo>
                    <a:pt x="1045845" y="427355"/>
                  </a:lnTo>
                  <a:lnTo>
                    <a:pt x="1267460" y="216789"/>
                  </a:lnTo>
                  <a:lnTo>
                    <a:pt x="1279144" y="229108"/>
                  </a:lnTo>
                  <a:lnTo>
                    <a:pt x="1267460" y="241427"/>
                  </a:lnTo>
                  <a:lnTo>
                    <a:pt x="1045845" y="30734"/>
                  </a:lnTo>
                  <a:lnTo>
                    <a:pt x="1057529" y="18415"/>
                  </a:lnTo>
                  <a:lnTo>
                    <a:pt x="1074420" y="18415"/>
                  </a:lnTo>
                  <a:lnTo>
                    <a:pt x="1074420" y="123825"/>
                  </a:lnTo>
                  <a:cubicBezTo>
                    <a:pt x="1074420" y="133223"/>
                    <a:pt x="1066800" y="140716"/>
                    <a:pt x="1057529" y="140716"/>
                  </a:cubicBezTo>
                  <a:lnTo>
                    <a:pt x="16891" y="1407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TextBox 39"/>
          <p:cNvSpPr txBox="1"/>
          <p:nvPr/>
        </p:nvSpPr>
        <p:spPr>
          <a:xfrm rot="-1486661">
            <a:off x="12957904" y="6776200"/>
            <a:ext cx="809168" cy="4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Yes</a:t>
            </a:r>
          </a:p>
        </p:txBody>
      </p:sp>
      <p:sp>
        <p:nvSpPr>
          <p:cNvPr id="40" name="TextBox 40"/>
          <p:cNvSpPr txBox="1"/>
          <p:nvPr/>
        </p:nvSpPr>
        <p:spPr>
          <a:xfrm rot="899254">
            <a:off x="12911831" y="8458155"/>
            <a:ext cx="8094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No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4341416" y="6173098"/>
            <a:ext cx="2600600" cy="1469898"/>
            <a:chOff x="0" y="0"/>
            <a:chExt cx="3467467" cy="1959864"/>
          </a:xfrm>
        </p:grpSpPr>
        <p:sp>
          <p:nvSpPr>
            <p:cNvPr id="42" name="Freeform 42"/>
            <p:cNvSpPr/>
            <p:nvPr/>
          </p:nvSpPr>
          <p:spPr>
            <a:xfrm>
              <a:off x="16891" y="17211"/>
              <a:ext cx="3433699" cy="1925390"/>
            </a:xfrm>
            <a:custGeom>
              <a:avLst/>
              <a:gdLst/>
              <a:ahLst/>
              <a:cxnLst/>
              <a:rect l="l" t="t" r="r" b="b"/>
              <a:pathLst>
                <a:path w="3433699" h="1925390">
                  <a:moveTo>
                    <a:pt x="0" y="320920"/>
                  </a:moveTo>
                  <a:cubicBezTo>
                    <a:pt x="0" y="143637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3637"/>
                    <a:pt x="3433699" y="320920"/>
                  </a:cubicBezTo>
                  <a:lnTo>
                    <a:pt x="3433699" y="1604470"/>
                  </a:lnTo>
                  <a:cubicBezTo>
                    <a:pt x="3433699" y="1781752"/>
                    <a:pt x="3291586" y="1925390"/>
                    <a:pt x="3116199" y="1925390"/>
                  </a:cubicBezTo>
                  <a:lnTo>
                    <a:pt x="317500" y="1925390"/>
                  </a:lnTo>
                  <a:cubicBezTo>
                    <a:pt x="142113" y="1925390"/>
                    <a:pt x="0" y="1781752"/>
                    <a:pt x="0" y="1604470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3467481" cy="1959811"/>
            </a:xfrm>
            <a:custGeom>
              <a:avLst/>
              <a:gdLst/>
              <a:ahLst/>
              <a:cxnLst/>
              <a:rect l="l" t="t" r="r" b="b"/>
              <a:pathLst>
                <a:path w="3467481" h="1959811">
                  <a:moveTo>
                    <a:pt x="0" y="338131"/>
                  </a:moveTo>
                  <a:cubicBezTo>
                    <a:pt x="0" y="151272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7211"/>
                  </a:lnTo>
                  <a:lnTo>
                    <a:pt x="3133090" y="0"/>
                  </a:lnTo>
                  <a:cubicBezTo>
                    <a:pt x="3317621" y="0"/>
                    <a:pt x="3467481" y="151272"/>
                    <a:pt x="3467481" y="338131"/>
                  </a:cubicBezTo>
                  <a:lnTo>
                    <a:pt x="3450590" y="338131"/>
                  </a:lnTo>
                  <a:lnTo>
                    <a:pt x="3467481" y="338131"/>
                  </a:lnTo>
                  <a:lnTo>
                    <a:pt x="3467481" y="1621681"/>
                  </a:lnTo>
                  <a:lnTo>
                    <a:pt x="3450590" y="1621681"/>
                  </a:lnTo>
                  <a:lnTo>
                    <a:pt x="3467481" y="1621681"/>
                  </a:lnTo>
                  <a:cubicBezTo>
                    <a:pt x="3467481" y="1808539"/>
                    <a:pt x="3317621" y="1959811"/>
                    <a:pt x="3133090" y="1959811"/>
                  </a:cubicBezTo>
                  <a:lnTo>
                    <a:pt x="3133090" y="1942601"/>
                  </a:lnTo>
                  <a:lnTo>
                    <a:pt x="3133090" y="1959811"/>
                  </a:lnTo>
                  <a:lnTo>
                    <a:pt x="334391" y="1959811"/>
                  </a:lnTo>
                  <a:lnTo>
                    <a:pt x="334391" y="1942601"/>
                  </a:lnTo>
                  <a:lnTo>
                    <a:pt x="334391" y="1959811"/>
                  </a:lnTo>
                  <a:cubicBezTo>
                    <a:pt x="149860" y="1959811"/>
                    <a:pt x="0" y="1808539"/>
                    <a:pt x="0" y="1621681"/>
                  </a:cubicBezTo>
                  <a:lnTo>
                    <a:pt x="0" y="338131"/>
                  </a:lnTo>
                  <a:lnTo>
                    <a:pt x="16891" y="338131"/>
                  </a:lnTo>
                  <a:lnTo>
                    <a:pt x="0" y="338131"/>
                  </a:lnTo>
                  <a:moveTo>
                    <a:pt x="33909" y="338131"/>
                  </a:moveTo>
                  <a:lnTo>
                    <a:pt x="33909" y="1621681"/>
                  </a:lnTo>
                  <a:lnTo>
                    <a:pt x="16891" y="1621681"/>
                  </a:lnTo>
                  <a:lnTo>
                    <a:pt x="33909" y="1621681"/>
                  </a:lnTo>
                  <a:cubicBezTo>
                    <a:pt x="33909" y="1789258"/>
                    <a:pt x="168275" y="1925390"/>
                    <a:pt x="334391" y="1925390"/>
                  </a:cubicBezTo>
                  <a:lnTo>
                    <a:pt x="3133090" y="1925390"/>
                  </a:lnTo>
                  <a:cubicBezTo>
                    <a:pt x="3299206" y="1925390"/>
                    <a:pt x="3433572" y="1789258"/>
                    <a:pt x="3433572" y="1621681"/>
                  </a:cubicBezTo>
                  <a:lnTo>
                    <a:pt x="3433572" y="338131"/>
                  </a:lnTo>
                  <a:cubicBezTo>
                    <a:pt x="3433572" y="170553"/>
                    <a:pt x="3299206" y="34421"/>
                    <a:pt x="3133090" y="34421"/>
                  </a:cubicBezTo>
                  <a:lnTo>
                    <a:pt x="334391" y="34421"/>
                  </a:lnTo>
                  <a:lnTo>
                    <a:pt x="334391" y="17211"/>
                  </a:lnTo>
                  <a:lnTo>
                    <a:pt x="334391" y="34551"/>
                  </a:lnTo>
                  <a:cubicBezTo>
                    <a:pt x="168275" y="34551"/>
                    <a:pt x="33909" y="170553"/>
                    <a:pt x="33909" y="3381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Co-Pitch with Agency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Poppins"/>
                </a:rPr>
                <a:t>(SKALE as Technology Partner)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341416" y="8232924"/>
            <a:ext cx="2600600" cy="1442600"/>
            <a:chOff x="0" y="0"/>
            <a:chExt cx="3467467" cy="1923467"/>
          </a:xfrm>
        </p:grpSpPr>
        <p:sp>
          <p:nvSpPr>
            <p:cNvPr id="46" name="Freeform 46"/>
            <p:cNvSpPr/>
            <p:nvPr/>
          </p:nvSpPr>
          <p:spPr>
            <a:xfrm>
              <a:off x="16891" y="16891"/>
              <a:ext cx="3433699" cy="1889633"/>
            </a:xfrm>
            <a:custGeom>
              <a:avLst/>
              <a:gdLst/>
              <a:ahLst/>
              <a:cxnLst/>
              <a:rect l="l" t="t" r="r" b="b"/>
              <a:pathLst>
                <a:path w="3433699" h="1889633">
                  <a:moveTo>
                    <a:pt x="0" y="314960"/>
                  </a:moveTo>
                  <a:cubicBezTo>
                    <a:pt x="0" y="140970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0970"/>
                    <a:pt x="3433699" y="314960"/>
                  </a:cubicBezTo>
                  <a:lnTo>
                    <a:pt x="3433699" y="1574673"/>
                  </a:lnTo>
                  <a:cubicBezTo>
                    <a:pt x="3433699" y="1748663"/>
                    <a:pt x="3291586" y="1889633"/>
                    <a:pt x="3116199" y="1889633"/>
                  </a:cubicBezTo>
                  <a:lnTo>
                    <a:pt x="317500" y="1889633"/>
                  </a:lnTo>
                  <a:cubicBezTo>
                    <a:pt x="142113" y="1889633"/>
                    <a:pt x="0" y="1748663"/>
                    <a:pt x="0" y="1574673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3467481" cy="1923415"/>
            </a:xfrm>
            <a:custGeom>
              <a:avLst/>
              <a:gdLst/>
              <a:ahLst/>
              <a:cxnLst/>
              <a:rect l="l" t="t" r="r" b="b"/>
              <a:pathLst>
                <a:path w="3467481" h="1923415">
                  <a:moveTo>
                    <a:pt x="0" y="331851"/>
                  </a:moveTo>
                  <a:cubicBezTo>
                    <a:pt x="0" y="148463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6891"/>
                  </a:lnTo>
                  <a:lnTo>
                    <a:pt x="3133090" y="0"/>
                  </a:lnTo>
                  <a:cubicBezTo>
                    <a:pt x="3317621" y="0"/>
                    <a:pt x="3467481" y="148463"/>
                    <a:pt x="3467481" y="331851"/>
                  </a:cubicBezTo>
                  <a:lnTo>
                    <a:pt x="3450590" y="331851"/>
                  </a:lnTo>
                  <a:lnTo>
                    <a:pt x="3467481" y="331851"/>
                  </a:lnTo>
                  <a:lnTo>
                    <a:pt x="3467481" y="1591564"/>
                  </a:lnTo>
                  <a:lnTo>
                    <a:pt x="3450590" y="1591564"/>
                  </a:lnTo>
                  <a:lnTo>
                    <a:pt x="3467481" y="1591564"/>
                  </a:lnTo>
                  <a:cubicBezTo>
                    <a:pt x="3467481" y="1774952"/>
                    <a:pt x="3317621" y="1923415"/>
                    <a:pt x="3133090" y="1923415"/>
                  </a:cubicBezTo>
                  <a:lnTo>
                    <a:pt x="3133090" y="1906524"/>
                  </a:lnTo>
                  <a:lnTo>
                    <a:pt x="3133090" y="1923415"/>
                  </a:lnTo>
                  <a:lnTo>
                    <a:pt x="334391" y="1923415"/>
                  </a:lnTo>
                  <a:lnTo>
                    <a:pt x="334391" y="1906524"/>
                  </a:lnTo>
                  <a:lnTo>
                    <a:pt x="334391" y="1923415"/>
                  </a:lnTo>
                  <a:cubicBezTo>
                    <a:pt x="149860" y="1923415"/>
                    <a:pt x="0" y="1774952"/>
                    <a:pt x="0" y="1591564"/>
                  </a:cubicBezTo>
                  <a:lnTo>
                    <a:pt x="0" y="331851"/>
                  </a:lnTo>
                  <a:lnTo>
                    <a:pt x="16891" y="331851"/>
                  </a:lnTo>
                  <a:lnTo>
                    <a:pt x="0" y="331851"/>
                  </a:lnTo>
                  <a:moveTo>
                    <a:pt x="33909" y="331851"/>
                  </a:moveTo>
                  <a:lnTo>
                    <a:pt x="33909" y="1591564"/>
                  </a:lnTo>
                  <a:lnTo>
                    <a:pt x="16891" y="1591564"/>
                  </a:lnTo>
                  <a:lnTo>
                    <a:pt x="33909" y="1591564"/>
                  </a:lnTo>
                  <a:cubicBezTo>
                    <a:pt x="33909" y="1756029"/>
                    <a:pt x="168275" y="1889633"/>
                    <a:pt x="334391" y="1889633"/>
                  </a:cubicBezTo>
                  <a:lnTo>
                    <a:pt x="3133090" y="1889633"/>
                  </a:lnTo>
                  <a:cubicBezTo>
                    <a:pt x="3299206" y="1889633"/>
                    <a:pt x="3433572" y="1756029"/>
                    <a:pt x="3433572" y="1591564"/>
                  </a:cubicBezTo>
                  <a:lnTo>
                    <a:pt x="3433572" y="331851"/>
                  </a:lnTo>
                  <a:cubicBezTo>
                    <a:pt x="3433572" y="167386"/>
                    <a:pt x="3299206" y="33782"/>
                    <a:pt x="3133090" y="33782"/>
                  </a:cubicBezTo>
                  <a:lnTo>
                    <a:pt x="334391" y="33782"/>
                  </a:lnTo>
                  <a:lnTo>
                    <a:pt x="334391" y="16891"/>
                  </a:lnTo>
                  <a:lnTo>
                    <a:pt x="334391" y="33909"/>
                  </a:lnTo>
                  <a:cubicBezTo>
                    <a:pt x="168275" y="33909"/>
                    <a:pt x="33909" y="167386"/>
                    <a:pt x="33909" y="3318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provides Quotation and Est. Timeline 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 rot="4015">
            <a:off x="990283" y="5664708"/>
            <a:ext cx="16307261" cy="0"/>
          </a:xfrm>
          <a:prstGeom prst="line">
            <a:avLst/>
          </a:prstGeom>
          <a:ln w="9525" cap="rnd">
            <a:solidFill>
              <a:srgbClr val="5F5F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7477890" y="9095815"/>
            <a:ext cx="280555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8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835662" y="3368564"/>
            <a:ext cx="971600" cy="477800"/>
            <a:chOff x="0" y="0"/>
            <a:chExt cx="1295467" cy="637067"/>
          </a:xfrm>
        </p:grpSpPr>
        <p:sp>
          <p:nvSpPr>
            <p:cNvPr id="52" name="Freeform 52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961740" y="3368294"/>
            <a:ext cx="971600" cy="477800"/>
            <a:chOff x="0" y="0"/>
            <a:chExt cx="1295467" cy="637067"/>
          </a:xfrm>
        </p:grpSpPr>
        <p:sp>
          <p:nvSpPr>
            <p:cNvPr id="55" name="Freeform 5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4925060" y="7619893"/>
            <a:ext cx="971600" cy="477800"/>
            <a:chOff x="0" y="0"/>
            <a:chExt cx="1295467" cy="637067"/>
          </a:xfrm>
        </p:grpSpPr>
        <p:sp>
          <p:nvSpPr>
            <p:cNvPr id="58" name="Freeform 58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8927432" y="7493508"/>
            <a:ext cx="971600" cy="477800"/>
            <a:chOff x="0" y="0"/>
            <a:chExt cx="1295467" cy="637067"/>
          </a:xfrm>
        </p:grpSpPr>
        <p:sp>
          <p:nvSpPr>
            <p:cNvPr id="61" name="Freeform 61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5149421" y="942975"/>
            <a:ext cx="798898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HOW TO ACTIVATE SKALE’S SOLUTIONS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-9525"/>
            <a:ext cx="257175" cy="257175"/>
            <a:chOff x="0" y="0"/>
            <a:chExt cx="342900" cy="3429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7EC44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2700" y="0"/>
                  </a:moveTo>
                  <a:lnTo>
                    <a:pt x="330200" y="0"/>
                  </a:lnTo>
                  <a:cubicBezTo>
                    <a:pt x="337185" y="0"/>
                    <a:pt x="342900" y="5715"/>
                    <a:pt x="342900" y="12700"/>
                  </a:cubicBezTo>
                  <a:lnTo>
                    <a:pt x="342900" y="330200"/>
                  </a:lnTo>
                  <a:cubicBezTo>
                    <a:pt x="342900" y="337185"/>
                    <a:pt x="337185" y="342900"/>
                    <a:pt x="330200" y="342900"/>
                  </a:cubicBezTo>
                  <a:lnTo>
                    <a:pt x="12700" y="342900"/>
                  </a:lnTo>
                  <a:cubicBezTo>
                    <a:pt x="5715" y="342900"/>
                    <a:pt x="0" y="337185"/>
                    <a:pt x="0" y="3302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02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330200" y="317500"/>
                  </a:lnTo>
                  <a:lnTo>
                    <a:pt x="330200" y="330200"/>
                  </a:lnTo>
                  <a:lnTo>
                    <a:pt x="317500" y="3302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8F37"/>
            </a:solidFill>
          </p:spPr>
        </p:sp>
      </p:grpSp>
      <p:sp>
        <p:nvSpPr>
          <p:cNvPr id="5" name="AutoShape 5"/>
          <p:cNvSpPr/>
          <p:nvPr/>
        </p:nvSpPr>
        <p:spPr>
          <a:xfrm rot="3678">
            <a:off x="2816262" y="9613520"/>
            <a:ext cx="13351112" cy="0"/>
          </a:xfrm>
          <a:prstGeom prst="line">
            <a:avLst/>
          </a:prstGeom>
          <a:ln w="9525" cap="rnd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58023" y="9386607"/>
            <a:ext cx="169091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GrowthDesk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57896" y="9409689"/>
            <a:ext cx="39227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‹#›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4686300"/>
            <a:ext cx="18288000" cy="5600700"/>
            <a:chOff x="0" y="0"/>
            <a:chExt cx="24384000" cy="7467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7467600"/>
            </a:xfrm>
            <a:custGeom>
              <a:avLst/>
              <a:gdLst/>
              <a:ahLst/>
              <a:cxnLst/>
              <a:rect l="l" t="t" r="r" b="b"/>
              <a:pathLst>
                <a:path w="24384000" h="7467600">
                  <a:moveTo>
                    <a:pt x="0" y="0"/>
                  </a:moveTo>
                  <a:lnTo>
                    <a:pt x="24384000" y="0"/>
                  </a:lnTo>
                  <a:lnTo>
                    <a:pt x="24384000" y="7467600"/>
                  </a:lnTo>
                  <a:lnTo>
                    <a:pt x="0" y="7467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r="184" b="20"/>
          <a:stretch>
            <a:fillRect/>
          </a:stretch>
        </p:blipFill>
        <p:spPr>
          <a:xfrm>
            <a:off x="-30818" y="-16940"/>
            <a:ext cx="18288000" cy="103039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856398"/>
            <a:ext cx="14464188" cy="62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spc="62">
                <a:solidFill>
                  <a:srgbClr val="FFFFFF"/>
                </a:solidFill>
                <a:latin typeface="Poppins Bold"/>
              </a:rPr>
              <a:t>Try SKALE’s Demo Now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r="221" b="221"/>
          <a:stretch>
            <a:fillRect/>
          </a:stretch>
        </p:blipFill>
        <p:spPr>
          <a:xfrm>
            <a:off x="6220586" y="1701456"/>
            <a:ext cx="5785194" cy="578519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78607" y="7705725"/>
            <a:ext cx="9069149" cy="1570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44" dirty="0">
                <a:solidFill>
                  <a:srgbClr val="FFFFFF"/>
                </a:solidFill>
                <a:latin typeface="Poppins Bold"/>
              </a:rPr>
              <a:t>SKALE Digital Vouchers</a:t>
            </a:r>
          </a:p>
          <a:p>
            <a:pPr algn="ctr">
              <a:lnSpc>
                <a:spcPts val="2879"/>
              </a:lnSpc>
            </a:pPr>
            <a:r>
              <a:rPr lang="en-US" sz="2400" spc="35" dirty="0">
                <a:solidFill>
                  <a:srgbClr val="FFFFFF"/>
                </a:solidFill>
                <a:latin typeface="Poppins Light"/>
              </a:rPr>
              <a:t>Captures Customer Data Real Time </a:t>
            </a:r>
          </a:p>
          <a:p>
            <a:pPr algn="ctr">
              <a:lnSpc>
                <a:spcPts val="2879"/>
              </a:lnSpc>
            </a:pPr>
            <a:r>
              <a:rPr lang="en-US" sz="2400" spc="35" dirty="0">
                <a:solidFill>
                  <a:srgbClr val="FFFFFF"/>
                </a:solidFill>
                <a:latin typeface="Poppins Light"/>
              </a:rPr>
              <a:t>Utilize Vouchers Across Thousands of Retail Partner Outlets</a:t>
            </a:r>
          </a:p>
          <a:p>
            <a:pPr algn="ctr">
              <a:lnSpc>
                <a:spcPts val="2879"/>
              </a:lnSpc>
            </a:pPr>
            <a:r>
              <a:rPr lang="en-US" sz="2400" spc="35" dirty="0">
                <a:solidFill>
                  <a:srgbClr val="FFFFFF"/>
                </a:solidFill>
                <a:latin typeface="Poppins Light"/>
              </a:rPr>
              <a:t>Compatible with 99% of POS Systems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70696" y="115077"/>
            <a:ext cx="2598487" cy="2528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485478" y="250609"/>
            <a:ext cx="2368924" cy="2274591"/>
            <a:chOff x="0" y="0"/>
            <a:chExt cx="3158566" cy="3032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58617" cy="3032760"/>
            </a:xfrm>
            <a:custGeom>
              <a:avLst/>
              <a:gdLst/>
              <a:ahLst/>
              <a:cxnLst/>
              <a:rect l="l" t="t" r="r" b="b"/>
              <a:pathLst>
                <a:path w="3158617" h="3032760">
                  <a:moveTo>
                    <a:pt x="0" y="1516380"/>
                  </a:moveTo>
                  <a:cubicBezTo>
                    <a:pt x="0" y="678942"/>
                    <a:pt x="707009" y="0"/>
                    <a:pt x="1579245" y="0"/>
                  </a:cubicBezTo>
                  <a:cubicBezTo>
                    <a:pt x="2451481" y="0"/>
                    <a:pt x="3158617" y="678942"/>
                    <a:pt x="3158617" y="1516380"/>
                  </a:cubicBezTo>
                  <a:cubicBezTo>
                    <a:pt x="3158617" y="2353818"/>
                    <a:pt x="2451481" y="3032760"/>
                    <a:pt x="1579245" y="3032760"/>
                  </a:cubicBezTo>
                  <a:cubicBezTo>
                    <a:pt x="707009" y="3032760"/>
                    <a:pt x="0" y="2353818"/>
                    <a:pt x="0" y="1516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648559" y="521688"/>
            <a:ext cx="2042760" cy="161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24A9B4"/>
                </a:solidFill>
                <a:latin typeface="Lato Heavy Bold"/>
              </a:rPr>
              <a:t>27X</a:t>
            </a: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24A9B4"/>
                </a:solidFill>
                <a:latin typeface="Lato Heavy Bold"/>
              </a:rPr>
              <a:t>ROAS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477890" y="9095815"/>
            <a:ext cx="280013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24" r="50067"/>
          <a:stretch>
            <a:fillRect/>
          </a:stretch>
        </p:blipFill>
        <p:spPr>
          <a:xfrm>
            <a:off x="0" y="-19050"/>
            <a:ext cx="9144000" cy="103060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7254" y="1038225"/>
            <a:ext cx="5289493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44">
                <a:solidFill>
                  <a:srgbClr val="FFFFFF"/>
                </a:solidFill>
                <a:latin typeface="Poppins Bold"/>
              </a:rPr>
              <a:t>HOW TO CREATE A DIGITAL VOUCHER USING SKALE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81623" y="1038225"/>
            <a:ext cx="6610015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Poppins Bold"/>
              </a:rPr>
              <a:t>HOW TO TRACK AND REDEEM </a:t>
            </a:r>
            <a:r>
              <a:rPr lang="en-US" sz="3000">
                <a:solidFill>
                  <a:srgbClr val="FF4D67"/>
                </a:solidFill>
                <a:latin typeface="Poppins Bold"/>
              </a:rPr>
              <a:t>DIGITAL VOUCHERS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77890" y="9095815"/>
            <a:ext cx="5815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10</a:t>
            </a:r>
          </a:p>
        </p:txBody>
      </p:sp>
      <p:pic>
        <p:nvPicPr>
          <p:cNvPr id="8" name="Online Media 1" title="How to create a Digital Voucher using SKALE">
            <a:hlinkClick r:id="" action="ppaction://media"/>
            <a:extLst>
              <a:ext uri="{FF2B5EF4-FFF2-40B4-BE49-F238E27FC236}">
                <a16:creationId xmlns:a16="http://schemas.microsoft.com/office/drawing/2014/main" id="{1B09F8CF-12FD-AB24-88C9-2F77D12F90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2937890"/>
            <a:ext cx="8054931" cy="5916064"/>
          </a:xfrm>
          <a:prstGeom prst="rect">
            <a:avLst/>
          </a:prstGeom>
        </p:spPr>
      </p:pic>
      <p:pic>
        <p:nvPicPr>
          <p:cNvPr id="9" name="Online Media 3" title="How to Track &amp; Redeem Vouchers via 6 Digit Pin">
            <a:hlinkClick r:id="" action="ppaction://media"/>
            <a:extLst>
              <a:ext uri="{FF2B5EF4-FFF2-40B4-BE49-F238E27FC236}">
                <a16:creationId xmlns:a16="http://schemas.microsoft.com/office/drawing/2014/main" id="{A88085AE-4A6B-AA4C-C674-FEC9976F4E9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9525000" y="3314700"/>
            <a:ext cx="8421944" cy="5101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68833" y="-508470"/>
            <a:ext cx="5950333" cy="2791167"/>
            <a:chOff x="0" y="-325108"/>
            <a:chExt cx="1915515" cy="898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5515" cy="248310"/>
            </a:xfrm>
            <a:custGeom>
              <a:avLst/>
              <a:gdLst/>
              <a:ahLst/>
              <a:cxnLst/>
              <a:rect l="l" t="t" r="r" b="b"/>
              <a:pathLst>
                <a:path w="1915515" h="248310">
                  <a:moveTo>
                    <a:pt x="122302" y="0"/>
                  </a:moveTo>
                  <a:lnTo>
                    <a:pt x="1793212" y="0"/>
                  </a:lnTo>
                  <a:cubicBezTo>
                    <a:pt x="1860758" y="0"/>
                    <a:pt x="1915515" y="54757"/>
                    <a:pt x="1915515" y="122302"/>
                  </a:cubicBezTo>
                  <a:lnTo>
                    <a:pt x="1915515" y="126007"/>
                  </a:lnTo>
                  <a:cubicBezTo>
                    <a:pt x="1915515" y="158444"/>
                    <a:pt x="1902629" y="189552"/>
                    <a:pt x="1879693" y="212488"/>
                  </a:cubicBezTo>
                  <a:cubicBezTo>
                    <a:pt x="1856757" y="235425"/>
                    <a:pt x="1825649" y="248310"/>
                    <a:pt x="1793212" y="248310"/>
                  </a:cubicBezTo>
                  <a:lnTo>
                    <a:pt x="122302" y="248310"/>
                  </a:lnTo>
                  <a:cubicBezTo>
                    <a:pt x="89866" y="248310"/>
                    <a:pt x="58758" y="235425"/>
                    <a:pt x="35822" y="212488"/>
                  </a:cubicBezTo>
                  <a:cubicBezTo>
                    <a:pt x="12885" y="189552"/>
                    <a:pt x="0" y="158444"/>
                    <a:pt x="0" y="126007"/>
                  </a:cubicBezTo>
                  <a:lnTo>
                    <a:pt x="0" y="122302"/>
                  </a:lnTo>
                  <a:cubicBezTo>
                    <a:pt x="0" y="89866"/>
                    <a:pt x="12885" y="58758"/>
                    <a:pt x="35822" y="35822"/>
                  </a:cubicBezTo>
                  <a:cubicBezTo>
                    <a:pt x="58758" y="12885"/>
                    <a:pt x="89866" y="0"/>
                    <a:pt x="122302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5804" y="-325108"/>
              <a:ext cx="1840841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DIGITAL VOUCHERS FAQS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612890" y="9166814"/>
            <a:ext cx="4465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11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48247"/>
              </p:ext>
            </p:extLst>
          </p:nvPr>
        </p:nvGraphicFramePr>
        <p:xfrm>
          <a:off x="1019175" y="1536617"/>
          <a:ext cx="16240125" cy="8162096"/>
        </p:xfrm>
        <a:graphic>
          <a:graphicData uri="http://schemas.openxmlformats.org/drawingml/2006/table">
            <a:tbl>
              <a:tblPr/>
              <a:tblGrid>
                <a:gridCol w="644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3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Is there a limit to the vouchers I can create? 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No, you can create unlimited vouchers.  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4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Where can I publish the vouchers? </a:t>
                      </a:r>
                      <a:endParaRPr lang="en-US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Your vouchers will appear on the rewards marketplace.</a:t>
                      </a:r>
                    </a:p>
                    <a:p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You can publish and distribute them via social media, email, through a separate app, your website and via SMS.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4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What are the kinds of customer data I can collect with digital vouchers?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Upon registration, you can collect the user's name, email, and mobile number. 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6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the user redeem the voucher?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If you've selected an in-store voucher, the user can redeem it by scanning a bar code or QR code, presenting a unique promo code or SMS, or manually entering the 6-digit pin code inside the store.</a:t>
                      </a:r>
                    </a:p>
                    <a:p>
                      <a:endParaRPr lang="en-US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If you've chosen an e-commerce voucher, the user can redeem it by entering a special promo code.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8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Can I limit the number of redemptions for each voucher download?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Yes. For each voucher download, you can specify the maximum number of redemptions within a given time frame.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72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many SMS message/reminder can I send?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Only 1 for each user daily.</a:t>
                      </a:r>
                      <a:endParaRPr lang="en-US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76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Where can I add outlets and generate QR codes or 6-digit pin on each outlet?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 the 'Stores' section under Business Data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94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Can I export the details of the people who downloaded the vouchers?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You can export the data but not the users' full names, email addresses, or phone numbers.</a:t>
                      </a:r>
                    </a:p>
                    <a:p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You can obtain this information from SKALE representatives.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64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will I know how well my vouchers are performing?</a:t>
                      </a:r>
                      <a:endParaRPr lang="en-US" sz="18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You can view your voucher's performance data, such as total downloads, total redemptions, total transaction value, and more.</a:t>
                      </a:r>
                      <a:endParaRPr lang="en-US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r="249" b="248"/>
          <a:stretch>
            <a:fillRect/>
          </a:stretch>
        </p:blipFill>
        <p:spPr>
          <a:xfrm>
            <a:off x="0" y="17029"/>
            <a:ext cx="18288000" cy="108235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2608" y="3877208"/>
            <a:ext cx="13002784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oppins Bold"/>
              </a:rPr>
              <a:t>Experience our Marketing Platform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91040" y="6006626"/>
            <a:ext cx="4705920" cy="740250"/>
            <a:chOff x="0" y="0"/>
            <a:chExt cx="627456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74562" cy="987044"/>
            </a:xfrm>
            <a:custGeom>
              <a:avLst/>
              <a:gdLst/>
              <a:ahLst/>
              <a:cxnLst/>
              <a:rect l="l" t="t" r="r" b="b"/>
              <a:pathLst>
                <a:path w="6274562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5781040" y="0"/>
                  </a:lnTo>
                  <a:cubicBezTo>
                    <a:pt x="6053582" y="0"/>
                    <a:pt x="6274562" y="220980"/>
                    <a:pt x="6274562" y="493522"/>
                  </a:cubicBezTo>
                  <a:cubicBezTo>
                    <a:pt x="6274562" y="766064"/>
                    <a:pt x="6053582" y="987044"/>
                    <a:pt x="5781040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63159" y="6071951"/>
            <a:ext cx="436168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 dirty="0">
                <a:solidFill>
                  <a:schemeClr val="bg1"/>
                </a:solidFill>
                <a:latin typeface="Poppi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 DEMO</a:t>
            </a:r>
            <a:endParaRPr lang="en-US" sz="3500" u="sng" dirty="0">
              <a:solidFill>
                <a:schemeClr val="bg1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4925" y="7013576"/>
            <a:ext cx="75781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or email us at </a:t>
            </a:r>
            <a:r>
              <a:rPr lang="en-US" sz="2400">
                <a:solidFill>
                  <a:srgbClr val="FFFFFF"/>
                </a:solidFill>
                <a:latin typeface="Poppins Bold"/>
              </a:rPr>
              <a:t>hello@skale.today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8600" y="1943100"/>
            <a:ext cx="6681246" cy="72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Why Partner with SKALE?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SKALE’s Digital Vouchering Solution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User Journey Experience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Agency Partnership Tiers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Our Agency Onboarding Journey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to Activate SKALE’s Solutions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Try SKALE’s Demo Now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Tutorials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FAQs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Contact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91541" y="1943100"/>
            <a:ext cx="511926" cy="792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2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4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6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7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8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9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10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11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12</a:t>
            </a:r>
          </a:p>
          <a:p>
            <a:pPr>
              <a:lnSpc>
                <a:spcPts val="5700"/>
              </a:lnSpc>
            </a:pPr>
            <a:endParaRPr lang="en-US" sz="3000" u="sng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31936"/>
            <a:ext cx="2594394" cy="10287000"/>
            <a:chOff x="0" y="0"/>
            <a:chExt cx="68329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38600" y="193010"/>
            <a:ext cx="3782723" cy="2791169"/>
            <a:chOff x="0" y="-323991"/>
            <a:chExt cx="1217724" cy="898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7724" cy="248897"/>
            </a:xfrm>
            <a:custGeom>
              <a:avLst/>
              <a:gdLst/>
              <a:ahLst/>
              <a:cxnLst/>
              <a:rect l="l" t="t" r="r" b="b"/>
              <a:pathLst>
                <a:path w="1217724" h="248897">
                  <a:moveTo>
                    <a:pt x="124449" y="0"/>
                  </a:moveTo>
                  <a:lnTo>
                    <a:pt x="1093275" y="0"/>
                  </a:lnTo>
                  <a:cubicBezTo>
                    <a:pt x="1126281" y="0"/>
                    <a:pt x="1157935" y="13112"/>
                    <a:pt x="1181274" y="36450"/>
                  </a:cubicBezTo>
                  <a:cubicBezTo>
                    <a:pt x="1204612" y="59789"/>
                    <a:pt x="1217724" y="91443"/>
                    <a:pt x="1217724" y="124449"/>
                  </a:cubicBezTo>
                  <a:lnTo>
                    <a:pt x="1217724" y="124449"/>
                  </a:lnTo>
                  <a:cubicBezTo>
                    <a:pt x="1217724" y="193180"/>
                    <a:pt x="1162006" y="248897"/>
                    <a:pt x="1093275" y="248897"/>
                  </a:cubicBezTo>
                  <a:lnTo>
                    <a:pt x="124449" y="248897"/>
                  </a:lnTo>
                  <a:cubicBezTo>
                    <a:pt x="55717" y="248897"/>
                    <a:pt x="0" y="193180"/>
                    <a:pt x="0" y="124449"/>
                  </a:cubicBezTo>
                  <a:lnTo>
                    <a:pt x="0" y="124449"/>
                  </a:lnTo>
                  <a:cubicBezTo>
                    <a:pt x="0" y="55717"/>
                    <a:pt x="55717" y="0"/>
                    <a:pt x="124449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23991"/>
              <a:ext cx="121772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WHAT'S INSIDE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50000" b="1829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6227" y="1761510"/>
            <a:ext cx="6447471" cy="6763980"/>
            <a:chOff x="0" y="0"/>
            <a:chExt cx="8596627" cy="9018640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8596627" cy="607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88"/>
                </a:lnSpc>
              </a:pPr>
              <a:r>
                <a:rPr lang="en-US" sz="8865">
                  <a:solidFill>
                    <a:srgbClr val="FFFFFF"/>
                  </a:solidFill>
                  <a:latin typeface="Poppins Bold"/>
                </a:rPr>
                <a:t>Why Partner with SKALE?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88269"/>
              <a:ext cx="8318326" cy="243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992">
                  <a:solidFill>
                    <a:srgbClr val="FFFFFF"/>
                  </a:solidFill>
                  <a:latin typeface="Roboto"/>
                </a:rPr>
                <a:t>SKALE’s Agency Partners are generating </a:t>
              </a:r>
              <a:r>
                <a:rPr lang="en-US" sz="2992" u="sng">
                  <a:solidFill>
                    <a:srgbClr val="FFFFFF"/>
                  </a:solidFill>
                  <a:latin typeface="Roboto Bold"/>
                </a:rPr>
                <a:t>6-digit revenue (USD) </a:t>
              </a:r>
              <a:r>
                <a:rPr lang="en-US" sz="2992">
                  <a:solidFill>
                    <a:srgbClr val="FFFFFF"/>
                  </a:solidFill>
                  <a:latin typeface="Roboto"/>
                </a:rPr>
                <a:t>from re-selling SKALE’s Technology Solutions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4011" y="853486"/>
            <a:ext cx="7625289" cy="8580029"/>
            <a:chOff x="0" y="0"/>
            <a:chExt cx="10167052" cy="1144003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7052" cy="1455720"/>
              <a:chOff x="0" y="0"/>
              <a:chExt cx="2008307" cy="2875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307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287550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67244"/>
                    </a:lnTo>
                    <a:cubicBezTo>
                      <a:pt x="2008307" y="278458"/>
                      <a:pt x="1999215" y="287550"/>
                      <a:pt x="1988001" y="287550"/>
                    </a:cubicBezTo>
                    <a:lnTo>
                      <a:pt x="20306" y="287550"/>
                    </a:lnTo>
                    <a:cubicBezTo>
                      <a:pt x="9091" y="287550"/>
                      <a:pt x="0" y="278458"/>
                      <a:pt x="0" y="267244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26641" y="234499"/>
              <a:ext cx="8513770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Track In-Store Conversions and Demonstrate ROI to Clients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048054"/>
              <a:ext cx="10167052" cy="2454339"/>
              <a:chOff x="0" y="0"/>
              <a:chExt cx="2008307" cy="484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8307" cy="484808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484808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464502"/>
                    </a:lnTo>
                    <a:cubicBezTo>
                      <a:pt x="2008307" y="475716"/>
                      <a:pt x="1999215" y="484808"/>
                      <a:pt x="1988001" y="484808"/>
                    </a:cubicBezTo>
                    <a:lnTo>
                      <a:pt x="20306" y="484808"/>
                    </a:lnTo>
                    <a:cubicBezTo>
                      <a:pt x="14920" y="484808"/>
                      <a:pt x="9756" y="482668"/>
                      <a:pt x="5947" y="478860"/>
                    </a:cubicBezTo>
                    <a:cubicBezTo>
                      <a:pt x="2139" y="475052"/>
                      <a:pt x="0" y="469887"/>
                      <a:pt x="0" y="464502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90855" y="2364375"/>
              <a:ext cx="958534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New Revenue Share Opportunity </a:t>
              </a:r>
            </a:p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Resell SKALE’s Technology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(20% - 50% Mark Up on Discounted Pricing)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Tech Fully Managed by SKALE)</a:t>
              </a:r>
            </a:p>
            <a:p>
              <a:pPr algn="ctr">
                <a:lnSpc>
                  <a:spcPts val="2700"/>
                </a:lnSpc>
              </a:pPr>
              <a:endParaRPr lang="en-US" sz="2400">
                <a:solidFill>
                  <a:srgbClr val="FFFFFF"/>
                </a:solidFill>
                <a:latin typeface="Roboto Italic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221543"/>
              <a:ext cx="10167052" cy="1553162"/>
              <a:chOff x="0" y="0"/>
              <a:chExt cx="2008307" cy="30679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58748" y="5509385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Opportunity to Increase Client Budgets and Total Size of Client Accounts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7367039"/>
              <a:ext cx="10167052" cy="1553162"/>
              <a:chOff x="0" y="0"/>
              <a:chExt cx="2008307" cy="3067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8748" y="7654881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Go beyond Tactical Campaigns,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Help Clients Capture Customer 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9512535"/>
              <a:ext cx="10167052" cy="1927504"/>
              <a:chOff x="0" y="0"/>
              <a:chExt cx="2008307" cy="3807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8307" cy="380742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80742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360436"/>
                    </a:lnTo>
                    <a:cubicBezTo>
                      <a:pt x="2008307" y="371650"/>
                      <a:pt x="1999215" y="380742"/>
                      <a:pt x="1988001" y="380742"/>
                    </a:cubicBezTo>
                    <a:lnTo>
                      <a:pt x="20306" y="380742"/>
                    </a:lnTo>
                    <a:cubicBezTo>
                      <a:pt x="9091" y="380742"/>
                      <a:pt x="0" y="371650"/>
                      <a:pt x="0" y="360436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58748" y="9702051"/>
              <a:ext cx="9049556" cy="147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Free Partnership Program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No Frills, No Minimum Targets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Full Access to Agency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612890" y="9166814"/>
            <a:ext cx="1422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2" b="92"/>
          <a:stretch>
            <a:fillRect/>
          </a:stretch>
        </p:blipFill>
        <p:spPr>
          <a:xfrm>
            <a:off x="0" y="-19050"/>
            <a:ext cx="18288000" cy="1028700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9398" y="2692737"/>
            <a:ext cx="3330001" cy="4929558"/>
            <a:chOff x="0" y="0"/>
            <a:chExt cx="4440001" cy="65727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12162" b="174"/>
            <a:stretch>
              <a:fillRect/>
            </a:stretch>
          </p:blipFill>
          <p:spPr>
            <a:xfrm>
              <a:off x="0" y="0"/>
              <a:ext cx="2968123" cy="65727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r="523" b="5195"/>
            <a:stretch>
              <a:fillRect/>
            </a:stretch>
          </p:blipFill>
          <p:spPr>
            <a:xfrm>
              <a:off x="203276" y="384087"/>
              <a:ext cx="2505391" cy="530646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r="457" b="457"/>
            <a:stretch>
              <a:fillRect/>
            </a:stretch>
          </p:blipFill>
          <p:spPr>
            <a:xfrm>
              <a:off x="2334676" y="29439"/>
              <a:ext cx="1945943" cy="41081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 r="759" b="5302"/>
            <a:stretch>
              <a:fillRect/>
            </a:stretch>
          </p:blipFill>
          <p:spPr>
            <a:xfrm>
              <a:off x="2466775" y="433892"/>
              <a:ext cx="1678199" cy="32663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851079" y="4178356"/>
              <a:ext cx="1588922" cy="1206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79"/>
                </a:lnSpc>
              </a:pPr>
              <a:r>
                <a:rPr lang="en-US" sz="1983">
                  <a:solidFill>
                    <a:srgbClr val="FFFFFF"/>
                  </a:solidFill>
                  <a:latin typeface="Poppins"/>
                </a:rPr>
                <a:t>Name</a:t>
              </a:r>
            </a:p>
            <a:p>
              <a:pPr algn="l">
                <a:lnSpc>
                  <a:spcPts val="2379"/>
                </a:lnSpc>
              </a:pPr>
              <a:r>
                <a:rPr lang="en-US" sz="1983">
                  <a:solidFill>
                    <a:srgbClr val="FFFFFF"/>
                  </a:solidFill>
                  <a:latin typeface="Poppins"/>
                </a:rPr>
                <a:t>Email</a:t>
              </a:r>
            </a:p>
            <a:p>
              <a:pPr algn="l">
                <a:lnSpc>
                  <a:spcPts val="2379"/>
                </a:lnSpc>
              </a:pPr>
              <a:r>
                <a:rPr lang="en-US" sz="1983">
                  <a:solidFill>
                    <a:srgbClr val="FFFFFF"/>
                  </a:solidFill>
                  <a:latin typeface="Poppins"/>
                </a:rPr>
                <a:t>Mobile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42120" y="3552236"/>
            <a:ext cx="5211567" cy="3301624"/>
            <a:chOff x="0" y="0"/>
            <a:chExt cx="6948755" cy="440216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5945170" cy="3410077"/>
              <a:chOff x="0" y="0"/>
              <a:chExt cx="7981950" cy="45783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65810" y="21590"/>
                <a:ext cx="6451600" cy="4326890"/>
              </a:xfrm>
              <a:custGeom>
                <a:avLst/>
                <a:gdLst/>
                <a:ahLst/>
                <a:cxnLst/>
                <a:rect l="l" t="t" r="r" b="b"/>
                <a:pathLst>
                  <a:path w="6451600" h="4326890">
                    <a:moveTo>
                      <a:pt x="6224270" y="0"/>
                    </a:moveTo>
                    <a:lnTo>
                      <a:pt x="226060" y="0"/>
                    </a:lnTo>
                    <a:cubicBezTo>
                      <a:pt x="101600" y="0"/>
                      <a:pt x="0" y="101600"/>
                      <a:pt x="0" y="226060"/>
                    </a:cubicBezTo>
                    <a:lnTo>
                      <a:pt x="0" y="4326890"/>
                    </a:lnTo>
                    <a:lnTo>
                      <a:pt x="6451601" y="4326890"/>
                    </a:lnTo>
                    <a:lnTo>
                      <a:pt x="6451601" y="226060"/>
                    </a:lnTo>
                    <a:cubicBezTo>
                      <a:pt x="6450331" y="101600"/>
                      <a:pt x="6348731" y="0"/>
                      <a:pt x="6224270" y="0"/>
                    </a:cubicBezTo>
                    <a:close/>
                    <a:moveTo>
                      <a:pt x="6252210" y="4043680"/>
                    </a:moveTo>
                    <a:lnTo>
                      <a:pt x="196851" y="4043680"/>
                    </a:lnTo>
                    <a:lnTo>
                      <a:pt x="196851" y="255270"/>
                    </a:lnTo>
                    <a:lnTo>
                      <a:pt x="6252210" y="255270"/>
                    </a:lnTo>
                    <a:lnTo>
                      <a:pt x="6252210" y="40436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7981950" cy="4542790"/>
              </a:xfrm>
              <a:custGeom>
                <a:avLst/>
                <a:gdLst/>
                <a:ahLst/>
                <a:cxnLst/>
                <a:rect l="l" t="t" r="r" b="b"/>
                <a:pathLst>
                  <a:path w="7981950" h="4542790">
                    <a:moveTo>
                      <a:pt x="7239000" y="4348480"/>
                    </a:moveTo>
                    <a:lnTo>
                      <a:pt x="7239000" y="243840"/>
                    </a:lnTo>
                    <a:cubicBezTo>
                      <a:pt x="7239000" y="109220"/>
                      <a:pt x="7129780" y="0"/>
                      <a:pt x="6995160" y="0"/>
                    </a:cubicBezTo>
                    <a:lnTo>
                      <a:pt x="985520" y="0"/>
                    </a:lnTo>
                    <a:cubicBezTo>
                      <a:pt x="852170" y="0"/>
                      <a:pt x="742950" y="109220"/>
                      <a:pt x="742950" y="243840"/>
                    </a:cubicBezTo>
                    <a:lnTo>
                      <a:pt x="742950" y="4349750"/>
                    </a:lnTo>
                    <a:lnTo>
                      <a:pt x="0" y="4349750"/>
                    </a:lnTo>
                    <a:lnTo>
                      <a:pt x="0" y="4447540"/>
                    </a:lnTo>
                    <a:cubicBezTo>
                      <a:pt x="0" y="4500880"/>
                      <a:pt x="43180" y="4542790"/>
                      <a:pt x="95250" y="4542790"/>
                    </a:cubicBezTo>
                    <a:lnTo>
                      <a:pt x="7886700" y="4542790"/>
                    </a:lnTo>
                    <a:cubicBezTo>
                      <a:pt x="7940040" y="4542790"/>
                      <a:pt x="7981950" y="4499610"/>
                      <a:pt x="7981950" y="4447540"/>
                    </a:cubicBezTo>
                    <a:lnTo>
                      <a:pt x="7981950" y="4349750"/>
                    </a:lnTo>
                    <a:lnTo>
                      <a:pt x="7239000" y="4349750"/>
                    </a:lnTo>
                    <a:close/>
                    <a:moveTo>
                      <a:pt x="4519930" y="4348480"/>
                    </a:moveTo>
                    <a:lnTo>
                      <a:pt x="4519930" y="4349750"/>
                    </a:lnTo>
                    <a:cubicBezTo>
                      <a:pt x="4519930" y="4403090"/>
                      <a:pt x="4476750" y="4445000"/>
                      <a:pt x="4424680" y="4445000"/>
                    </a:cubicBezTo>
                    <a:lnTo>
                      <a:pt x="3557270" y="4445000"/>
                    </a:lnTo>
                    <a:cubicBezTo>
                      <a:pt x="3503930" y="4445000"/>
                      <a:pt x="3462020" y="4401820"/>
                      <a:pt x="3462020" y="4349750"/>
                    </a:cubicBezTo>
                    <a:lnTo>
                      <a:pt x="3462020" y="4348480"/>
                    </a:lnTo>
                    <a:lnTo>
                      <a:pt x="765810" y="4348480"/>
                    </a:lnTo>
                    <a:lnTo>
                      <a:pt x="765810" y="247650"/>
                    </a:lnTo>
                    <a:cubicBezTo>
                      <a:pt x="765810" y="123190"/>
                      <a:pt x="867410" y="21590"/>
                      <a:pt x="991870" y="21590"/>
                    </a:cubicBezTo>
                    <a:lnTo>
                      <a:pt x="6990080" y="21590"/>
                    </a:lnTo>
                    <a:cubicBezTo>
                      <a:pt x="7114539" y="21590"/>
                      <a:pt x="7216139" y="123190"/>
                      <a:pt x="7216139" y="247650"/>
                    </a:cubicBezTo>
                    <a:lnTo>
                      <a:pt x="7216139" y="4348480"/>
                    </a:lnTo>
                    <a:lnTo>
                      <a:pt x="4519930" y="4348480"/>
                    </a:lnTo>
                    <a:close/>
                  </a:path>
                </a:pathLst>
              </a:custGeom>
              <a:solidFill>
                <a:srgbClr val="E9E9E9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3460750" y="4349750"/>
                <a:ext cx="10591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96520">
                    <a:moveTo>
                      <a:pt x="96520" y="96520"/>
                    </a:moveTo>
                    <a:lnTo>
                      <a:pt x="963930" y="96520"/>
                    </a:lnTo>
                    <a:cubicBezTo>
                      <a:pt x="1017270" y="96520"/>
                      <a:pt x="1059180" y="53340"/>
                      <a:pt x="1059180" y="1270"/>
                    </a:cubicBezTo>
                    <a:lnTo>
                      <a:pt x="1059180" y="0"/>
                    </a:lnTo>
                    <a:lnTo>
                      <a:pt x="0" y="0"/>
                    </a:lnTo>
                    <a:lnTo>
                      <a:pt x="0" y="1270"/>
                    </a:lnTo>
                    <a:cubicBezTo>
                      <a:pt x="0" y="53340"/>
                      <a:pt x="43180" y="96520"/>
                      <a:pt x="96520" y="96520"/>
                    </a:cubicBezTo>
                    <a:close/>
                  </a:path>
                </a:pathLst>
              </a:custGeom>
              <a:solidFill>
                <a:srgbClr val="CCCCCC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63830" y="4542790"/>
                <a:ext cx="765429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7654290" h="35560">
                    <a:moveTo>
                      <a:pt x="0" y="0"/>
                    </a:moveTo>
                    <a:cubicBezTo>
                      <a:pt x="0" y="20320"/>
                      <a:pt x="16510" y="35560"/>
                      <a:pt x="35560" y="35560"/>
                    </a:cubicBezTo>
                    <a:lnTo>
                      <a:pt x="7618730" y="35560"/>
                    </a:lnTo>
                    <a:cubicBezTo>
                      <a:pt x="7639050" y="35560"/>
                      <a:pt x="7654290" y="19050"/>
                      <a:pt x="7654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962660" y="276860"/>
                <a:ext cx="6055360" cy="3789680"/>
              </a:xfrm>
              <a:custGeom>
                <a:avLst/>
                <a:gdLst/>
                <a:ahLst/>
                <a:cxnLst/>
                <a:rect l="l" t="t" r="r" b="b"/>
                <a:pathLst>
                  <a:path w="6055360" h="3789680">
                    <a:moveTo>
                      <a:pt x="0" y="0"/>
                    </a:moveTo>
                    <a:lnTo>
                      <a:pt x="6055360" y="0"/>
                    </a:lnTo>
                    <a:lnTo>
                      <a:pt x="6055360" y="3789680"/>
                    </a:lnTo>
                    <a:lnTo>
                      <a:pt x="0" y="378968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6782" r="-36445" b="-7062"/>
                </a:stretch>
              </a:blipFill>
            </p:spPr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4941584" y="430632"/>
              <a:ext cx="2007171" cy="3971533"/>
              <a:chOff x="0" y="0"/>
              <a:chExt cx="2620010" cy="51841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85420" y="156210"/>
                <a:ext cx="2251710" cy="4876800"/>
              </a:xfrm>
              <a:custGeom>
                <a:avLst/>
                <a:gdLst/>
                <a:ahLst/>
                <a:cxnLst/>
                <a:rect l="l" t="t" r="r" b="b"/>
                <a:pathLst>
                  <a:path w="2251710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58703" r="-58703" b="-324"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578312" y="187909"/>
                <a:ext cx="66636" cy="63602"/>
              </a:xfrm>
              <a:custGeom>
                <a:avLst/>
                <a:gdLst/>
                <a:ahLst/>
                <a:cxnLst/>
                <a:rect l="l" t="t" r="r" b="b"/>
                <a:pathLst>
                  <a:path w="66636" h="63602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685800"/>
                <a:ext cx="27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1057910"/>
                <a:ext cx="27940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1526540"/>
                <a:ext cx="2794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27940" y="0"/>
                <a:ext cx="2564130" cy="5182870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555555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619398" y="7771838"/>
            <a:ext cx="4264810" cy="112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Turn every Promotion into App-less Digital Vouchers that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Captures First-Party Data 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Useable across thousands of outlets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038225"/>
            <a:ext cx="14115001" cy="89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>
                <a:solidFill>
                  <a:srgbClr val="FFFFFF"/>
                </a:solidFill>
                <a:latin typeface="Poppins Bold"/>
              </a:rPr>
              <a:t>SKALE’s Digital Vouchering Solution </a:t>
            </a:r>
          </a:p>
          <a:p>
            <a:pPr algn="l">
              <a:lnSpc>
                <a:spcPts val="3024"/>
              </a:lnSpc>
            </a:pPr>
            <a:r>
              <a:rPr lang="en-US" sz="2800">
                <a:solidFill>
                  <a:srgbClr val="FFFFFF"/>
                </a:solidFill>
                <a:latin typeface="Poppins Italics"/>
              </a:rPr>
              <a:t>(Track every Promotion redemption with no POS integration)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58013" y="7751836"/>
            <a:ext cx="4239067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Capture Customer Data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&amp; Interaction across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multi-touchpoint </a:t>
            </a:r>
          </a:p>
          <a:p>
            <a:pPr algn="ctr">
              <a:lnSpc>
                <a:spcPts val="231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In-store and online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561617" y="2321168"/>
            <a:ext cx="2945330" cy="4929558"/>
            <a:chOff x="0" y="0"/>
            <a:chExt cx="3927106" cy="6572744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9"/>
            <a:srcRect r="3799" b="147"/>
            <a:stretch>
              <a:fillRect/>
            </a:stretch>
          </p:blipFill>
          <p:spPr>
            <a:xfrm>
              <a:off x="1391305" y="614564"/>
              <a:ext cx="2384440" cy="406409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0"/>
            <a:srcRect r="397" b="397"/>
            <a:stretch>
              <a:fillRect/>
            </a:stretch>
          </p:blipFill>
          <p:spPr>
            <a:xfrm>
              <a:off x="197493" y="1673717"/>
              <a:ext cx="2100359" cy="4543939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"/>
            <a:srcRect r="5981" b="224"/>
            <a:stretch>
              <a:fillRect/>
            </a:stretch>
          </p:blipFill>
          <p:spPr>
            <a:xfrm>
              <a:off x="1301308" y="0"/>
              <a:ext cx="2625799" cy="542969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1"/>
            <a:srcRect r="465" b="506"/>
            <a:stretch>
              <a:fillRect/>
            </a:stretch>
          </p:blipFill>
          <p:spPr>
            <a:xfrm>
              <a:off x="0" y="1318624"/>
              <a:ext cx="2550297" cy="525412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/>
            <a:srcRect r="5701" b="437"/>
            <a:stretch>
              <a:fillRect/>
            </a:stretch>
          </p:blipFill>
          <p:spPr>
            <a:xfrm>
              <a:off x="162583" y="1947719"/>
              <a:ext cx="2155633" cy="3894265"/>
            </a:xfrm>
            <a:prstGeom prst="rect">
              <a:avLst/>
            </a:prstGeom>
          </p:spPr>
        </p:pic>
      </p:grpSp>
      <p:sp>
        <p:nvSpPr>
          <p:cNvPr id="35" name="TextBox 35"/>
          <p:cNvSpPr txBox="1"/>
          <p:nvPr/>
        </p:nvSpPr>
        <p:spPr>
          <a:xfrm>
            <a:off x="9870885" y="7736596"/>
            <a:ext cx="411106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Real-Time ROI Tracking</a:t>
            </a:r>
          </a:p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Without POS integration 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Track Voucher Usage with 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Works with 99% of all POS systems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4133184" y="3654094"/>
            <a:ext cx="3535418" cy="3097910"/>
            <a:chOff x="0" y="0"/>
            <a:chExt cx="4713890" cy="4130546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13890" cy="4130546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174928" y="249517"/>
              <a:ext cx="4364034" cy="2519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09"/>
                </a:lnSpc>
              </a:pPr>
              <a:r>
                <a:rPr lang="en-US" sz="1735">
                  <a:solidFill>
                    <a:srgbClr val="000000"/>
                  </a:solidFill>
                  <a:latin typeface="Poppins Bold"/>
                </a:rPr>
                <a:t>13 May 2021 2.39 pm</a:t>
              </a:r>
            </a:p>
            <a:p>
              <a:pPr algn="just">
                <a:lnSpc>
                  <a:spcPts val="1909"/>
                </a:lnSpc>
              </a:pPr>
              <a:endParaRPr lang="en-US" sz="1735">
                <a:solidFill>
                  <a:srgbClr val="000000"/>
                </a:solidFill>
                <a:latin typeface="Poppins Bold"/>
              </a:endParaRPr>
            </a:p>
            <a:p>
              <a:pPr algn="just">
                <a:lnSpc>
                  <a:spcPts val="1909"/>
                </a:lnSpc>
              </a:pPr>
              <a:r>
                <a:rPr lang="en-US" sz="1735">
                  <a:solidFill>
                    <a:srgbClr val="000000"/>
                  </a:solidFill>
                  <a:latin typeface="Poppins"/>
                </a:rPr>
                <a:t>Hi Jane, head down to Mall X this weekend to enjoy Complimentary Gift Wrapping at our Atrium</a:t>
              </a:r>
            </a:p>
            <a:p>
              <a:pPr algn="just">
                <a:lnSpc>
                  <a:spcPts val="1909"/>
                </a:lnSpc>
              </a:pPr>
              <a:r>
                <a:rPr lang="en-US" sz="1735">
                  <a:solidFill>
                    <a:srgbClr val="000000"/>
                  </a:solidFill>
                  <a:latin typeface="Poppins"/>
                </a:rPr>
                <a:t>Here’s a Digital Voucher that we think you may enjoy too 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4355757" y="7603246"/>
            <a:ext cx="3624743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Automated </a:t>
            </a:r>
          </a:p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Poppins Bold"/>
              </a:rPr>
              <a:t>Re-engagement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Reminder to Use Voucher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Drive Repeated Visits </a:t>
            </a: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Upsell / Cross-Sell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612890" y="9166814"/>
            <a:ext cx="25566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-9525"/>
            <a:ext cx="257175" cy="257175"/>
            <a:chOff x="0" y="0"/>
            <a:chExt cx="342900" cy="3429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7EC44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2700" y="0"/>
                  </a:moveTo>
                  <a:lnTo>
                    <a:pt x="330200" y="0"/>
                  </a:lnTo>
                  <a:cubicBezTo>
                    <a:pt x="337185" y="0"/>
                    <a:pt x="342900" y="5715"/>
                    <a:pt x="342900" y="12700"/>
                  </a:cubicBezTo>
                  <a:lnTo>
                    <a:pt x="342900" y="330200"/>
                  </a:lnTo>
                  <a:cubicBezTo>
                    <a:pt x="342900" y="337185"/>
                    <a:pt x="337185" y="342900"/>
                    <a:pt x="330200" y="342900"/>
                  </a:cubicBezTo>
                  <a:lnTo>
                    <a:pt x="12700" y="342900"/>
                  </a:lnTo>
                  <a:cubicBezTo>
                    <a:pt x="5715" y="342900"/>
                    <a:pt x="0" y="337185"/>
                    <a:pt x="0" y="3302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02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330200" y="317500"/>
                  </a:lnTo>
                  <a:lnTo>
                    <a:pt x="330200" y="330200"/>
                  </a:lnTo>
                  <a:lnTo>
                    <a:pt x="317500" y="3302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8F37"/>
            </a:solidFill>
          </p:spPr>
        </p:sp>
      </p:grpSp>
      <p:sp>
        <p:nvSpPr>
          <p:cNvPr id="5" name="AutoShape 5"/>
          <p:cNvSpPr/>
          <p:nvPr/>
        </p:nvSpPr>
        <p:spPr>
          <a:xfrm rot="3678">
            <a:off x="2816262" y="9613520"/>
            <a:ext cx="13351112" cy="0"/>
          </a:xfrm>
          <a:prstGeom prst="line">
            <a:avLst/>
          </a:prstGeom>
          <a:ln w="9525" cap="rnd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58023" y="9386607"/>
            <a:ext cx="169091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GrowthDesk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57896" y="9409689"/>
            <a:ext cx="39227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‹#›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4686300"/>
            <a:ext cx="18288000" cy="5600700"/>
            <a:chOff x="0" y="0"/>
            <a:chExt cx="24384000" cy="7467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7467600"/>
            </a:xfrm>
            <a:custGeom>
              <a:avLst/>
              <a:gdLst/>
              <a:ahLst/>
              <a:cxnLst/>
              <a:rect l="l" t="t" r="r" b="b"/>
              <a:pathLst>
                <a:path w="24384000" h="7467600">
                  <a:moveTo>
                    <a:pt x="0" y="0"/>
                  </a:moveTo>
                  <a:lnTo>
                    <a:pt x="24384000" y="0"/>
                  </a:lnTo>
                  <a:lnTo>
                    <a:pt x="24384000" y="7467600"/>
                  </a:lnTo>
                  <a:lnTo>
                    <a:pt x="0" y="7467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r="92" b="92"/>
          <a:stretch>
            <a:fillRect/>
          </a:stretch>
        </p:blipFill>
        <p:spPr>
          <a:xfrm>
            <a:off x="0" y="-19050"/>
            <a:ext cx="18288000" cy="102870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993302"/>
            <a:ext cx="14464188" cy="9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Poppins Bold"/>
              </a:rPr>
              <a:t>SKALE’s Digital Vouchering Solution </a:t>
            </a: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(Track every Promotion redemption with no POS integration)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52165" y="1929419"/>
            <a:ext cx="15583670" cy="6866196"/>
            <a:chOff x="0" y="0"/>
            <a:chExt cx="20778227" cy="9154927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r="521" b="521"/>
            <a:stretch>
              <a:fillRect/>
            </a:stretch>
          </p:blipFill>
          <p:spPr>
            <a:xfrm>
              <a:off x="0" y="0"/>
              <a:ext cx="4336544" cy="9154927"/>
            </a:xfrm>
            <a:prstGeom prst="rect">
              <a:avLst/>
            </a:prstGeom>
          </p:spPr>
        </p:pic>
        <p:grpSp>
          <p:nvGrpSpPr>
            <p:cNvPr id="14" name="Group 14"/>
            <p:cNvGrpSpPr/>
            <p:nvPr/>
          </p:nvGrpSpPr>
          <p:grpSpPr>
            <a:xfrm>
              <a:off x="252759" y="786890"/>
              <a:ext cx="3787988" cy="7806099"/>
              <a:chOff x="0" y="0"/>
              <a:chExt cx="3630736" cy="748204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630803" cy="7482078"/>
              </a:xfrm>
              <a:custGeom>
                <a:avLst/>
                <a:gdLst/>
                <a:ahLst/>
                <a:cxnLst/>
                <a:rect l="l" t="t" r="r" b="b"/>
                <a:pathLst>
                  <a:path w="3630803" h="7482078">
                    <a:moveTo>
                      <a:pt x="0" y="605155"/>
                    </a:moveTo>
                    <a:cubicBezTo>
                      <a:pt x="0" y="270891"/>
                      <a:pt x="270891" y="0"/>
                      <a:pt x="605155" y="0"/>
                    </a:cubicBezTo>
                    <a:lnTo>
                      <a:pt x="3025648" y="0"/>
                    </a:lnTo>
                    <a:cubicBezTo>
                      <a:pt x="3359912" y="0"/>
                      <a:pt x="3630803" y="270891"/>
                      <a:pt x="3630803" y="605155"/>
                    </a:cubicBezTo>
                    <a:lnTo>
                      <a:pt x="3630803" y="6876923"/>
                    </a:lnTo>
                    <a:cubicBezTo>
                      <a:pt x="3630803" y="7211187"/>
                      <a:pt x="3359912" y="7482078"/>
                      <a:pt x="3025648" y="7482078"/>
                    </a:cubicBezTo>
                    <a:lnTo>
                      <a:pt x="605155" y="7482078"/>
                    </a:lnTo>
                    <a:cubicBezTo>
                      <a:pt x="270891" y="7482078"/>
                      <a:pt x="0" y="7211060"/>
                      <a:pt x="0" y="6876923"/>
                    </a:cubicBezTo>
                    <a:close/>
                  </a:path>
                </a:pathLst>
              </a:custGeom>
              <a:solidFill>
                <a:srgbClr val="2B2B2B">
                  <a:alpha val="74118"/>
                </a:srgbClr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r="555" b="555"/>
            <a:stretch>
              <a:fillRect/>
            </a:stretch>
          </p:blipFill>
          <p:spPr>
            <a:xfrm>
              <a:off x="608776" y="2363006"/>
              <a:ext cx="3149173" cy="451253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r="217" b="217"/>
            <a:stretch>
              <a:fillRect/>
            </a:stretch>
          </p:blipFill>
          <p:spPr>
            <a:xfrm>
              <a:off x="5480561" y="0"/>
              <a:ext cx="4336544" cy="9154927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5733320" y="786890"/>
              <a:ext cx="3787988" cy="7806099"/>
              <a:chOff x="0" y="0"/>
              <a:chExt cx="3630736" cy="74820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630803" cy="7482078"/>
              </a:xfrm>
              <a:custGeom>
                <a:avLst/>
                <a:gdLst/>
                <a:ahLst/>
                <a:cxnLst/>
                <a:rect l="l" t="t" r="r" b="b"/>
                <a:pathLst>
                  <a:path w="3630803" h="7482078">
                    <a:moveTo>
                      <a:pt x="0" y="605155"/>
                    </a:moveTo>
                    <a:cubicBezTo>
                      <a:pt x="0" y="270891"/>
                      <a:pt x="270891" y="0"/>
                      <a:pt x="605155" y="0"/>
                    </a:cubicBezTo>
                    <a:lnTo>
                      <a:pt x="3025648" y="0"/>
                    </a:lnTo>
                    <a:cubicBezTo>
                      <a:pt x="3359912" y="0"/>
                      <a:pt x="3630803" y="270891"/>
                      <a:pt x="3630803" y="605155"/>
                    </a:cubicBezTo>
                    <a:lnTo>
                      <a:pt x="3630803" y="6876923"/>
                    </a:lnTo>
                    <a:cubicBezTo>
                      <a:pt x="3630803" y="7211187"/>
                      <a:pt x="3359912" y="7482078"/>
                      <a:pt x="3025648" y="7482078"/>
                    </a:cubicBezTo>
                    <a:lnTo>
                      <a:pt x="605155" y="7482078"/>
                    </a:lnTo>
                    <a:cubicBezTo>
                      <a:pt x="270891" y="7482078"/>
                      <a:pt x="0" y="7211060"/>
                      <a:pt x="0" y="6876923"/>
                    </a:cubicBezTo>
                    <a:close/>
                  </a:path>
                </a:pathLst>
              </a:custGeom>
              <a:solidFill>
                <a:srgbClr val="2B2B2B">
                  <a:alpha val="74118"/>
                </a:srgbClr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r="1203" b="430"/>
            <a:stretch>
              <a:fillRect/>
            </a:stretch>
          </p:blipFill>
          <p:spPr>
            <a:xfrm>
              <a:off x="6070981" y="2340988"/>
              <a:ext cx="3174969" cy="455159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 r="217" b="217"/>
            <a:stretch>
              <a:fillRect/>
            </a:stretch>
          </p:blipFill>
          <p:spPr>
            <a:xfrm>
              <a:off x="10961122" y="0"/>
              <a:ext cx="4336544" cy="9154927"/>
            </a:xfrm>
            <a:prstGeom prst="rect">
              <a:avLst/>
            </a:prstGeom>
          </p:spPr>
        </p:pic>
        <p:grpSp>
          <p:nvGrpSpPr>
            <p:cNvPr id="22" name="Group 22"/>
            <p:cNvGrpSpPr/>
            <p:nvPr/>
          </p:nvGrpSpPr>
          <p:grpSpPr>
            <a:xfrm>
              <a:off x="11213881" y="786890"/>
              <a:ext cx="3787988" cy="7806099"/>
              <a:chOff x="0" y="0"/>
              <a:chExt cx="3630736" cy="748204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630803" cy="7482078"/>
              </a:xfrm>
              <a:custGeom>
                <a:avLst/>
                <a:gdLst/>
                <a:ahLst/>
                <a:cxnLst/>
                <a:rect l="l" t="t" r="r" b="b"/>
                <a:pathLst>
                  <a:path w="3630803" h="7482078">
                    <a:moveTo>
                      <a:pt x="0" y="605155"/>
                    </a:moveTo>
                    <a:cubicBezTo>
                      <a:pt x="0" y="270891"/>
                      <a:pt x="270891" y="0"/>
                      <a:pt x="605155" y="0"/>
                    </a:cubicBezTo>
                    <a:lnTo>
                      <a:pt x="3025648" y="0"/>
                    </a:lnTo>
                    <a:cubicBezTo>
                      <a:pt x="3359912" y="0"/>
                      <a:pt x="3630803" y="270891"/>
                      <a:pt x="3630803" y="605155"/>
                    </a:cubicBezTo>
                    <a:lnTo>
                      <a:pt x="3630803" y="6876923"/>
                    </a:lnTo>
                    <a:cubicBezTo>
                      <a:pt x="3630803" y="7211187"/>
                      <a:pt x="3359912" y="7482078"/>
                      <a:pt x="3025648" y="7482078"/>
                    </a:cubicBezTo>
                    <a:lnTo>
                      <a:pt x="605155" y="7482078"/>
                    </a:lnTo>
                    <a:cubicBezTo>
                      <a:pt x="270891" y="7482078"/>
                      <a:pt x="0" y="7211060"/>
                      <a:pt x="0" y="6876923"/>
                    </a:cubicBezTo>
                    <a:close/>
                  </a:path>
                </a:pathLst>
              </a:custGeom>
              <a:solidFill>
                <a:srgbClr val="2B2B2B">
                  <a:alpha val="74118"/>
                </a:srgbClr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/>
            <a:srcRect r="2002" b="402"/>
            <a:stretch>
              <a:fillRect/>
            </a:stretch>
          </p:blipFill>
          <p:spPr>
            <a:xfrm>
              <a:off x="11543060" y="2373788"/>
              <a:ext cx="3174969" cy="4632033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/>
            <a:srcRect r="521" b="521"/>
            <a:stretch>
              <a:fillRect/>
            </a:stretch>
          </p:blipFill>
          <p:spPr>
            <a:xfrm>
              <a:off x="16441683" y="0"/>
              <a:ext cx="4336544" cy="9154927"/>
            </a:xfrm>
            <a:prstGeom prst="rect">
              <a:avLst/>
            </a:prstGeom>
          </p:spPr>
        </p:pic>
        <p:grpSp>
          <p:nvGrpSpPr>
            <p:cNvPr id="26" name="Group 26"/>
            <p:cNvGrpSpPr/>
            <p:nvPr/>
          </p:nvGrpSpPr>
          <p:grpSpPr>
            <a:xfrm>
              <a:off x="16694442" y="786890"/>
              <a:ext cx="3787988" cy="7806099"/>
              <a:chOff x="0" y="0"/>
              <a:chExt cx="3630736" cy="74820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630803" cy="7482078"/>
              </a:xfrm>
              <a:custGeom>
                <a:avLst/>
                <a:gdLst/>
                <a:ahLst/>
                <a:cxnLst/>
                <a:rect l="l" t="t" r="r" b="b"/>
                <a:pathLst>
                  <a:path w="3630803" h="7482078">
                    <a:moveTo>
                      <a:pt x="0" y="605155"/>
                    </a:moveTo>
                    <a:cubicBezTo>
                      <a:pt x="0" y="270891"/>
                      <a:pt x="270891" y="0"/>
                      <a:pt x="605155" y="0"/>
                    </a:cubicBezTo>
                    <a:lnTo>
                      <a:pt x="3025648" y="0"/>
                    </a:lnTo>
                    <a:cubicBezTo>
                      <a:pt x="3359912" y="0"/>
                      <a:pt x="3630803" y="270891"/>
                      <a:pt x="3630803" y="605155"/>
                    </a:cubicBezTo>
                    <a:lnTo>
                      <a:pt x="3630803" y="6876923"/>
                    </a:lnTo>
                    <a:cubicBezTo>
                      <a:pt x="3630803" y="7211187"/>
                      <a:pt x="3359912" y="7482078"/>
                      <a:pt x="3025648" y="7482078"/>
                    </a:cubicBezTo>
                    <a:lnTo>
                      <a:pt x="605155" y="7482078"/>
                    </a:lnTo>
                    <a:cubicBezTo>
                      <a:pt x="270891" y="7482078"/>
                      <a:pt x="0" y="7211060"/>
                      <a:pt x="0" y="6876923"/>
                    </a:cubicBezTo>
                    <a:close/>
                  </a:path>
                </a:pathLst>
              </a:custGeom>
              <a:solidFill>
                <a:srgbClr val="2B2B2B">
                  <a:alpha val="74118"/>
                </a:srgbClr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/>
            <a:srcRect r="2288" b="402"/>
            <a:stretch>
              <a:fillRect/>
            </a:stretch>
          </p:blipFill>
          <p:spPr>
            <a:xfrm>
              <a:off x="17042428" y="2415506"/>
              <a:ext cx="3174969" cy="4632033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447579" y="8878011"/>
            <a:ext cx="509897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QR Code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79660" y="8878011"/>
            <a:ext cx="509897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35">
                <a:solidFill>
                  <a:srgbClr val="FFFFFF"/>
                </a:solidFill>
                <a:latin typeface="Poppins Bold"/>
              </a:rPr>
              <a:t>Barcode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05107" y="8697036"/>
            <a:ext cx="509897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35">
                <a:solidFill>
                  <a:srgbClr val="FFFFFF"/>
                </a:solidFill>
                <a:latin typeface="Poppins Bold"/>
              </a:rPr>
              <a:t>In-Store</a:t>
            </a:r>
          </a:p>
          <a:p>
            <a:pPr algn="ctr">
              <a:lnSpc>
                <a:spcPts val="2879"/>
              </a:lnSpc>
            </a:pPr>
            <a:r>
              <a:rPr lang="en-US" sz="2400" spc="35">
                <a:solidFill>
                  <a:srgbClr val="FFFFFF"/>
                </a:solidFill>
                <a:latin typeface="Poppins Bold"/>
              </a:rPr>
              <a:t>Instructions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740996" y="8697036"/>
            <a:ext cx="509897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35">
                <a:solidFill>
                  <a:srgbClr val="FFFFFF"/>
                </a:solidFill>
                <a:latin typeface="Poppins Bold"/>
              </a:rPr>
              <a:t>Upload Receipt or</a:t>
            </a:r>
          </a:p>
          <a:p>
            <a:pPr algn="ctr">
              <a:lnSpc>
                <a:spcPts val="2879"/>
              </a:lnSpc>
            </a:pPr>
            <a:r>
              <a:rPr lang="en-US" sz="2400" spc="35">
                <a:solidFill>
                  <a:srgbClr val="FFFFFF"/>
                </a:solidFill>
                <a:latin typeface="Poppins Bold"/>
              </a:rPr>
              <a:t>Input Transaction Data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612890" y="9166814"/>
            <a:ext cx="26182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960" b="19995"/>
          <a:stretch>
            <a:fillRect/>
          </a:stretch>
        </p:blipFill>
        <p:spPr>
          <a:xfrm>
            <a:off x="0" y="0"/>
            <a:ext cx="18288000" cy="83816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496" y="604443"/>
            <a:ext cx="14555007" cy="53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144">
                <a:solidFill>
                  <a:srgbClr val="FFFFFF"/>
                </a:solidFill>
                <a:latin typeface="Poppins Bold"/>
              </a:rPr>
              <a:t>USER JOURNEY – DIGITAL VOUCHER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02701" y="832730"/>
            <a:ext cx="4211960" cy="7942262"/>
            <a:chOff x="0" y="0"/>
            <a:chExt cx="5615946" cy="10589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r="180" b="5887"/>
            <a:stretch>
              <a:fillRect/>
            </a:stretch>
          </p:blipFill>
          <p:spPr>
            <a:xfrm>
              <a:off x="0" y="0"/>
              <a:ext cx="5615946" cy="105896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518" b="24634"/>
            <a:stretch>
              <a:fillRect/>
            </a:stretch>
          </p:blipFill>
          <p:spPr>
            <a:xfrm>
              <a:off x="569514" y="2985718"/>
              <a:ext cx="4371432" cy="5816722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6212272" y="832730"/>
            <a:ext cx="5859703" cy="7942262"/>
            <a:chOff x="0" y="0"/>
            <a:chExt cx="7812937" cy="1058968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r="265" b="9925"/>
            <a:stretch>
              <a:fillRect/>
            </a:stretch>
          </p:blipFill>
          <p:spPr>
            <a:xfrm>
              <a:off x="0" y="0"/>
              <a:ext cx="7812937" cy="1058968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r="2258" b="591"/>
            <a:stretch>
              <a:fillRect/>
            </a:stretch>
          </p:blipFill>
          <p:spPr>
            <a:xfrm>
              <a:off x="2698263" y="1101686"/>
              <a:ext cx="2313404" cy="2361743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2073707" y="916355"/>
            <a:ext cx="5794844" cy="7858637"/>
            <a:chOff x="0" y="0"/>
            <a:chExt cx="7726458" cy="1047818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r="101" b="9777"/>
            <a:stretch>
              <a:fillRect/>
            </a:stretch>
          </p:blipFill>
          <p:spPr>
            <a:xfrm>
              <a:off x="0" y="0"/>
              <a:ext cx="7726458" cy="10472468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93500" y="719860"/>
              <a:ext cx="4555224" cy="9758322"/>
              <a:chOff x="0" y="0"/>
              <a:chExt cx="4555224" cy="975832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2700" y="13864"/>
                <a:ext cx="4529836" cy="9730591"/>
              </a:xfrm>
              <a:custGeom>
                <a:avLst/>
                <a:gdLst/>
                <a:ahLst/>
                <a:cxnLst/>
                <a:rect l="l" t="t" r="r" b="b"/>
                <a:pathLst>
                  <a:path w="4529836" h="9730591">
                    <a:moveTo>
                      <a:pt x="0" y="826457"/>
                    </a:moveTo>
                    <a:cubicBezTo>
                      <a:pt x="0" y="370041"/>
                      <a:pt x="338074" y="0"/>
                      <a:pt x="755015" y="0"/>
                    </a:cubicBezTo>
                    <a:lnTo>
                      <a:pt x="3774821" y="0"/>
                    </a:lnTo>
                    <a:cubicBezTo>
                      <a:pt x="4191762" y="0"/>
                      <a:pt x="4529836" y="370041"/>
                      <a:pt x="4529836" y="826457"/>
                    </a:cubicBezTo>
                    <a:lnTo>
                      <a:pt x="4529836" y="8904134"/>
                    </a:lnTo>
                    <a:cubicBezTo>
                      <a:pt x="4529836" y="9360551"/>
                      <a:pt x="4191762" y="9730591"/>
                      <a:pt x="3774821" y="9730591"/>
                    </a:cubicBezTo>
                    <a:lnTo>
                      <a:pt x="755015" y="9730591"/>
                    </a:lnTo>
                    <a:cubicBezTo>
                      <a:pt x="338074" y="9730592"/>
                      <a:pt x="0" y="9360551"/>
                      <a:pt x="0" y="8904134"/>
                    </a:cubicBezTo>
                    <a:close/>
                  </a:path>
                </a:pathLst>
              </a:custGeom>
              <a:solidFill>
                <a:srgbClr val="000000">
                  <a:alpha val="6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4555236" cy="9758320"/>
              </a:xfrm>
              <a:custGeom>
                <a:avLst/>
                <a:gdLst/>
                <a:ahLst/>
                <a:cxnLst/>
                <a:rect l="l" t="t" r="r" b="b"/>
                <a:pathLst>
                  <a:path w="4555236" h="9758320">
                    <a:moveTo>
                      <a:pt x="0" y="840321"/>
                    </a:moveTo>
                    <a:cubicBezTo>
                      <a:pt x="0" y="376280"/>
                      <a:pt x="343662" y="0"/>
                      <a:pt x="767715" y="0"/>
                    </a:cubicBezTo>
                    <a:lnTo>
                      <a:pt x="3787521" y="0"/>
                    </a:lnTo>
                    <a:lnTo>
                      <a:pt x="3787521" y="13864"/>
                    </a:lnTo>
                    <a:lnTo>
                      <a:pt x="3787521" y="0"/>
                    </a:lnTo>
                    <a:lnTo>
                      <a:pt x="3787521" y="13864"/>
                    </a:lnTo>
                    <a:lnTo>
                      <a:pt x="3787521" y="0"/>
                    </a:lnTo>
                    <a:cubicBezTo>
                      <a:pt x="4211574" y="0"/>
                      <a:pt x="4555236" y="376280"/>
                      <a:pt x="4555236" y="840321"/>
                    </a:cubicBezTo>
                    <a:lnTo>
                      <a:pt x="4542536" y="840321"/>
                    </a:lnTo>
                    <a:lnTo>
                      <a:pt x="4555236" y="840321"/>
                    </a:lnTo>
                    <a:lnTo>
                      <a:pt x="4555236" y="8917998"/>
                    </a:lnTo>
                    <a:lnTo>
                      <a:pt x="4542536" y="8917998"/>
                    </a:lnTo>
                    <a:lnTo>
                      <a:pt x="4555236" y="8917998"/>
                    </a:lnTo>
                    <a:cubicBezTo>
                      <a:pt x="4555236" y="9382040"/>
                      <a:pt x="4211574" y="9758320"/>
                      <a:pt x="3787521" y="9758320"/>
                    </a:cubicBezTo>
                    <a:lnTo>
                      <a:pt x="3787521" y="9744455"/>
                    </a:lnTo>
                    <a:lnTo>
                      <a:pt x="3787521" y="9758320"/>
                    </a:lnTo>
                    <a:lnTo>
                      <a:pt x="767715" y="9758320"/>
                    </a:lnTo>
                    <a:lnTo>
                      <a:pt x="767715" y="9744455"/>
                    </a:lnTo>
                    <a:lnTo>
                      <a:pt x="767715" y="9758320"/>
                    </a:lnTo>
                    <a:cubicBezTo>
                      <a:pt x="343662" y="9758320"/>
                      <a:pt x="0" y="9382041"/>
                      <a:pt x="0" y="8917998"/>
                    </a:cubicBezTo>
                    <a:lnTo>
                      <a:pt x="0" y="840321"/>
                    </a:lnTo>
                    <a:lnTo>
                      <a:pt x="12700" y="840321"/>
                    </a:lnTo>
                    <a:lnTo>
                      <a:pt x="0" y="840321"/>
                    </a:lnTo>
                    <a:moveTo>
                      <a:pt x="25400" y="840321"/>
                    </a:moveTo>
                    <a:lnTo>
                      <a:pt x="25400" y="8917998"/>
                    </a:lnTo>
                    <a:lnTo>
                      <a:pt x="12700" y="8917998"/>
                    </a:lnTo>
                    <a:lnTo>
                      <a:pt x="25400" y="8917998"/>
                    </a:lnTo>
                    <a:cubicBezTo>
                      <a:pt x="25400" y="9366789"/>
                      <a:pt x="357759" y="9730591"/>
                      <a:pt x="767715" y="9730591"/>
                    </a:cubicBezTo>
                    <a:lnTo>
                      <a:pt x="3787521" y="9730591"/>
                    </a:lnTo>
                    <a:cubicBezTo>
                      <a:pt x="4197477" y="9730591"/>
                      <a:pt x="4529836" y="9366789"/>
                      <a:pt x="4529836" y="8917998"/>
                    </a:cubicBezTo>
                    <a:lnTo>
                      <a:pt x="4529836" y="840321"/>
                    </a:lnTo>
                    <a:cubicBezTo>
                      <a:pt x="4529836" y="391531"/>
                      <a:pt x="4197477" y="27729"/>
                      <a:pt x="3787521" y="27729"/>
                    </a:cubicBezTo>
                    <a:lnTo>
                      <a:pt x="767715" y="27729"/>
                    </a:lnTo>
                    <a:lnTo>
                      <a:pt x="767715" y="13864"/>
                    </a:lnTo>
                    <a:lnTo>
                      <a:pt x="767715" y="27729"/>
                    </a:lnTo>
                    <a:cubicBezTo>
                      <a:pt x="357759" y="27729"/>
                      <a:pt x="25400" y="391531"/>
                      <a:pt x="25400" y="84032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l="5208" t="33240" r="7309" b="28891"/>
            <a:stretch>
              <a:fillRect/>
            </a:stretch>
          </p:blipFill>
          <p:spPr>
            <a:xfrm>
              <a:off x="2274335" y="3694050"/>
              <a:ext cx="3177788" cy="297858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0" y="8381626"/>
            <a:ext cx="18288000" cy="2858464"/>
            <a:chOff x="0" y="0"/>
            <a:chExt cx="4816593" cy="7528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16592" cy="752847"/>
            </a:xfrm>
            <a:custGeom>
              <a:avLst/>
              <a:gdLst/>
              <a:ahLst/>
              <a:cxnLst/>
              <a:rect l="l" t="t" r="r" b="b"/>
              <a:pathLst>
                <a:path w="4816592" h="752847">
                  <a:moveTo>
                    <a:pt x="0" y="0"/>
                  </a:moveTo>
                  <a:lnTo>
                    <a:pt x="4816592" y="0"/>
                  </a:lnTo>
                  <a:lnTo>
                    <a:pt x="4816592" y="752847"/>
                  </a:lnTo>
                  <a:lnTo>
                    <a:pt x="0" y="7528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13316" y="8796338"/>
            <a:ext cx="430134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Poppins Bold"/>
              </a:rPr>
              <a:t>Step 1 </a:t>
            </a:r>
          </a:p>
          <a:p>
            <a:pPr algn="ct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</a:rPr>
              <a:t>The user sees an ad on a relevant social channel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3647" y="8648700"/>
            <a:ext cx="4730458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Poppins Bold"/>
              </a:rPr>
              <a:t>Step 2 </a:t>
            </a:r>
          </a:p>
          <a:p>
            <a:pPr algn="ct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</a:rPr>
              <a:t>The user is directed to Digital Voucher Homepage. The user downloads desired voucher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26292" y="8524875"/>
            <a:ext cx="6089673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Poppins Bold"/>
              </a:rPr>
              <a:t>Step 3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Poppins"/>
              </a:rPr>
              <a:t>The user is directed to a registration page to input their name, email, and mobile number. </a:t>
            </a:r>
          </a:p>
          <a:p>
            <a:pPr algn="ctr">
              <a:lnSpc>
                <a:spcPts val="2279"/>
              </a:lnSpc>
            </a:pPr>
            <a:r>
              <a:rPr lang="en-US" sz="1899">
                <a:solidFill>
                  <a:srgbClr val="000000"/>
                </a:solidFill>
                <a:latin typeface="Poppins"/>
              </a:rPr>
              <a:t>(Collection of Customer Data for the mall)</a:t>
            </a:r>
          </a:p>
          <a:p>
            <a:pPr algn="ctr">
              <a:lnSpc>
                <a:spcPts val="2279"/>
              </a:lnSpc>
            </a:pPr>
            <a:endParaRPr lang="en-US" sz="189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612890" y="9166814"/>
            <a:ext cx="2795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3301124" y="6356006"/>
            <a:ext cx="3349459" cy="2421448"/>
            <a:chOff x="0" y="-972593"/>
            <a:chExt cx="4465944" cy="322859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53243" cy="1356104"/>
            </a:xfrm>
            <a:custGeom>
              <a:avLst/>
              <a:gdLst/>
              <a:ahLst/>
              <a:cxnLst/>
              <a:rect l="l" t="t" r="r" b="b"/>
              <a:pathLst>
                <a:path w="4453243" h="1356104">
                  <a:moveTo>
                    <a:pt x="0" y="179712"/>
                  </a:moveTo>
                  <a:cubicBezTo>
                    <a:pt x="0" y="80466"/>
                    <a:pt x="332341" y="0"/>
                    <a:pt x="742244" y="0"/>
                  </a:cubicBezTo>
                  <a:lnTo>
                    <a:pt x="3710999" y="0"/>
                  </a:lnTo>
                  <a:cubicBezTo>
                    <a:pt x="4120901" y="0"/>
                    <a:pt x="4453243" y="80466"/>
                    <a:pt x="4453243" y="179712"/>
                  </a:cubicBezTo>
                  <a:lnTo>
                    <a:pt x="4453243" y="1176392"/>
                  </a:lnTo>
                  <a:cubicBezTo>
                    <a:pt x="4453243" y="1275637"/>
                    <a:pt x="4120902" y="1356104"/>
                    <a:pt x="3710999" y="1356104"/>
                  </a:cubicBezTo>
                  <a:lnTo>
                    <a:pt x="742244" y="1356104"/>
                  </a:lnTo>
                  <a:cubicBezTo>
                    <a:pt x="332341" y="1356104"/>
                    <a:pt x="0" y="1275637"/>
                    <a:pt x="0" y="1176392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" y="-972593"/>
              <a:ext cx="4465942" cy="3228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9"/>
                </a:lnSpc>
              </a:pPr>
              <a:r>
                <a:rPr lang="en-US" sz="1749" dirty="0">
                  <a:solidFill>
                    <a:srgbClr val="FFFFFF"/>
                  </a:solidFill>
                  <a:latin typeface="Poppins"/>
                </a:rPr>
                <a:t>User fill in details on once, subsequent downloads will require no additional action 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960" b="19995"/>
          <a:stretch>
            <a:fillRect/>
          </a:stretch>
        </p:blipFill>
        <p:spPr>
          <a:xfrm>
            <a:off x="0" y="0"/>
            <a:ext cx="18288000" cy="83816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496" y="604443"/>
            <a:ext cx="14555007" cy="53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144">
                <a:solidFill>
                  <a:srgbClr val="FFFFFF"/>
                </a:solidFill>
                <a:latin typeface="Poppins Bold"/>
              </a:rPr>
              <a:t>USER JOURNEY – DIGITAL VOUCHER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66567" y="1082128"/>
            <a:ext cx="5794844" cy="7854351"/>
            <a:chOff x="0" y="0"/>
            <a:chExt cx="7726458" cy="104724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r="101" b="9777"/>
            <a:stretch>
              <a:fillRect/>
            </a:stretch>
          </p:blipFill>
          <p:spPr>
            <a:xfrm>
              <a:off x="0" y="0"/>
              <a:ext cx="7726458" cy="1047246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2258" b="591"/>
            <a:stretch>
              <a:fillRect/>
            </a:stretch>
          </p:blipFill>
          <p:spPr>
            <a:xfrm>
              <a:off x="2699052" y="1169930"/>
              <a:ext cx="2287798" cy="2335602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1544936" y="871610"/>
              <a:ext cx="4612734" cy="8910016"/>
              <a:chOff x="0" y="0"/>
              <a:chExt cx="4612734" cy="891001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4587240" cy="8884666"/>
              </a:xfrm>
              <a:custGeom>
                <a:avLst/>
                <a:gdLst/>
                <a:ahLst/>
                <a:cxnLst/>
                <a:rect l="l" t="t" r="r" b="b"/>
                <a:pathLst>
                  <a:path w="4587240" h="8884666">
                    <a:moveTo>
                      <a:pt x="0" y="766572"/>
                    </a:moveTo>
                    <a:cubicBezTo>
                      <a:pt x="0" y="343281"/>
                      <a:pt x="342265" y="0"/>
                      <a:pt x="764540" y="0"/>
                    </a:cubicBezTo>
                    <a:lnTo>
                      <a:pt x="3822700" y="0"/>
                    </a:lnTo>
                    <a:cubicBezTo>
                      <a:pt x="4244975" y="0"/>
                      <a:pt x="4587240" y="343281"/>
                      <a:pt x="4587240" y="766572"/>
                    </a:cubicBezTo>
                    <a:lnTo>
                      <a:pt x="4587240" y="8117967"/>
                    </a:lnTo>
                    <a:cubicBezTo>
                      <a:pt x="4587240" y="8541386"/>
                      <a:pt x="4244975" y="8884539"/>
                      <a:pt x="3822700" y="8884539"/>
                    </a:cubicBezTo>
                    <a:lnTo>
                      <a:pt x="764540" y="8884539"/>
                    </a:lnTo>
                    <a:cubicBezTo>
                      <a:pt x="342265" y="8884666"/>
                      <a:pt x="0" y="8541385"/>
                      <a:pt x="0" y="8117967"/>
                    </a:cubicBezTo>
                    <a:close/>
                  </a:path>
                </a:pathLst>
              </a:custGeom>
              <a:solidFill>
                <a:srgbClr val="000000">
                  <a:alpha val="6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4612640" cy="8910066"/>
              </a:xfrm>
              <a:custGeom>
                <a:avLst/>
                <a:gdLst/>
                <a:ahLst/>
                <a:cxnLst/>
                <a:rect l="l" t="t" r="r" b="b"/>
                <a:pathLst>
                  <a:path w="4612640" h="8910066">
                    <a:moveTo>
                      <a:pt x="0" y="779272"/>
                    </a:moveTo>
                    <a:cubicBezTo>
                      <a:pt x="0" y="348996"/>
                      <a:pt x="347980" y="0"/>
                      <a:pt x="777240" y="0"/>
                    </a:cubicBezTo>
                    <a:lnTo>
                      <a:pt x="3835400" y="0"/>
                    </a:lnTo>
                    <a:lnTo>
                      <a:pt x="3835400" y="12700"/>
                    </a:lnTo>
                    <a:lnTo>
                      <a:pt x="3835400" y="0"/>
                    </a:lnTo>
                    <a:lnTo>
                      <a:pt x="3835400" y="12700"/>
                    </a:lnTo>
                    <a:lnTo>
                      <a:pt x="3835400" y="0"/>
                    </a:lnTo>
                    <a:cubicBezTo>
                      <a:pt x="4264660" y="0"/>
                      <a:pt x="4612640" y="348996"/>
                      <a:pt x="4612640" y="779272"/>
                    </a:cubicBezTo>
                    <a:lnTo>
                      <a:pt x="4612640" y="8130667"/>
                    </a:lnTo>
                    <a:lnTo>
                      <a:pt x="4599940" y="8130667"/>
                    </a:lnTo>
                    <a:lnTo>
                      <a:pt x="4612640" y="8130667"/>
                    </a:lnTo>
                    <a:cubicBezTo>
                      <a:pt x="4612640" y="8561070"/>
                      <a:pt x="4264660" y="8909939"/>
                      <a:pt x="3835400" y="8909939"/>
                    </a:cubicBezTo>
                    <a:lnTo>
                      <a:pt x="3835400" y="8897239"/>
                    </a:lnTo>
                    <a:lnTo>
                      <a:pt x="3835400" y="8909939"/>
                    </a:lnTo>
                    <a:lnTo>
                      <a:pt x="777240" y="8909939"/>
                    </a:lnTo>
                    <a:lnTo>
                      <a:pt x="777240" y="8897239"/>
                    </a:lnTo>
                    <a:lnTo>
                      <a:pt x="777240" y="8909939"/>
                    </a:lnTo>
                    <a:cubicBezTo>
                      <a:pt x="347980" y="8910066"/>
                      <a:pt x="0" y="8561070"/>
                      <a:pt x="0" y="8130667"/>
                    </a:cubicBezTo>
                    <a:lnTo>
                      <a:pt x="0" y="779272"/>
                    </a:lnTo>
                    <a:lnTo>
                      <a:pt x="12700" y="779272"/>
                    </a:lnTo>
                    <a:lnTo>
                      <a:pt x="0" y="779272"/>
                    </a:lnTo>
                    <a:moveTo>
                      <a:pt x="25400" y="779272"/>
                    </a:moveTo>
                    <a:lnTo>
                      <a:pt x="25400" y="8130667"/>
                    </a:lnTo>
                    <a:lnTo>
                      <a:pt x="12700" y="8130667"/>
                    </a:lnTo>
                    <a:lnTo>
                      <a:pt x="25400" y="8130667"/>
                    </a:lnTo>
                    <a:cubicBezTo>
                      <a:pt x="25400" y="8547100"/>
                      <a:pt x="362077" y="8884666"/>
                      <a:pt x="777240" y="8884666"/>
                    </a:cubicBezTo>
                    <a:lnTo>
                      <a:pt x="3835400" y="8884666"/>
                    </a:lnTo>
                    <a:cubicBezTo>
                      <a:pt x="4250563" y="8884666"/>
                      <a:pt x="4587240" y="8547100"/>
                      <a:pt x="4587240" y="8130794"/>
                    </a:cubicBezTo>
                    <a:lnTo>
                      <a:pt x="4587240" y="779272"/>
                    </a:lnTo>
                    <a:lnTo>
                      <a:pt x="4599940" y="779272"/>
                    </a:lnTo>
                    <a:lnTo>
                      <a:pt x="4587240" y="779272"/>
                    </a:lnTo>
                    <a:cubicBezTo>
                      <a:pt x="4587367" y="362966"/>
                      <a:pt x="4250690" y="25400"/>
                      <a:pt x="3835400" y="25400"/>
                    </a:cubicBezTo>
                    <a:lnTo>
                      <a:pt x="777240" y="25400"/>
                    </a:lnTo>
                    <a:lnTo>
                      <a:pt x="777240" y="12700"/>
                    </a:lnTo>
                    <a:lnTo>
                      <a:pt x="777240" y="25400"/>
                    </a:lnTo>
                    <a:cubicBezTo>
                      <a:pt x="362077" y="25400"/>
                      <a:pt x="25400" y="362966"/>
                      <a:pt x="25400" y="77927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r="2262" b="726"/>
            <a:stretch>
              <a:fillRect/>
            </a:stretch>
          </p:blipFill>
          <p:spPr>
            <a:xfrm>
              <a:off x="2306836" y="4645488"/>
              <a:ext cx="3119660" cy="2357656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6303994" y="1082129"/>
            <a:ext cx="5794843" cy="7854351"/>
            <a:chOff x="0" y="0"/>
            <a:chExt cx="7726458" cy="104724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r="101" b="9777"/>
            <a:stretch>
              <a:fillRect/>
            </a:stretch>
          </p:blipFill>
          <p:spPr>
            <a:xfrm>
              <a:off x="0" y="0"/>
              <a:ext cx="7726458" cy="10472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r="1727" b="51"/>
            <a:stretch>
              <a:fillRect/>
            </a:stretch>
          </p:blipFill>
          <p:spPr>
            <a:xfrm>
              <a:off x="2546804" y="1466130"/>
              <a:ext cx="2287798" cy="2335602"/>
            </a:xfrm>
            <a:prstGeom prst="rect">
              <a:avLst/>
            </a:prstGeom>
          </p:spPr>
        </p:pic>
        <p:grpSp>
          <p:nvGrpSpPr>
            <p:cNvPr id="14" name="Group 14"/>
            <p:cNvGrpSpPr/>
            <p:nvPr/>
          </p:nvGrpSpPr>
          <p:grpSpPr>
            <a:xfrm>
              <a:off x="1541124" y="806204"/>
              <a:ext cx="4670242" cy="9053788"/>
              <a:chOff x="0" y="0"/>
              <a:chExt cx="4670242" cy="90537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00" y="12700"/>
                <a:ext cx="4644898" cy="9028430"/>
              </a:xfrm>
              <a:custGeom>
                <a:avLst/>
                <a:gdLst/>
                <a:ahLst/>
                <a:cxnLst/>
                <a:rect l="l" t="t" r="r" b="b"/>
                <a:pathLst>
                  <a:path w="4644898" h="9028430">
                    <a:moveTo>
                      <a:pt x="0" y="776224"/>
                    </a:moveTo>
                    <a:cubicBezTo>
                      <a:pt x="0" y="347472"/>
                      <a:pt x="346583" y="0"/>
                      <a:pt x="774192" y="0"/>
                    </a:cubicBezTo>
                    <a:lnTo>
                      <a:pt x="3870706" y="0"/>
                    </a:lnTo>
                    <a:cubicBezTo>
                      <a:pt x="4298315" y="0"/>
                      <a:pt x="4644898" y="347472"/>
                      <a:pt x="4644898" y="776224"/>
                    </a:cubicBezTo>
                    <a:lnTo>
                      <a:pt x="4644898" y="8252206"/>
                    </a:lnTo>
                    <a:cubicBezTo>
                      <a:pt x="4644898" y="8680831"/>
                      <a:pt x="4298315" y="9028430"/>
                      <a:pt x="3870706" y="9028430"/>
                    </a:cubicBezTo>
                    <a:lnTo>
                      <a:pt x="774192" y="9028430"/>
                    </a:lnTo>
                    <a:cubicBezTo>
                      <a:pt x="346583" y="9028430"/>
                      <a:pt x="0" y="8680831"/>
                      <a:pt x="0" y="8252206"/>
                    </a:cubicBezTo>
                    <a:close/>
                  </a:path>
                </a:pathLst>
              </a:custGeom>
              <a:solidFill>
                <a:srgbClr val="000000">
                  <a:alpha val="6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4670298" cy="9053830"/>
              </a:xfrm>
              <a:custGeom>
                <a:avLst/>
                <a:gdLst/>
                <a:ahLst/>
                <a:cxnLst/>
                <a:rect l="l" t="t" r="r" b="b"/>
                <a:pathLst>
                  <a:path w="4670298" h="9053830">
                    <a:moveTo>
                      <a:pt x="0" y="788924"/>
                    </a:moveTo>
                    <a:cubicBezTo>
                      <a:pt x="0" y="353187"/>
                      <a:pt x="352298" y="0"/>
                      <a:pt x="786892" y="0"/>
                    </a:cubicBezTo>
                    <a:lnTo>
                      <a:pt x="3883406" y="0"/>
                    </a:lnTo>
                    <a:lnTo>
                      <a:pt x="3883406" y="12700"/>
                    </a:lnTo>
                    <a:lnTo>
                      <a:pt x="3883406" y="0"/>
                    </a:lnTo>
                    <a:lnTo>
                      <a:pt x="3883406" y="12700"/>
                    </a:lnTo>
                    <a:lnTo>
                      <a:pt x="3883406" y="0"/>
                    </a:lnTo>
                    <a:cubicBezTo>
                      <a:pt x="4318000" y="0"/>
                      <a:pt x="4670298" y="353187"/>
                      <a:pt x="4670298" y="788924"/>
                    </a:cubicBezTo>
                    <a:lnTo>
                      <a:pt x="4670298" y="8264906"/>
                    </a:lnTo>
                    <a:lnTo>
                      <a:pt x="4657598" y="8264906"/>
                    </a:lnTo>
                    <a:lnTo>
                      <a:pt x="4670298" y="8264906"/>
                    </a:lnTo>
                    <a:cubicBezTo>
                      <a:pt x="4670298" y="8700516"/>
                      <a:pt x="4318000" y="9053830"/>
                      <a:pt x="3883406" y="9053830"/>
                    </a:cubicBezTo>
                    <a:lnTo>
                      <a:pt x="3883406" y="9041130"/>
                    </a:lnTo>
                    <a:lnTo>
                      <a:pt x="3883406" y="9053830"/>
                    </a:lnTo>
                    <a:lnTo>
                      <a:pt x="786892" y="9053830"/>
                    </a:lnTo>
                    <a:lnTo>
                      <a:pt x="786892" y="9041130"/>
                    </a:lnTo>
                    <a:lnTo>
                      <a:pt x="786892" y="9053830"/>
                    </a:lnTo>
                    <a:cubicBezTo>
                      <a:pt x="352298" y="9053830"/>
                      <a:pt x="0" y="8700516"/>
                      <a:pt x="0" y="8264906"/>
                    </a:cubicBezTo>
                    <a:lnTo>
                      <a:pt x="0" y="788924"/>
                    </a:lnTo>
                    <a:lnTo>
                      <a:pt x="12700" y="788924"/>
                    </a:lnTo>
                    <a:lnTo>
                      <a:pt x="0" y="788924"/>
                    </a:lnTo>
                    <a:moveTo>
                      <a:pt x="25400" y="788924"/>
                    </a:moveTo>
                    <a:lnTo>
                      <a:pt x="25400" y="8264906"/>
                    </a:lnTo>
                    <a:lnTo>
                      <a:pt x="12700" y="8264906"/>
                    </a:lnTo>
                    <a:lnTo>
                      <a:pt x="25400" y="8264906"/>
                    </a:lnTo>
                    <a:cubicBezTo>
                      <a:pt x="25400" y="8686674"/>
                      <a:pt x="366395" y="9028430"/>
                      <a:pt x="786892" y="9028430"/>
                    </a:cubicBezTo>
                    <a:lnTo>
                      <a:pt x="3883406" y="9028430"/>
                    </a:lnTo>
                    <a:cubicBezTo>
                      <a:pt x="4303903" y="9028430"/>
                      <a:pt x="4644898" y="8686674"/>
                      <a:pt x="4644898" y="8264906"/>
                    </a:cubicBezTo>
                    <a:lnTo>
                      <a:pt x="4644898" y="788924"/>
                    </a:lnTo>
                    <a:lnTo>
                      <a:pt x="4657598" y="788924"/>
                    </a:lnTo>
                    <a:lnTo>
                      <a:pt x="4644898" y="788924"/>
                    </a:lnTo>
                    <a:cubicBezTo>
                      <a:pt x="4644898" y="367157"/>
                      <a:pt x="4303903" y="25400"/>
                      <a:pt x="3883406" y="25400"/>
                    </a:cubicBezTo>
                    <a:lnTo>
                      <a:pt x="786892" y="25400"/>
                    </a:lnTo>
                    <a:lnTo>
                      <a:pt x="786892" y="12700"/>
                    </a:lnTo>
                    <a:lnTo>
                      <a:pt x="786892" y="25400"/>
                    </a:lnTo>
                    <a:cubicBezTo>
                      <a:pt x="366395" y="25400"/>
                      <a:pt x="25400" y="367157"/>
                      <a:pt x="25400" y="78892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 r="1203" b="430"/>
            <a:stretch>
              <a:fillRect/>
            </a:stretch>
          </p:blipFill>
          <p:spPr>
            <a:xfrm>
              <a:off x="2343316" y="2996928"/>
              <a:ext cx="3043166" cy="436263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041422" y="1082129"/>
            <a:ext cx="5794844" cy="7854351"/>
            <a:chOff x="0" y="0"/>
            <a:chExt cx="7726458" cy="10472468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 r="101" b="9777"/>
            <a:stretch>
              <a:fillRect/>
            </a:stretch>
          </p:blipFill>
          <p:spPr>
            <a:xfrm>
              <a:off x="0" y="0"/>
              <a:ext cx="7726458" cy="1047246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 r="2258" b="591"/>
            <a:stretch>
              <a:fillRect/>
            </a:stretch>
          </p:blipFill>
          <p:spPr>
            <a:xfrm>
              <a:off x="2863106" y="1264848"/>
              <a:ext cx="2287798" cy="2335602"/>
            </a:xfrm>
            <a:prstGeom prst="rect">
              <a:avLst/>
            </a:prstGeom>
          </p:spPr>
        </p:pic>
        <p:grpSp>
          <p:nvGrpSpPr>
            <p:cNvPr id="21" name="Group 21"/>
            <p:cNvGrpSpPr/>
            <p:nvPr/>
          </p:nvGrpSpPr>
          <p:grpSpPr>
            <a:xfrm>
              <a:off x="1528107" y="834959"/>
              <a:ext cx="4670244" cy="8881262"/>
              <a:chOff x="0" y="0"/>
              <a:chExt cx="4670244" cy="88812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2700" y="12700"/>
                <a:ext cx="4644898" cy="8855964"/>
              </a:xfrm>
              <a:custGeom>
                <a:avLst/>
                <a:gdLst/>
                <a:ahLst/>
                <a:cxnLst/>
                <a:rect l="l" t="t" r="r" b="b"/>
                <a:pathLst>
                  <a:path w="4644898" h="8855964">
                    <a:moveTo>
                      <a:pt x="0" y="776224"/>
                    </a:moveTo>
                    <a:cubicBezTo>
                      <a:pt x="0" y="347472"/>
                      <a:pt x="346583" y="0"/>
                      <a:pt x="774192" y="0"/>
                    </a:cubicBezTo>
                    <a:lnTo>
                      <a:pt x="3870706" y="0"/>
                    </a:lnTo>
                    <a:cubicBezTo>
                      <a:pt x="4298315" y="0"/>
                      <a:pt x="4644898" y="347472"/>
                      <a:pt x="4644898" y="776224"/>
                    </a:cubicBezTo>
                    <a:lnTo>
                      <a:pt x="4644898" y="8079740"/>
                    </a:lnTo>
                    <a:cubicBezTo>
                      <a:pt x="4644898" y="8508365"/>
                      <a:pt x="4298315" y="8855964"/>
                      <a:pt x="3870706" y="8855964"/>
                    </a:cubicBezTo>
                    <a:lnTo>
                      <a:pt x="774192" y="8855964"/>
                    </a:lnTo>
                    <a:cubicBezTo>
                      <a:pt x="346583" y="8855837"/>
                      <a:pt x="0" y="8508365"/>
                      <a:pt x="0" y="8079740"/>
                    </a:cubicBezTo>
                    <a:close/>
                  </a:path>
                </a:pathLst>
              </a:custGeom>
              <a:solidFill>
                <a:srgbClr val="000000">
                  <a:alpha val="69804"/>
                </a:srgbClr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4670298" cy="8881364"/>
              </a:xfrm>
              <a:custGeom>
                <a:avLst/>
                <a:gdLst/>
                <a:ahLst/>
                <a:cxnLst/>
                <a:rect l="l" t="t" r="r" b="b"/>
                <a:pathLst>
                  <a:path w="4670298" h="8881364">
                    <a:moveTo>
                      <a:pt x="0" y="788924"/>
                    </a:moveTo>
                    <a:cubicBezTo>
                      <a:pt x="0" y="353187"/>
                      <a:pt x="352298" y="0"/>
                      <a:pt x="786892" y="0"/>
                    </a:cubicBezTo>
                    <a:lnTo>
                      <a:pt x="3883406" y="0"/>
                    </a:lnTo>
                    <a:lnTo>
                      <a:pt x="3883406" y="12700"/>
                    </a:lnTo>
                    <a:lnTo>
                      <a:pt x="3883406" y="0"/>
                    </a:lnTo>
                    <a:cubicBezTo>
                      <a:pt x="4318000" y="0"/>
                      <a:pt x="4670298" y="353187"/>
                      <a:pt x="4670298" y="788924"/>
                    </a:cubicBezTo>
                    <a:lnTo>
                      <a:pt x="4657598" y="788924"/>
                    </a:lnTo>
                    <a:lnTo>
                      <a:pt x="4670298" y="788924"/>
                    </a:lnTo>
                    <a:lnTo>
                      <a:pt x="4670298" y="8092440"/>
                    </a:lnTo>
                    <a:lnTo>
                      <a:pt x="4657598" y="8092440"/>
                    </a:lnTo>
                    <a:lnTo>
                      <a:pt x="4670298" y="8092440"/>
                    </a:lnTo>
                    <a:cubicBezTo>
                      <a:pt x="4670298" y="8528050"/>
                      <a:pt x="4318000" y="8881364"/>
                      <a:pt x="3883406" y="8881364"/>
                    </a:cubicBezTo>
                    <a:lnTo>
                      <a:pt x="3883406" y="8868664"/>
                    </a:lnTo>
                    <a:lnTo>
                      <a:pt x="3883406" y="8881364"/>
                    </a:lnTo>
                    <a:lnTo>
                      <a:pt x="786892" y="8881364"/>
                    </a:lnTo>
                    <a:lnTo>
                      <a:pt x="786892" y="8868664"/>
                    </a:lnTo>
                    <a:lnTo>
                      <a:pt x="786892" y="8881364"/>
                    </a:lnTo>
                    <a:cubicBezTo>
                      <a:pt x="352298" y="8881237"/>
                      <a:pt x="0" y="8528050"/>
                      <a:pt x="0" y="8092440"/>
                    </a:cubicBezTo>
                    <a:lnTo>
                      <a:pt x="0" y="788924"/>
                    </a:lnTo>
                    <a:lnTo>
                      <a:pt x="12700" y="788924"/>
                    </a:lnTo>
                    <a:lnTo>
                      <a:pt x="0" y="788924"/>
                    </a:lnTo>
                    <a:moveTo>
                      <a:pt x="25400" y="788924"/>
                    </a:moveTo>
                    <a:lnTo>
                      <a:pt x="25400" y="8092440"/>
                    </a:lnTo>
                    <a:lnTo>
                      <a:pt x="12700" y="8092440"/>
                    </a:lnTo>
                    <a:lnTo>
                      <a:pt x="25400" y="8092440"/>
                    </a:lnTo>
                    <a:cubicBezTo>
                      <a:pt x="25400" y="8514080"/>
                      <a:pt x="366395" y="8855964"/>
                      <a:pt x="786892" y="8855964"/>
                    </a:cubicBezTo>
                    <a:lnTo>
                      <a:pt x="3883406" y="8855964"/>
                    </a:lnTo>
                    <a:cubicBezTo>
                      <a:pt x="4303903" y="8855964"/>
                      <a:pt x="4644898" y="8514207"/>
                      <a:pt x="4644898" y="8092440"/>
                    </a:cubicBezTo>
                    <a:lnTo>
                      <a:pt x="4644898" y="788924"/>
                    </a:lnTo>
                    <a:cubicBezTo>
                      <a:pt x="4644898" y="367157"/>
                      <a:pt x="4303903" y="25400"/>
                      <a:pt x="3883406" y="25400"/>
                    </a:cubicBezTo>
                    <a:lnTo>
                      <a:pt x="786892" y="25400"/>
                    </a:lnTo>
                    <a:lnTo>
                      <a:pt x="786892" y="12700"/>
                    </a:lnTo>
                    <a:lnTo>
                      <a:pt x="786892" y="25400"/>
                    </a:lnTo>
                    <a:cubicBezTo>
                      <a:pt x="366395" y="25400"/>
                      <a:pt x="25400" y="367157"/>
                      <a:pt x="25400" y="78892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/>
            <a:srcRect r="2288" b="402"/>
            <a:stretch>
              <a:fillRect/>
            </a:stretch>
          </p:blipFill>
          <p:spPr>
            <a:xfrm>
              <a:off x="2480284" y="4046434"/>
              <a:ext cx="3043166" cy="4439742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7531411" y="6524556"/>
            <a:ext cx="3339932" cy="2421449"/>
            <a:chOff x="0" y="-307686"/>
            <a:chExt cx="4453243" cy="32285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53243" cy="2727702"/>
            </a:xfrm>
            <a:custGeom>
              <a:avLst/>
              <a:gdLst/>
              <a:ahLst/>
              <a:cxnLst/>
              <a:rect l="l" t="t" r="r" b="b"/>
              <a:pathLst>
                <a:path w="4453243" h="2727702">
                  <a:moveTo>
                    <a:pt x="0" y="361477"/>
                  </a:moveTo>
                  <a:cubicBezTo>
                    <a:pt x="0" y="161852"/>
                    <a:pt x="332341" y="0"/>
                    <a:pt x="742244" y="0"/>
                  </a:cubicBezTo>
                  <a:lnTo>
                    <a:pt x="3710999" y="0"/>
                  </a:lnTo>
                  <a:cubicBezTo>
                    <a:pt x="4120901" y="0"/>
                    <a:pt x="4453243" y="161852"/>
                    <a:pt x="4453243" y="361477"/>
                  </a:cubicBezTo>
                  <a:lnTo>
                    <a:pt x="4453243" y="2366225"/>
                  </a:lnTo>
                  <a:cubicBezTo>
                    <a:pt x="4453243" y="2565849"/>
                    <a:pt x="4120902" y="2727702"/>
                    <a:pt x="3710999" y="2727702"/>
                  </a:cubicBezTo>
                  <a:lnTo>
                    <a:pt x="742244" y="2727702"/>
                  </a:lnTo>
                  <a:cubicBezTo>
                    <a:pt x="332341" y="2727702"/>
                    <a:pt x="0" y="2565849"/>
                    <a:pt x="0" y="2366225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0307" y="-307686"/>
              <a:ext cx="4279284" cy="3228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9"/>
                </a:lnSpc>
              </a:pPr>
              <a:r>
                <a:rPr lang="en-US" sz="1749" dirty="0">
                  <a:solidFill>
                    <a:srgbClr val="FFFFFF"/>
                  </a:solidFill>
                  <a:latin typeface="Poppins"/>
                </a:rPr>
                <a:t>(Optional Step)</a:t>
              </a:r>
            </a:p>
            <a:p>
              <a:pPr algn="ctr">
                <a:lnSpc>
                  <a:spcPts val="2099"/>
                </a:lnSpc>
              </a:pPr>
              <a:r>
                <a:rPr lang="en-US" sz="1749" dirty="0">
                  <a:solidFill>
                    <a:srgbClr val="FFFFFF"/>
                  </a:solidFill>
                  <a:latin typeface="Poppins"/>
                </a:rPr>
                <a:t>SKALE can automatically display barcode, QR code or pin code that is compatible with Store POS</a:t>
              </a:r>
            </a:p>
            <a:p>
              <a:pPr algn="ctr">
                <a:lnSpc>
                  <a:spcPts val="2099"/>
                </a:lnSpc>
              </a:pPr>
              <a:endParaRPr lang="en-US" sz="1749" dirty="0">
                <a:solidFill>
                  <a:srgbClr val="FFFFFF"/>
                </a:solidFill>
                <a:latin typeface="Poppin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0" y="8381626"/>
            <a:ext cx="18288000" cy="2858464"/>
            <a:chOff x="0" y="0"/>
            <a:chExt cx="4816593" cy="75284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16592" cy="752847"/>
            </a:xfrm>
            <a:custGeom>
              <a:avLst/>
              <a:gdLst/>
              <a:ahLst/>
              <a:cxnLst/>
              <a:rect l="l" t="t" r="r" b="b"/>
              <a:pathLst>
                <a:path w="4816592" h="752847">
                  <a:moveTo>
                    <a:pt x="0" y="0"/>
                  </a:moveTo>
                  <a:lnTo>
                    <a:pt x="4816592" y="0"/>
                  </a:lnTo>
                  <a:lnTo>
                    <a:pt x="4816592" y="752847"/>
                  </a:lnTo>
                  <a:lnTo>
                    <a:pt x="0" y="7528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25184" y="8467725"/>
            <a:ext cx="431986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Poppins Bold"/>
              </a:rPr>
              <a:t>Step 4 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User redeem voucher at participating outlet. Shopper input 6-digit pin that is placed on cashier to use voucher.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06735" y="8467725"/>
            <a:ext cx="467453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Poppins Bold"/>
              </a:rPr>
              <a:t>Step 5 (OPTIONAL)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A Promotional Method will be generated in the form of a Barcode, QR, and Unique Pin to apply for the promotion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08917" y="8772525"/>
            <a:ext cx="3459854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Poppins Bold"/>
              </a:rPr>
              <a:t>Step 6</a:t>
            </a:r>
          </a:p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Poppins"/>
              </a:rPr>
              <a:t>User input the transaction amount as a final step.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3328761" y="6567483"/>
            <a:ext cx="3339932" cy="2421450"/>
            <a:chOff x="0" y="-860009"/>
            <a:chExt cx="4453243" cy="322859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453243" cy="1508587"/>
            </a:xfrm>
            <a:custGeom>
              <a:avLst/>
              <a:gdLst/>
              <a:ahLst/>
              <a:cxnLst/>
              <a:rect l="l" t="t" r="r" b="b"/>
              <a:pathLst>
                <a:path w="4453243" h="1508587">
                  <a:moveTo>
                    <a:pt x="0" y="199919"/>
                  </a:moveTo>
                  <a:cubicBezTo>
                    <a:pt x="0" y="89514"/>
                    <a:pt x="332341" y="0"/>
                    <a:pt x="742244" y="0"/>
                  </a:cubicBezTo>
                  <a:lnTo>
                    <a:pt x="3710999" y="0"/>
                  </a:lnTo>
                  <a:cubicBezTo>
                    <a:pt x="4120901" y="0"/>
                    <a:pt x="4453243" y="89514"/>
                    <a:pt x="4453243" y="199919"/>
                  </a:cubicBezTo>
                  <a:lnTo>
                    <a:pt x="4453243" y="1308668"/>
                  </a:lnTo>
                  <a:cubicBezTo>
                    <a:pt x="4453243" y="1419072"/>
                    <a:pt x="4120902" y="1508587"/>
                    <a:pt x="3710999" y="1508587"/>
                  </a:cubicBezTo>
                  <a:lnTo>
                    <a:pt x="742244" y="1508587"/>
                  </a:lnTo>
                  <a:cubicBezTo>
                    <a:pt x="332341" y="1508587"/>
                    <a:pt x="0" y="1419072"/>
                    <a:pt x="0" y="1308668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860009"/>
              <a:ext cx="4311960" cy="3228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9"/>
                </a:lnSpc>
              </a:pPr>
              <a:r>
                <a:rPr lang="en-US" sz="1749" dirty="0">
                  <a:solidFill>
                    <a:srgbClr val="FFFFFF"/>
                  </a:solidFill>
                  <a:latin typeface="Poppins"/>
                </a:rPr>
                <a:t>All data are tracked real time and are viewed through SKALE’s Admin Dashboard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7612890" y="9166814"/>
            <a:ext cx="279147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9964" y="1919494"/>
            <a:ext cx="15608072" cy="59109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9964" y="8078122"/>
            <a:ext cx="12416050" cy="11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*Annual tiers reset at end of each calendar year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Early access to new product roll-outs for Standard and Advanced Modules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reserves full discretion on its marketing and lead generation plans to generate leads for its agency partners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shall align with its agency partner on its quarterly marketing budget and support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77890" y="9095815"/>
            <a:ext cx="282286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6145" y="1119394"/>
            <a:ext cx="585571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AGENCY PARTNERSHIP TIERS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545" y="2085976"/>
            <a:ext cx="3037955" cy="4800600"/>
            <a:chOff x="0" y="0"/>
            <a:chExt cx="4050607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0626" cy="6400800"/>
            </a:xfrm>
            <a:custGeom>
              <a:avLst/>
              <a:gdLst/>
              <a:ahLst/>
              <a:cxnLst/>
              <a:rect l="l" t="t" r="r" b="b"/>
              <a:pathLst>
                <a:path w="4050626" h="6400800">
                  <a:moveTo>
                    <a:pt x="0" y="0"/>
                  </a:moveTo>
                  <a:lnTo>
                    <a:pt x="4050626" y="0"/>
                  </a:lnTo>
                  <a:lnTo>
                    <a:pt x="4050626" y="640080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09600" cy="64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AFAFA"/>
                  </a:solidFill>
                  <a:latin typeface="Poppins"/>
                </a:rPr>
                <a:t>Introduction to SKALE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2892" y="4800638"/>
            <a:ext cx="971400" cy="428400"/>
            <a:chOff x="0" y="0"/>
            <a:chExt cx="1295200" cy="57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146" cy="571246"/>
            </a:xfrm>
            <a:custGeom>
              <a:avLst/>
              <a:gdLst/>
              <a:ahLst/>
              <a:cxnLst/>
              <a:rect l="l" t="t" r="r" b="b"/>
              <a:pathLst>
                <a:path w="1295146" h="571246">
                  <a:moveTo>
                    <a:pt x="0" y="571246"/>
                  </a:moveTo>
                  <a:lnTo>
                    <a:pt x="647573" y="0"/>
                  </a:lnTo>
                  <a:lnTo>
                    <a:pt x="1295146" y="571246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79650" y="7119450"/>
            <a:ext cx="314185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C-Suite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Introduction to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Digital Marketers / Account Managers / 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066158" y="7138500"/>
            <a:ext cx="2882600" cy="2240000"/>
            <a:chOff x="0" y="0"/>
            <a:chExt cx="3843467" cy="298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43528" cy="2987167"/>
            </a:xfrm>
            <a:custGeom>
              <a:avLst/>
              <a:gdLst/>
              <a:ahLst/>
              <a:cxnLst/>
              <a:rect l="l" t="t" r="r" b="b"/>
              <a:pathLst>
                <a:path w="3843528" h="2987167">
                  <a:moveTo>
                    <a:pt x="254000" y="0"/>
                  </a:moveTo>
                  <a:lnTo>
                    <a:pt x="355600" y="0"/>
                  </a:lnTo>
                  <a:lnTo>
                    <a:pt x="355600" y="33909"/>
                  </a:lnTo>
                  <a:lnTo>
                    <a:pt x="254000" y="33909"/>
                  </a:lnTo>
                  <a:close/>
                  <a:moveTo>
                    <a:pt x="491109" y="0"/>
                  </a:moveTo>
                  <a:lnTo>
                    <a:pt x="592709" y="0"/>
                  </a:lnTo>
                  <a:lnTo>
                    <a:pt x="592709" y="33909"/>
                  </a:lnTo>
                  <a:lnTo>
                    <a:pt x="491109" y="33909"/>
                  </a:lnTo>
                  <a:close/>
                  <a:moveTo>
                    <a:pt x="728091" y="0"/>
                  </a:moveTo>
                  <a:lnTo>
                    <a:pt x="829691" y="0"/>
                  </a:lnTo>
                  <a:lnTo>
                    <a:pt x="829691" y="33909"/>
                  </a:lnTo>
                  <a:lnTo>
                    <a:pt x="728091" y="33909"/>
                  </a:lnTo>
                  <a:close/>
                  <a:moveTo>
                    <a:pt x="965200" y="0"/>
                  </a:moveTo>
                  <a:lnTo>
                    <a:pt x="1066800" y="0"/>
                  </a:lnTo>
                  <a:lnTo>
                    <a:pt x="1066800" y="33909"/>
                  </a:lnTo>
                  <a:lnTo>
                    <a:pt x="965200" y="33909"/>
                  </a:lnTo>
                  <a:close/>
                  <a:moveTo>
                    <a:pt x="1202309" y="0"/>
                  </a:moveTo>
                  <a:lnTo>
                    <a:pt x="1303909" y="0"/>
                  </a:lnTo>
                  <a:lnTo>
                    <a:pt x="1303909" y="33909"/>
                  </a:lnTo>
                  <a:lnTo>
                    <a:pt x="1202309" y="33909"/>
                  </a:lnTo>
                  <a:close/>
                  <a:moveTo>
                    <a:pt x="1439418" y="0"/>
                  </a:moveTo>
                  <a:lnTo>
                    <a:pt x="1541018" y="0"/>
                  </a:lnTo>
                  <a:lnTo>
                    <a:pt x="1541018" y="33909"/>
                  </a:lnTo>
                  <a:lnTo>
                    <a:pt x="1439418" y="33909"/>
                  </a:lnTo>
                  <a:close/>
                  <a:moveTo>
                    <a:pt x="1676400" y="0"/>
                  </a:moveTo>
                  <a:lnTo>
                    <a:pt x="1778000" y="0"/>
                  </a:lnTo>
                  <a:lnTo>
                    <a:pt x="1778000" y="33909"/>
                  </a:lnTo>
                  <a:lnTo>
                    <a:pt x="1676400" y="33909"/>
                  </a:lnTo>
                  <a:close/>
                  <a:moveTo>
                    <a:pt x="1913509" y="0"/>
                  </a:moveTo>
                  <a:lnTo>
                    <a:pt x="2015109" y="0"/>
                  </a:lnTo>
                  <a:lnTo>
                    <a:pt x="2015109" y="33909"/>
                  </a:lnTo>
                  <a:lnTo>
                    <a:pt x="1913509" y="33909"/>
                  </a:lnTo>
                  <a:close/>
                  <a:moveTo>
                    <a:pt x="2150618" y="0"/>
                  </a:moveTo>
                  <a:lnTo>
                    <a:pt x="2252218" y="0"/>
                  </a:lnTo>
                  <a:lnTo>
                    <a:pt x="2252218" y="33909"/>
                  </a:lnTo>
                  <a:lnTo>
                    <a:pt x="2150618" y="33909"/>
                  </a:lnTo>
                  <a:close/>
                  <a:moveTo>
                    <a:pt x="2387600" y="0"/>
                  </a:moveTo>
                  <a:lnTo>
                    <a:pt x="2489200" y="0"/>
                  </a:lnTo>
                  <a:lnTo>
                    <a:pt x="2489200" y="33909"/>
                  </a:lnTo>
                  <a:lnTo>
                    <a:pt x="2387600" y="33909"/>
                  </a:lnTo>
                  <a:close/>
                  <a:moveTo>
                    <a:pt x="2624709" y="0"/>
                  </a:moveTo>
                  <a:lnTo>
                    <a:pt x="2726309" y="0"/>
                  </a:lnTo>
                  <a:lnTo>
                    <a:pt x="2726309" y="33909"/>
                  </a:lnTo>
                  <a:lnTo>
                    <a:pt x="2624709" y="33909"/>
                  </a:lnTo>
                  <a:close/>
                  <a:moveTo>
                    <a:pt x="2861818" y="0"/>
                  </a:moveTo>
                  <a:lnTo>
                    <a:pt x="2963418" y="0"/>
                  </a:lnTo>
                  <a:lnTo>
                    <a:pt x="2963418" y="33909"/>
                  </a:lnTo>
                  <a:lnTo>
                    <a:pt x="2861818" y="33909"/>
                  </a:lnTo>
                  <a:close/>
                  <a:moveTo>
                    <a:pt x="3098800" y="0"/>
                  </a:moveTo>
                  <a:lnTo>
                    <a:pt x="3200400" y="0"/>
                  </a:lnTo>
                  <a:lnTo>
                    <a:pt x="3200400" y="33909"/>
                  </a:lnTo>
                  <a:lnTo>
                    <a:pt x="3098800" y="33909"/>
                  </a:lnTo>
                  <a:close/>
                  <a:moveTo>
                    <a:pt x="3335909" y="0"/>
                  </a:moveTo>
                  <a:lnTo>
                    <a:pt x="3437509" y="0"/>
                  </a:lnTo>
                  <a:lnTo>
                    <a:pt x="3437509" y="33909"/>
                  </a:lnTo>
                  <a:lnTo>
                    <a:pt x="3335909" y="33909"/>
                  </a:lnTo>
                  <a:close/>
                  <a:moveTo>
                    <a:pt x="3573018" y="0"/>
                  </a:moveTo>
                  <a:lnTo>
                    <a:pt x="3674618" y="0"/>
                  </a:lnTo>
                  <a:lnTo>
                    <a:pt x="3674618" y="33909"/>
                  </a:lnTo>
                  <a:lnTo>
                    <a:pt x="3573018" y="33909"/>
                  </a:lnTo>
                  <a:close/>
                  <a:moveTo>
                    <a:pt x="3810000" y="0"/>
                  </a:moveTo>
                  <a:lnTo>
                    <a:pt x="3826510" y="0"/>
                  </a:lnTo>
                  <a:cubicBezTo>
                    <a:pt x="3835908" y="0"/>
                    <a:pt x="3843401" y="7620"/>
                    <a:pt x="3843401" y="16891"/>
                  </a:cubicBezTo>
                  <a:lnTo>
                    <a:pt x="3843401" y="101981"/>
                  </a:lnTo>
                  <a:lnTo>
                    <a:pt x="3809492" y="101981"/>
                  </a:lnTo>
                  <a:lnTo>
                    <a:pt x="3809492" y="16891"/>
                  </a:lnTo>
                  <a:lnTo>
                    <a:pt x="3826383" y="16891"/>
                  </a:lnTo>
                  <a:lnTo>
                    <a:pt x="3826383" y="33909"/>
                  </a:lnTo>
                  <a:lnTo>
                    <a:pt x="3810000" y="33909"/>
                  </a:lnTo>
                  <a:close/>
                  <a:moveTo>
                    <a:pt x="3843528" y="237490"/>
                  </a:moveTo>
                  <a:lnTo>
                    <a:pt x="3843528" y="339090"/>
                  </a:lnTo>
                  <a:lnTo>
                    <a:pt x="3809619" y="339090"/>
                  </a:lnTo>
                  <a:lnTo>
                    <a:pt x="3809619" y="237490"/>
                  </a:lnTo>
                  <a:close/>
                  <a:moveTo>
                    <a:pt x="3843528" y="474599"/>
                  </a:moveTo>
                  <a:lnTo>
                    <a:pt x="3843528" y="576199"/>
                  </a:lnTo>
                  <a:lnTo>
                    <a:pt x="3809619" y="576199"/>
                  </a:lnTo>
                  <a:lnTo>
                    <a:pt x="3809619" y="474599"/>
                  </a:lnTo>
                  <a:close/>
                  <a:moveTo>
                    <a:pt x="3843528" y="711708"/>
                  </a:moveTo>
                  <a:lnTo>
                    <a:pt x="3843528" y="813308"/>
                  </a:lnTo>
                  <a:lnTo>
                    <a:pt x="3809619" y="813308"/>
                  </a:lnTo>
                  <a:lnTo>
                    <a:pt x="3809619" y="711708"/>
                  </a:lnTo>
                  <a:close/>
                  <a:moveTo>
                    <a:pt x="3843528" y="948817"/>
                  </a:moveTo>
                  <a:lnTo>
                    <a:pt x="3843528" y="1050417"/>
                  </a:lnTo>
                  <a:lnTo>
                    <a:pt x="3809619" y="1050417"/>
                  </a:lnTo>
                  <a:lnTo>
                    <a:pt x="3809619" y="948817"/>
                  </a:lnTo>
                  <a:close/>
                  <a:moveTo>
                    <a:pt x="3843528" y="1185926"/>
                  </a:moveTo>
                  <a:lnTo>
                    <a:pt x="3843528" y="1287526"/>
                  </a:lnTo>
                  <a:lnTo>
                    <a:pt x="3809619" y="1287526"/>
                  </a:lnTo>
                  <a:lnTo>
                    <a:pt x="3809619" y="1185926"/>
                  </a:lnTo>
                  <a:close/>
                  <a:moveTo>
                    <a:pt x="3843528" y="1423035"/>
                  </a:moveTo>
                  <a:lnTo>
                    <a:pt x="3843528" y="1524635"/>
                  </a:lnTo>
                  <a:lnTo>
                    <a:pt x="3809619" y="1524635"/>
                  </a:lnTo>
                  <a:lnTo>
                    <a:pt x="3809619" y="1423035"/>
                  </a:lnTo>
                  <a:close/>
                  <a:moveTo>
                    <a:pt x="3843528" y="1660144"/>
                  </a:moveTo>
                  <a:lnTo>
                    <a:pt x="3843528" y="1761744"/>
                  </a:lnTo>
                  <a:lnTo>
                    <a:pt x="3809619" y="1761744"/>
                  </a:lnTo>
                  <a:lnTo>
                    <a:pt x="3809619" y="1660144"/>
                  </a:lnTo>
                  <a:close/>
                  <a:moveTo>
                    <a:pt x="3843528" y="1897253"/>
                  </a:moveTo>
                  <a:lnTo>
                    <a:pt x="3843528" y="1998853"/>
                  </a:lnTo>
                  <a:lnTo>
                    <a:pt x="3809619" y="1998853"/>
                  </a:lnTo>
                  <a:lnTo>
                    <a:pt x="3809619" y="1897253"/>
                  </a:lnTo>
                  <a:close/>
                  <a:moveTo>
                    <a:pt x="3843528" y="2134362"/>
                  </a:moveTo>
                  <a:lnTo>
                    <a:pt x="3843528" y="2235962"/>
                  </a:lnTo>
                  <a:lnTo>
                    <a:pt x="3809619" y="2235962"/>
                  </a:lnTo>
                  <a:lnTo>
                    <a:pt x="3809619" y="2134362"/>
                  </a:lnTo>
                  <a:close/>
                  <a:moveTo>
                    <a:pt x="3843528" y="2371471"/>
                  </a:moveTo>
                  <a:lnTo>
                    <a:pt x="3843528" y="2473071"/>
                  </a:lnTo>
                  <a:lnTo>
                    <a:pt x="3809619" y="2473071"/>
                  </a:lnTo>
                  <a:lnTo>
                    <a:pt x="3809619" y="2371471"/>
                  </a:lnTo>
                  <a:close/>
                  <a:moveTo>
                    <a:pt x="3843528" y="2608580"/>
                  </a:moveTo>
                  <a:lnTo>
                    <a:pt x="3843528" y="2710180"/>
                  </a:lnTo>
                  <a:lnTo>
                    <a:pt x="3809619" y="2710180"/>
                  </a:lnTo>
                  <a:lnTo>
                    <a:pt x="3809619" y="2608580"/>
                  </a:lnTo>
                  <a:close/>
                  <a:moveTo>
                    <a:pt x="3843528" y="2845689"/>
                  </a:moveTo>
                  <a:lnTo>
                    <a:pt x="3843528" y="2947289"/>
                  </a:lnTo>
                  <a:lnTo>
                    <a:pt x="3809619" y="2947289"/>
                  </a:lnTo>
                  <a:lnTo>
                    <a:pt x="3809619" y="2845689"/>
                  </a:lnTo>
                  <a:close/>
                  <a:moveTo>
                    <a:pt x="3714115" y="2987167"/>
                  </a:moveTo>
                  <a:lnTo>
                    <a:pt x="3612515" y="2987167"/>
                  </a:lnTo>
                  <a:lnTo>
                    <a:pt x="3612515" y="2952750"/>
                  </a:lnTo>
                  <a:lnTo>
                    <a:pt x="3714115" y="2952750"/>
                  </a:lnTo>
                  <a:close/>
                  <a:moveTo>
                    <a:pt x="3477006" y="2987167"/>
                  </a:moveTo>
                  <a:lnTo>
                    <a:pt x="3375406" y="2987167"/>
                  </a:lnTo>
                  <a:lnTo>
                    <a:pt x="3375406" y="2952750"/>
                  </a:lnTo>
                  <a:lnTo>
                    <a:pt x="3477006" y="2952750"/>
                  </a:lnTo>
                  <a:close/>
                  <a:moveTo>
                    <a:pt x="3239897" y="2987167"/>
                  </a:moveTo>
                  <a:lnTo>
                    <a:pt x="3138297" y="2987167"/>
                  </a:lnTo>
                  <a:lnTo>
                    <a:pt x="3138297" y="2952750"/>
                  </a:lnTo>
                  <a:lnTo>
                    <a:pt x="3239897" y="2952750"/>
                  </a:lnTo>
                  <a:close/>
                  <a:moveTo>
                    <a:pt x="3002788" y="2987167"/>
                  </a:moveTo>
                  <a:lnTo>
                    <a:pt x="2901188" y="2987167"/>
                  </a:lnTo>
                  <a:lnTo>
                    <a:pt x="2901188" y="2952750"/>
                  </a:lnTo>
                  <a:lnTo>
                    <a:pt x="3002788" y="2952750"/>
                  </a:lnTo>
                  <a:close/>
                  <a:moveTo>
                    <a:pt x="2765679" y="2987167"/>
                  </a:moveTo>
                  <a:lnTo>
                    <a:pt x="2664079" y="2987167"/>
                  </a:lnTo>
                  <a:lnTo>
                    <a:pt x="2664079" y="2952750"/>
                  </a:lnTo>
                  <a:lnTo>
                    <a:pt x="2765679" y="2952750"/>
                  </a:lnTo>
                  <a:close/>
                  <a:moveTo>
                    <a:pt x="2528570" y="2987167"/>
                  </a:moveTo>
                  <a:lnTo>
                    <a:pt x="2426970" y="2987167"/>
                  </a:lnTo>
                  <a:lnTo>
                    <a:pt x="2426970" y="2952750"/>
                  </a:lnTo>
                  <a:lnTo>
                    <a:pt x="2528570" y="2952750"/>
                  </a:lnTo>
                  <a:close/>
                  <a:moveTo>
                    <a:pt x="2291461" y="2987167"/>
                  </a:moveTo>
                  <a:lnTo>
                    <a:pt x="2189861" y="2987167"/>
                  </a:lnTo>
                  <a:lnTo>
                    <a:pt x="2189861" y="2952750"/>
                  </a:lnTo>
                  <a:lnTo>
                    <a:pt x="2291461" y="2952750"/>
                  </a:lnTo>
                  <a:close/>
                  <a:moveTo>
                    <a:pt x="2054352" y="2987167"/>
                  </a:moveTo>
                  <a:lnTo>
                    <a:pt x="1952752" y="2987167"/>
                  </a:lnTo>
                  <a:lnTo>
                    <a:pt x="1952752" y="2952750"/>
                  </a:lnTo>
                  <a:lnTo>
                    <a:pt x="2054352" y="2952750"/>
                  </a:lnTo>
                  <a:close/>
                  <a:moveTo>
                    <a:pt x="1817243" y="2987167"/>
                  </a:moveTo>
                  <a:lnTo>
                    <a:pt x="1715643" y="2987167"/>
                  </a:lnTo>
                  <a:lnTo>
                    <a:pt x="1715643" y="2952750"/>
                  </a:lnTo>
                  <a:lnTo>
                    <a:pt x="1817243" y="2952750"/>
                  </a:lnTo>
                  <a:close/>
                  <a:moveTo>
                    <a:pt x="1580134" y="2987167"/>
                  </a:moveTo>
                  <a:lnTo>
                    <a:pt x="1478534" y="2987167"/>
                  </a:lnTo>
                  <a:lnTo>
                    <a:pt x="1478534" y="2952750"/>
                  </a:lnTo>
                  <a:lnTo>
                    <a:pt x="1580134" y="2952750"/>
                  </a:lnTo>
                  <a:close/>
                  <a:moveTo>
                    <a:pt x="1343025" y="2987167"/>
                  </a:moveTo>
                  <a:lnTo>
                    <a:pt x="1241425" y="2987167"/>
                  </a:lnTo>
                  <a:lnTo>
                    <a:pt x="1241425" y="2952750"/>
                  </a:lnTo>
                  <a:lnTo>
                    <a:pt x="1343025" y="2952750"/>
                  </a:lnTo>
                  <a:close/>
                  <a:moveTo>
                    <a:pt x="1105916" y="2987167"/>
                  </a:moveTo>
                  <a:lnTo>
                    <a:pt x="1004316" y="2987167"/>
                  </a:lnTo>
                  <a:lnTo>
                    <a:pt x="1004316" y="2952750"/>
                  </a:lnTo>
                  <a:lnTo>
                    <a:pt x="1105916" y="2952750"/>
                  </a:lnTo>
                  <a:close/>
                  <a:moveTo>
                    <a:pt x="868807" y="2987167"/>
                  </a:moveTo>
                  <a:lnTo>
                    <a:pt x="767207" y="2987167"/>
                  </a:lnTo>
                  <a:lnTo>
                    <a:pt x="767207" y="2952750"/>
                  </a:lnTo>
                  <a:lnTo>
                    <a:pt x="868807" y="2952750"/>
                  </a:lnTo>
                  <a:close/>
                  <a:moveTo>
                    <a:pt x="631698" y="2987167"/>
                  </a:moveTo>
                  <a:lnTo>
                    <a:pt x="530098" y="2987167"/>
                  </a:lnTo>
                  <a:lnTo>
                    <a:pt x="530098" y="2952750"/>
                  </a:lnTo>
                  <a:lnTo>
                    <a:pt x="631698" y="2952750"/>
                  </a:lnTo>
                  <a:close/>
                  <a:moveTo>
                    <a:pt x="394589" y="2987167"/>
                  </a:moveTo>
                  <a:lnTo>
                    <a:pt x="292989" y="2987167"/>
                  </a:lnTo>
                  <a:lnTo>
                    <a:pt x="292989" y="2952750"/>
                  </a:lnTo>
                  <a:lnTo>
                    <a:pt x="394589" y="2952750"/>
                  </a:lnTo>
                  <a:close/>
                  <a:moveTo>
                    <a:pt x="157480" y="2987167"/>
                  </a:moveTo>
                  <a:lnTo>
                    <a:pt x="55880" y="2987167"/>
                  </a:lnTo>
                  <a:lnTo>
                    <a:pt x="55880" y="2952750"/>
                  </a:lnTo>
                  <a:lnTo>
                    <a:pt x="157480" y="2952750"/>
                  </a:lnTo>
                  <a:close/>
                  <a:moveTo>
                    <a:pt x="0" y="2873756"/>
                  </a:moveTo>
                  <a:lnTo>
                    <a:pt x="0" y="2772156"/>
                  </a:lnTo>
                  <a:lnTo>
                    <a:pt x="33909" y="2772156"/>
                  </a:lnTo>
                  <a:lnTo>
                    <a:pt x="33909" y="2873756"/>
                  </a:lnTo>
                  <a:close/>
                  <a:moveTo>
                    <a:pt x="0" y="2636647"/>
                  </a:moveTo>
                  <a:lnTo>
                    <a:pt x="0" y="2535047"/>
                  </a:lnTo>
                  <a:lnTo>
                    <a:pt x="33909" y="2535047"/>
                  </a:lnTo>
                  <a:lnTo>
                    <a:pt x="33909" y="2636647"/>
                  </a:lnTo>
                  <a:close/>
                  <a:moveTo>
                    <a:pt x="0" y="2399538"/>
                  </a:moveTo>
                  <a:lnTo>
                    <a:pt x="0" y="2297938"/>
                  </a:lnTo>
                  <a:lnTo>
                    <a:pt x="33909" y="2297938"/>
                  </a:lnTo>
                  <a:lnTo>
                    <a:pt x="33909" y="2399538"/>
                  </a:lnTo>
                  <a:close/>
                  <a:moveTo>
                    <a:pt x="0" y="2162429"/>
                  </a:moveTo>
                  <a:lnTo>
                    <a:pt x="0" y="2060829"/>
                  </a:lnTo>
                  <a:lnTo>
                    <a:pt x="33909" y="2060829"/>
                  </a:lnTo>
                  <a:lnTo>
                    <a:pt x="33909" y="2162429"/>
                  </a:lnTo>
                  <a:close/>
                  <a:moveTo>
                    <a:pt x="0" y="1925320"/>
                  </a:moveTo>
                  <a:lnTo>
                    <a:pt x="0" y="1823720"/>
                  </a:lnTo>
                  <a:lnTo>
                    <a:pt x="33909" y="1823720"/>
                  </a:lnTo>
                  <a:lnTo>
                    <a:pt x="33909" y="1925320"/>
                  </a:lnTo>
                  <a:close/>
                  <a:moveTo>
                    <a:pt x="0" y="1688211"/>
                  </a:moveTo>
                  <a:lnTo>
                    <a:pt x="0" y="1586611"/>
                  </a:lnTo>
                  <a:lnTo>
                    <a:pt x="33909" y="1586611"/>
                  </a:lnTo>
                  <a:lnTo>
                    <a:pt x="33909" y="1688211"/>
                  </a:lnTo>
                  <a:close/>
                  <a:moveTo>
                    <a:pt x="0" y="1451102"/>
                  </a:moveTo>
                  <a:lnTo>
                    <a:pt x="0" y="1349502"/>
                  </a:lnTo>
                  <a:lnTo>
                    <a:pt x="33909" y="1349502"/>
                  </a:lnTo>
                  <a:lnTo>
                    <a:pt x="33909" y="1451102"/>
                  </a:lnTo>
                  <a:close/>
                  <a:moveTo>
                    <a:pt x="0" y="1214247"/>
                  </a:moveTo>
                  <a:lnTo>
                    <a:pt x="0" y="1112647"/>
                  </a:lnTo>
                  <a:lnTo>
                    <a:pt x="33909" y="1112647"/>
                  </a:lnTo>
                  <a:lnTo>
                    <a:pt x="33909" y="1214247"/>
                  </a:lnTo>
                  <a:close/>
                  <a:moveTo>
                    <a:pt x="0" y="977138"/>
                  </a:moveTo>
                  <a:lnTo>
                    <a:pt x="0" y="875538"/>
                  </a:lnTo>
                  <a:lnTo>
                    <a:pt x="33909" y="875538"/>
                  </a:lnTo>
                  <a:lnTo>
                    <a:pt x="33909" y="977138"/>
                  </a:lnTo>
                  <a:close/>
                  <a:moveTo>
                    <a:pt x="0" y="740156"/>
                  </a:moveTo>
                  <a:lnTo>
                    <a:pt x="0" y="638556"/>
                  </a:lnTo>
                  <a:lnTo>
                    <a:pt x="33909" y="638556"/>
                  </a:lnTo>
                  <a:lnTo>
                    <a:pt x="33909" y="740156"/>
                  </a:lnTo>
                  <a:close/>
                  <a:moveTo>
                    <a:pt x="0" y="503047"/>
                  </a:moveTo>
                  <a:lnTo>
                    <a:pt x="0" y="401447"/>
                  </a:lnTo>
                  <a:lnTo>
                    <a:pt x="33909" y="401447"/>
                  </a:lnTo>
                  <a:lnTo>
                    <a:pt x="33909" y="503047"/>
                  </a:lnTo>
                  <a:close/>
                  <a:moveTo>
                    <a:pt x="0" y="265938"/>
                  </a:moveTo>
                  <a:lnTo>
                    <a:pt x="0" y="164338"/>
                  </a:lnTo>
                  <a:lnTo>
                    <a:pt x="33909" y="164338"/>
                  </a:lnTo>
                  <a:lnTo>
                    <a:pt x="33909" y="265938"/>
                  </a:lnTo>
                  <a:close/>
                  <a:moveTo>
                    <a:pt x="0" y="28956"/>
                  </a:move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lnTo>
                    <a:pt x="118491" y="0"/>
                  </a:lnTo>
                  <a:lnTo>
                    <a:pt x="118491" y="33909"/>
                  </a:lnTo>
                  <a:lnTo>
                    <a:pt x="16891" y="33909"/>
                  </a:lnTo>
                  <a:lnTo>
                    <a:pt x="16891" y="16891"/>
                  </a:lnTo>
                  <a:lnTo>
                    <a:pt x="33909" y="16891"/>
                  </a:lnTo>
                  <a:lnTo>
                    <a:pt x="33909" y="28829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843467" cy="300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(Optional)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Proof-of-Concept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With Agency’s Client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161967" y="4814738"/>
            <a:ext cx="971400" cy="400200"/>
            <a:chOff x="0" y="0"/>
            <a:chExt cx="1295200" cy="53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146" cy="533654"/>
            </a:xfrm>
            <a:custGeom>
              <a:avLst/>
              <a:gdLst/>
              <a:ahLst/>
              <a:cxnLst/>
              <a:rect l="l" t="t" r="r" b="b"/>
              <a:pathLst>
                <a:path w="1295146" h="533654">
                  <a:moveTo>
                    <a:pt x="0" y="533654"/>
                  </a:moveTo>
                  <a:lnTo>
                    <a:pt x="647573" y="0"/>
                  </a:lnTo>
                  <a:lnTo>
                    <a:pt x="1295146" y="533654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31392" y="2085976"/>
            <a:ext cx="6682800" cy="7279800"/>
            <a:chOff x="0" y="0"/>
            <a:chExt cx="8910400" cy="97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0447" cy="9706356"/>
            </a:xfrm>
            <a:custGeom>
              <a:avLst/>
              <a:gdLst/>
              <a:ahLst/>
              <a:cxnLst/>
              <a:rect l="l" t="t" r="r" b="b"/>
              <a:pathLst>
                <a:path w="8910447" h="9706356">
                  <a:moveTo>
                    <a:pt x="0" y="0"/>
                  </a:moveTo>
                  <a:lnTo>
                    <a:pt x="8910447" y="0"/>
                  </a:lnTo>
                  <a:lnTo>
                    <a:pt x="8910447" y="9706356"/>
                  </a:lnTo>
                  <a:lnTo>
                    <a:pt x="0" y="9706356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910400" cy="97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</a:rPr>
                <a:t>Signing of Standard Agency Partnership Agreement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78858" y="2085976"/>
            <a:ext cx="2857200" cy="2214600"/>
            <a:chOff x="0" y="0"/>
            <a:chExt cx="3809600" cy="295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Provide Access to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Portal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78856" y="4529138"/>
            <a:ext cx="2857200" cy="2214600"/>
            <a:chOff x="0" y="0"/>
            <a:chExt cx="3809600" cy="295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Trainings for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Sales Team / Account Managers / Digital Marketing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948758" y="2066926"/>
            <a:ext cx="2015050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Demo(s)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Ready to use Slides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Rate Card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Agreement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FAQ </a:t>
            </a:r>
          </a:p>
          <a:p>
            <a:pPr marL="894080" lvl="1" indent="-447040" algn="l">
              <a:lnSpc>
                <a:spcPts val="4320"/>
              </a:lnSpc>
            </a:pPr>
            <a:endParaRPr lang="en-US" sz="180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477890" y="9095815"/>
            <a:ext cx="24277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09064" y="942975"/>
            <a:ext cx="752745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OUR AGENCY ONBOARDING JOURNEY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39F6E0954647A64A17F3E4589DAD" ma:contentTypeVersion="16" ma:contentTypeDescription="Create a new document." ma:contentTypeScope="" ma:versionID="cc0eb7511e7f23904e1efd38f451bd18">
  <xsd:schema xmlns:xsd="http://www.w3.org/2001/XMLSchema" xmlns:xs="http://www.w3.org/2001/XMLSchema" xmlns:p="http://schemas.microsoft.com/office/2006/metadata/properties" xmlns:ns2="b9932f40-529a-41c3-8bad-f87d30b50ccb" xmlns:ns3="cbea92aa-5491-4b00-871d-0dcc60b68007" targetNamespace="http://schemas.microsoft.com/office/2006/metadata/properties" ma:root="true" ma:fieldsID="3bf1ecdfd8fcb24f0324f9618a855790" ns2:_="" ns3:_="">
    <xsd:import namespace="b9932f40-529a-41c3-8bad-f87d30b50ccb"/>
    <xsd:import namespace="cbea92aa-5491-4b00-871d-0dcc60b68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32f40-529a-41c3-8bad-f87d30b5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bb441-c73d-4634-847b-1254fe13e78e}" ma:internalName="TaxCatchAll" ma:showField="CatchAllData" ma:web="b9932f40-529a-41c3-8bad-f87d30b50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92aa-5491-4b00-871d-0dcc60b68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000dfa-c7b8-48e9-b6fd-fd0b4952b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32f40-529a-41c3-8bad-f87d30b50ccb" xsi:nil="true"/>
    <lcf76f155ced4ddcb4097134ff3c332f xmlns="cbea92aa-5491-4b00-871d-0dcc60b680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FD54AD-29C1-4DB4-9CEB-AB3D26F62801}"/>
</file>

<file path=customXml/itemProps2.xml><?xml version="1.0" encoding="utf-8"?>
<ds:datastoreItem xmlns:ds="http://schemas.openxmlformats.org/officeDocument/2006/customXml" ds:itemID="{1C3D3F0B-95F8-4666-8AA7-A94DEFF2EED7}"/>
</file>

<file path=customXml/itemProps3.xml><?xml version="1.0" encoding="utf-8"?>
<ds:datastoreItem xmlns:ds="http://schemas.openxmlformats.org/officeDocument/2006/customXml" ds:itemID="{6099B506-9B86-43DD-AD29-5230AAC4EFF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1006</Words>
  <Application>Microsoft Office PowerPoint</Application>
  <PresentationFormat>Custom</PresentationFormat>
  <Paragraphs>181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Calibri</vt:lpstr>
      <vt:lpstr>Roboto</vt:lpstr>
      <vt:lpstr>Poppins</vt:lpstr>
      <vt:lpstr>Lato Heavy Bold</vt:lpstr>
      <vt:lpstr>Poppins Bold</vt:lpstr>
      <vt:lpstr>Poppins Italics</vt:lpstr>
      <vt:lpstr>Lato Light</vt:lpstr>
      <vt:lpstr>Roboto Bold</vt:lpstr>
      <vt:lpstr>Arial</vt:lpstr>
      <vt:lpstr>Roboto Italics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Voucher [Revised]</dc:title>
  <cp:lastModifiedBy>Anne Beatrice Concio</cp:lastModifiedBy>
  <cp:revision>5</cp:revision>
  <dcterms:created xsi:type="dcterms:W3CDTF">2006-08-16T00:00:00Z</dcterms:created>
  <dcterms:modified xsi:type="dcterms:W3CDTF">2022-11-21T04:20:30Z</dcterms:modified>
  <dc:identifier>DAFSiynQVGQ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0x010100286439F6E0954647A64A17F3E4589DAD</vt:lpwstr>
  </property>
</Properties>
</file>