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tserrat" pitchFamily="2" charset="0"/>
      <p:regular r:id="rId22"/>
      <p:bold r:id="rId23"/>
      <p:italic r:id="rId24"/>
      <p:boldItalic r:id="rId25"/>
    </p:embeddedFont>
    <p:embeddedFont>
      <p:font typeface="Poppins" panose="00000500000000000000" pitchFamily="2" charset="0"/>
      <p:regular r:id="rId26"/>
      <p:bold r:id="rId27"/>
      <p:italic r:id="rId28"/>
      <p:boldItalic r:id="rId29"/>
    </p:embeddedFont>
    <p:embeddedFont>
      <p:font typeface="Poppins Bold" panose="00000800000000000000" pitchFamily="2" charset="0"/>
      <p:bold r:id="rId30"/>
    </p:embeddedFont>
    <p:embeddedFont>
      <p:font typeface="Poppins Light" panose="00000400000000000000" pitchFamily="2" charset="0"/>
      <p:regular r:id="rId31"/>
      <p:italic r:id="rId32"/>
    </p:embeddedFont>
    <p:embeddedFont>
      <p:font typeface="Roboto" panose="02000000000000000000" pitchFamily="2" charset="0"/>
      <p:regular r:id="rId33"/>
      <p:bold r:id="rId34"/>
      <p:italic r:id="rId35"/>
      <p:boldItalic r:id="rId36"/>
    </p:embeddedFont>
    <p:embeddedFont>
      <p:font typeface="Roboto Bold" panose="02000000000000000000" pitchFamily="2" charset="0"/>
      <p:bold r:id="rId37"/>
    </p:embeddedFont>
    <p:embeddedFont>
      <p:font typeface="Roboto Italics" panose="020B0604020202020204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3B03EC-B1CD-F0EE-B2EA-D21F5FE6B6EC}" v="4" dt="2022-11-20T12:08:10.419"/>
    <p1510:client id="{BD509901-A008-A964-3E74-BFE3370AE4D6}" v="3" dt="2022-11-20T10:39:30.4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presProps" Target="pres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Beatrice Concio" userId="S::anne.concio@growthdesk.com::e9749722-8a9d-4f9e-b0b9-c34694af1e89" providerId="AD" clId="Web-{0A3B03EC-B1CD-F0EE-B2EA-D21F5FE6B6EC}"/>
    <pc:docChg chg="modSld">
      <pc:chgData name="Anne Beatrice Concio" userId="S::anne.concio@growthdesk.com::e9749722-8a9d-4f9e-b0b9-c34694af1e89" providerId="AD" clId="Web-{0A3B03EC-B1CD-F0EE-B2EA-D21F5FE6B6EC}" dt="2022-11-20T12:08:10.419" v="2" actId="20577"/>
      <pc:docMkLst>
        <pc:docMk/>
      </pc:docMkLst>
      <pc:sldChg chg="modSp">
        <pc:chgData name="Anne Beatrice Concio" userId="S::anne.concio@growthdesk.com::e9749722-8a9d-4f9e-b0b9-c34694af1e89" providerId="AD" clId="Web-{0A3B03EC-B1CD-F0EE-B2EA-D21F5FE6B6EC}" dt="2022-11-20T12:08:10.419" v="2" actId="20577"/>
        <pc:sldMkLst>
          <pc:docMk/>
          <pc:sldMk cId="0" sldId="268"/>
        </pc:sldMkLst>
        <pc:spChg chg="mod">
          <ac:chgData name="Anne Beatrice Concio" userId="S::anne.concio@growthdesk.com::e9749722-8a9d-4f9e-b0b9-c34694af1e89" providerId="AD" clId="Web-{0A3B03EC-B1CD-F0EE-B2EA-D21F5FE6B6EC}" dt="2022-11-20T12:08:10.419" v="2" actId="20577"/>
          <ac:spMkLst>
            <pc:docMk/>
            <pc:sldMk cId="0" sldId="268"/>
            <ac:spMk id="7" creationId="{00000000-0000-0000-0000-000000000000}"/>
          </ac:spMkLst>
        </pc:spChg>
      </pc:sldChg>
    </pc:docChg>
  </pc:docChgLst>
  <pc:docChgLst>
    <pc:chgData name="Anne Beatrice Concio" userId="S::anne.concio@growthdesk.com::e9749722-8a9d-4f9e-b0b9-c34694af1e89" providerId="AD" clId="Web-{BD509901-A008-A964-3E74-BFE3370AE4D6}"/>
    <pc:docChg chg="modSld">
      <pc:chgData name="Anne Beatrice Concio" userId="S::anne.concio@growthdesk.com::e9749722-8a9d-4f9e-b0b9-c34694af1e89" providerId="AD" clId="Web-{BD509901-A008-A964-3E74-BFE3370AE4D6}" dt="2022-11-20T10:23:46.072" v="1" actId="20577"/>
      <pc:docMkLst>
        <pc:docMk/>
      </pc:docMkLst>
      <pc:sldChg chg="modSp">
        <pc:chgData name="Anne Beatrice Concio" userId="S::anne.concio@growthdesk.com::e9749722-8a9d-4f9e-b0b9-c34694af1e89" providerId="AD" clId="Web-{BD509901-A008-A964-3E74-BFE3370AE4D6}" dt="2022-11-20T10:23:46.072" v="1" actId="20577"/>
        <pc:sldMkLst>
          <pc:docMk/>
          <pc:sldMk cId="0" sldId="265"/>
        </pc:sldMkLst>
        <pc:spChg chg="mod">
          <ac:chgData name="Anne Beatrice Concio" userId="S::anne.concio@growthdesk.com::e9749722-8a9d-4f9e-b0b9-c34694af1e89" providerId="AD" clId="Web-{BD509901-A008-A964-3E74-BFE3370AE4D6}" dt="2022-11-20T10:23:46.072" v="1" actId="20577"/>
          <ac:spMkLst>
            <pc:docMk/>
            <pc:sldMk cId="0" sldId="265"/>
            <ac:spMk id="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E63dKrVdmg?feature=oemb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alendly.com/skale-/skale-enteprise-exper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A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653" b="648"/>
          <a:stretch>
            <a:fillRect/>
          </a:stretch>
        </p:blipFill>
        <p:spPr>
          <a:xfrm>
            <a:off x="1028700" y="1013773"/>
            <a:ext cx="1885892" cy="64350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32237" y="2450463"/>
            <a:ext cx="9282708" cy="4559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500"/>
              </a:lnSpc>
            </a:pPr>
            <a:r>
              <a:rPr lang="en-US" sz="11500" spc="-230">
                <a:solidFill>
                  <a:srgbClr val="FFFFFF"/>
                </a:solidFill>
                <a:latin typeface="Poppins Bold"/>
              </a:rPr>
              <a:t>Daily Riddles/ Quizzes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532237" y="6007880"/>
            <a:ext cx="5144892" cy="2791165"/>
            <a:chOff x="0" y="-322524"/>
            <a:chExt cx="1656229" cy="89852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56229" cy="260166"/>
            </a:xfrm>
            <a:custGeom>
              <a:avLst/>
              <a:gdLst/>
              <a:ahLst/>
              <a:cxnLst/>
              <a:rect l="l" t="t" r="r" b="b"/>
              <a:pathLst>
                <a:path w="1656229" h="260166">
                  <a:moveTo>
                    <a:pt x="130083" y="0"/>
                  </a:moveTo>
                  <a:lnTo>
                    <a:pt x="1526146" y="0"/>
                  </a:lnTo>
                  <a:cubicBezTo>
                    <a:pt x="1560647" y="0"/>
                    <a:pt x="1593734" y="13705"/>
                    <a:pt x="1618129" y="38100"/>
                  </a:cubicBezTo>
                  <a:cubicBezTo>
                    <a:pt x="1642524" y="62496"/>
                    <a:pt x="1656229" y="95583"/>
                    <a:pt x="1656229" y="130083"/>
                  </a:cubicBezTo>
                  <a:lnTo>
                    <a:pt x="1656229" y="130083"/>
                  </a:lnTo>
                  <a:cubicBezTo>
                    <a:pt x="1656229" y="164583"/>
                    <a:pt x="1642524" y="197670"/>
                    <a:pt x="1618129" y="222065"/>
                  </a:cubicBezTo>
                  <a:cubicBezTo>
                    <a:pt x="1593734" y="246461"/>
                    <a:pt x="1560647" y="260166"/>
                    <a:pt x="1526146" y="260166"/>
                  </a:cubicBezTo>
                  <a:lnTo>
                    <a:pt x="130083" y="260166"/>
                  </a:lnTo>
                  <a:cubicBezTo>
                    <a:pt x="95583" y="260166"/>
                    <a:pt x="62496" y="246461"/>
                    <a:pt x="38100" y="222065"/>
                  </a:cubicBezTo>
                  <a:cubicBezTo>
                    <a:pt x="13705" y="197670"/>
                    <a:pt x="0" y="164583"/>
                    <a:pt x="0" y="130083"/>
                  </a:cubicBezTo>
                  <a:lnTo>
                    <a:pt x="0" y="130083"/>
                  </a:lnTo>
                  <a:cubicBezTo>
                    <a:pt x="0" y="95583"/>
                    <a:pt x="13705" y="62496"/>
                    <a:pt x="38100" y="38100"/>
                  </a:cubicBezTo>
                  <a:cubicBezTo>
                    <a:pt x="62496" y="13705"/>
                    <a:pt x="95583" y="0"/>
                    <a:pt x="13008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32212" y="-322524"/>
              <a:ext cx="1591804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spc="111" dirty="0">
                  <a:solidFill>
                    <a:srgbClr val="000000"/>
                  </a:solidFill>
                  <a:latin typeface="Poppins Bold"/>
                </a:rPr>
                <a:t>INTRODUCTION GUIDE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r="90" b="219"/>
          <a:stretch>
            <a:fillRect/>
          </a:stretch>
        </p:blipFill>
        <p:spPr>
          <a:xfrm>
            <a:off x="9737400" y="1028700"/>
            <a:ext cx="7216872" cy="96100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A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866496" y="497586"/>
            <a:ext cx="14555007" cy="504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 b="1" spc="144" dirty="0">
                <a:solidFill>
                  <a:srgbClr val="FFFFFF"/>
                </a:solidFill>
                <a:latin typeface="Poppins Bold"/>
              </a:rPr>
              <a:t>HOW TO CREATE A DAILY RIDDLE</a:t>
            </a:r>
            <a:endParaRPr lang="en-US" sz="3600" b="1" spc="144" dirty="0">
              <a:solidFill>
                <a:srgbClr val="FFFFFF"/>
              </a:solidFill>
              <a:latin typeface="Poppins Bold"/>
              <a:cs typeface="Poppi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612890" y="9166814"/>
            <a:ext cx="280555" cy="79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FFFFFF"/>
                </a:solidFill>
                <a:latin typeface="Poppins"/>
              </a:rPr>
              <a:t>8</a:t>
            </a:r>
          </a:p>
        </p:txBody>
      </p:sp>
      <p:pic>
        <p:nvPicPr>
          <p:cNvPr id="11" name="Online Media 4" title="How to create a Digital Quiz/Riddle using SKALE">
            <a:hlinkClick r:id="" action="ppaction://media"/>
            <a:extLst>
              <a:ext uri="{FF2B5EF4-FFF2-40B4-BE49-F238E27FC236}">
                <a16:creationId xmlns:a16="http://schemas.microsoft.com/office/drawing/2014/main" id="{67A6307C-6F6B-0367-B7F2-DD0A786CA57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95600" y="1257939"/>
            <a:ext cx="12230100" cy="87199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62088" y="1"/>
            <a:ext cx="7563823" cy="2791169"/>
            <a:chOff x="0" y="-331156"/>
            <a:chExt cx="2434925" cy="8985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4925" cy="248897"/>
            </a:xfrm>
            <a:custGeom>
              <a:avLst/>
              <a:gdLst/>
              <a:ahLst/>
              <a:cxnLst/>
              <a:rect l="l" t="t" r="r" b="b"/>
              <a:pathLst>
                <a:path w="2434925" h="248897">
                  <a:moveTo>
                    <a:pt x="96213" y="0"/>
                  </a:moveTo>
                  <a:lnTo>
                    <a:pt x="2338712" y="0"/>
                  </a:lnTo>
                  <a:cubicBezTo>
                    <a:pt x="2391849" y="0"/>
                    <a:pt x="2434925" y="43076"/>
                    <a:pt x="2434925" y="96213"/>
                  </a:cubicBezTo>
                  <a:lnTo>
                    <a:pt x="2434925" y="152684"/>
                  </a:lnTo>
                  <a:cubicBezTo>
                    <a:pt x="2434925" y="205821"/>
                    <a:pt x="2391849" y="248897"/>
                    <a:pt x="2338712" y="248897"/>
                  </a:cubicBezTo>
                  <a:lnTo>
                    <a:pt x="96213" y="248897"/>
                  </a:lnTo>
                  <a:cubicBezTo>
                    <a:pt x="70696" y="248897"/>
                    <a:pt x="46224" y="238760"/>
                    <a:pt x="28180" y="220717"/>
                  </a:cubicBezTo>
                  <a:cubicBezTo>
                    <a:pt x="10137" y="202673"/>
                    <a:pt x="0" y="178201"/>
                    <a:pt x="0" y="152684"/>
                  </a:cubicBezTo>
                  <a:lnTo>
                    <a:pt x="0" y="96213"/>
                  </a:lnTo>
                  <a:cubicBezTo>
                    <a:pt x="0" y="70696"/>
                    <a:pt x="10137" y="46224"/>
                    <a:pt x="28180" y="28180"/>
                  </a:cubicBezTo>
                  <a:cubicBezTo>
                    <a:pt x="46224" y="10137"/>
                    <a:pt x="70696" y="0"/>
                    <a:pt x="96213" y="0"/>
                  </a:cubicBezTo>
                  <a:close/>
                </a:path>
              </a:pathLst>
            </a:custGeom>
            <a:solidFill>
              <a:srgbClr val="FF4D6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3608" y="-331156"/>
              <a:ext cx="2272257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spc="111" dirty="0">
                  <a:solidFill>
                    <a:srgbClr val="FFFFFF"/>
                  </a:solidFill>
                  <a:latin typeface="Poppins Bold"/>
                </a:rPr>
                <a:t>DIGITAL QUIZ/ DAILY RIDDLES FAQS</a:t>
              </a:r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1028700" y="2181524"/>
          <a:ext cx="16230600" cy="6704509"/>
        </p:xfrm>
        <a:graphic>
          <a:graphicData uri="http://schemas.openxmlformats.org/drawingml/2006/table">
            <a:tbl>
              <a:tblPr/>
              <a:tblGrid>
                <a:gridCol w="6320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9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11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Roboto"/>
                        </a:rPr>
                        <a:t>Is there a limit to the number of questions I can ask?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Roboto"/>
                        </a:rPr>
                        <a:t>None.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1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Roboto"/>
                        </a:rPr>
                        <a:t>Do I always need to set an order of questions?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Roboto"/>
                        </a:rPr>
                        <a:t>No. You can randomize the order of questions across all your users.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33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Roboto"/>
                        </a:rPr>
                        <a:t>Is there a limit to the number of answers I can provide for each question?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Roboto"/>
                        </a:rPr>
                        <a:t>Yes. You can create 2-5 options for each question.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1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Roboto"/>
                        </a:rPr>
                        <a:t>Are there any other quiz types besides multiple choice?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Roboto"/>
                        </a:rPr>
                        <a:t>No. Currently, SKALE's riddles only support the multiple-choice format.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1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Roboto"/>
                        </a:rPr>
                        <a:t>Can I use formats other than text in the options?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Roboto"/>
                        </a:rPr>
                        <a:t>No.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833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Roboto"/>
                        </a:rPr>
                        <a:t>Can participants still redeem rewards in the rewards marketplace after the campaign ends?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Roboto"/>
                        </a:rPr>
                        <a:t>Yes. To set the validity of rewards, you can change the date in the Rewards Marketplace Validity section on the campaign page.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101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Roboto"/>
                        </a:rPr>
                        <a:t>What are the design elements I can edit on the game?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Roboto"/>
                        </a:rPr>
                        <a:t>You can change the masthead, background image, logo, font color, button color, and footer.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445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Roboto"/>
                        </a:rPr>
                        <a:t>How can offline engagement be tracked?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/>
                        <a:t>You can scan a QR code, enter a 6-digit pin, or do both.</a:t>
                      </a:r>
                    </a:p>
                    <a:p>
                      <a:endParaRPr lang="en-US"/>
                    </a:p>
                    <a:p>
                      <a:r>
                        <a:rPr lang="en-US"/>
                        <a:t>If you chose the Scan QR code, you'll need to create QR codes on the platform to use in offline sales channels.</a:t>
                      </a:r>
                    </a:p>
                    <a:p>
                      <a:endParaRPr lang="en-US"/>
                    </a:p>
                    <a:p>
                      <a:r>
                        <a:rPr lang="en-US" sz="2000">
                          <a:solidFill>
                            <a:srgbClr val="000000"/>
                          </a:solidFill>
                          <a:latin typeface="Roboto"/>
                        </a:rPr>
                        <a:t>The 'Enter 6 Digit Pin' method requires you to generate the pin using the platform and then distribute it to employees who will manually enter the pin.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17612890" y="9166814"/>
            <a:ext cx="280013" cy="79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000000"/>
                </a:solidFill>
                <a:latin typeface="Poppins"/>
              </a:rPr>
              <a:t>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1028700" y="2199537"/>
          <a:ext cx="16244445" cy="6494701"/>
        </p:xfrm>
        <a:graphic>
          <a:graphicData uri="http://schemas.openxmlformats.org/drawingml/2006/table">
            <a:tbl>
              <a:tblPr/>
              <a:tblGrid>
                <a:gridCol w="6280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3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943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Roboto"/>
                        </a:rPr>
                        <a:t>Can the 'social media follow', 'app install', 'snap a photo', and 'upload a receipt' challenges be automatically verified?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Roboto"/>
                        </a:rPr>
                        <a:t>Yes, you can use the Auto Approve feature to instantly verify and award points for uploaded images.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384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Roboto"/>
                        </a:rPr>
                        <a:t>Can I upload videos or GIFs on the challenge images?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Roboto"/>
                        </a:rPr>
                        <a:t>No. Currently, you can only upload PNG or JPG formats of images on the challenge images. 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384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Roboto"/>
                        </a:rPr>
                        <a:t>Can I give out rewards instead of points and chances for challenges?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Roboto"/>
                        </a:rPr>
                        <a:t>No. You can only give out points and chances. The user can claim the reward by using points or chances in the rewards marketplace page. 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05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Roboto"/>
                        </a:rPr>
                        <a:t>Do I need to download an app?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Roboto"/>
                        </a:rPr>
                        <a:t>No. SKALE is a web-based platform. 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51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Roboto"/>
                        </a:rPr>
                        <a:t>​​What kind of packages do you offer? 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Roboto"/>
                        </a:rPr>
                        <a:t>Standard and advanced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251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Roboto"/>
                        </a:rPr>
                        <a:t>What games are in the Standard Package? 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Roboto"/>
                        </a:rPr>
                        <a:t>Standard Package Games: Spin &amp; Win, Digital Scratch Card, and Digital Quiz  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274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Roboto"/>
                        </a:rPr>
                        <a:t>What games are in the advanced package? 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Roboto"/>
                        </a:rPr>
                        <a:t>Games in Standard Package plus Digital Stamp Card,  Augmented Reality / Metaverse and   Customized Gamification 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274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Roboto"/>
                        </a:rPr>
                        <a:t>What is the difference between the standard and advanced package? 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Roboto"/>
                        </a:rPr>
                        <a:t>The standard package is customized by the agency themselves and has fewer games. </a:t>
                      </a:r>
                      <a:endParaRPr lang="en-US" sz="1100" dirty="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5362088" y="1"/>
            <a:ext cx="7563823" cy="2791169"/>
            <a:chOff x="0" y="-331156"/>
            <a:chExt cx="2434925" cy="8985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4925" cy="248897"/>
            </a:xfrm>
            <a:custGeom>
              <a:avLst/>
              <a:gdLst/>
              <a:ahLst/>
              <a:cxnLst/>
              <a:rect l="l" t="t" r="r" b="b"/>
              <a:pathLst>
                <a:path w="2434925" h="248897">
                  <a:moveTo>
                    <a:pt x="96213" y="0"/>
                  </a:moveTo>
                  <a:lnTo>
                    <a:pt x="2338712" y="0"/>
                  </a:lnTo>
                  <a:cubicBezTo>
                    <a:pt x="2391849" y="0"/>
                    <a:pt x="2434925" y="43076"/>
                    <a:pt x="2434925" y="96213"/>
                  </a:cubicBezTo>
                  <a:lnTo>
                    <a:pt x="2434925" y="152684"/>
                  </a:lnTo>
                  <a:cubicBezTo>
                    <a:pt x="2434925" y="205821"/>
                    <a:pt x="2391849" y="248897"/>
                    <a:pt x="2338712" y="248897"/>
                  </a:cubicBezTo>
                  <a:lnTo>
                    <a:pt x="96213" y="248897"/>
                  </a:lnTo>
                  <a:cubicBezTo>
                    <a:pt x="70696" y="248897"/>
                    <a:pt x="46224" y="238760"/>
                    <a:pt x="28180" y="220717"/>
                  </a:cubicBezTo>
                  <a:cubicBezTo>
                    <a:pt x="10137" y="202673"/>
                    <a:pt x="0" y="178201"/>
                    <a:pt x="0" y="152684"/>
                  </a:cubicBezTo>
                  <a:lnTo>
                    <a:pt x="0" y="96213"/>
                  </a:lnTo>
                  <a:cubicBezTo>
                    <a:pt x="0" y="70696"/>
                    <a:pt x="10137" y="46224"/>
                    <a:pt x="28180" y="28180"/>
                  </a:cubicBezTo>
                  <a:cubicBezTo>
                    <a:pt x="46224" y="10137"/>
                    <a:pt x="70696" y="0"/>
                    <a:pt x="96213" y="0"/>
                  </a:cubicBezTo>
                  <a:close/>
                </a:path>
              </a:pathLst>
            </a:custGeom>
            <a:solidFill>
              <a:srgbClr val="FF4D6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46767" y="-331156"/>
              <a:ext cx="2345847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spc="111" dirty="0">
                  <a:solidFill>
                    <a:srgbClr val="FFFFFF"/>
                  </a:solidFill>
                  <a:latin typeface="Poppins Bold"/>
                </a:rPr>
                <a:t>DIGITAL QUIZ/ DAILY RIDDLES FAQS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</a:blip>
          <a:srcRect r="249" b="248"/>
          <a:stretch>
            <a:fillRect/>
          </a:stretch>
        </p:blipFill>
        <p:spPr>
          <a:xfrm>
            <a:off x="0" y="17029"/>
            <a:ext cx="18288000" cy="1082356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642608" y="3877208"/>
            <a:ext cx="13002784" cy="1945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7200">
                <a:solidFill>
                  <a:srgbClr val="FFFFFF"/>
                </a:solidFill>
                <a:latin typeface="Poppins Bold"/>
              </a:rPr>
              <a:t>Experience our Marketing Platform today!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653" b="648"/>
          <a:stretch>
            <a:fillRect/>
          </a:stretch>
        </p:blipFill>
        <p:spPr>
          <a:xfrm>
            <a:off x="1028700" y="1013773"/>
            <a:ext cx="1885892" cy="64350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791040" y="6006626"/>
            <a:ext cx="4705920" cy="740250"/>
            <a:chOff x="0" y="0"/>
            <a:chExt cx="6274560" cy="987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74562" cy="987044"/>
            </a:xfrm>
            <a:custGeom>
              <a:avLst/>
              <a:gdLst/>
              <a:ahLst/>
              <a:cxnLst/>
              <a:rect l="l" t="t" r="r" b="b"/>
              <a:pathLst>
                <a:path w="6274562" h="987044">
                  <a:moveTo>
                    <a:pt x="0" y="493522"/>
                  </a:moveTo>
                  <a:cubicBezTo>
                    <a:pt x="0" y="220980"/>
                    <a:pt x="220980" y="0"/>
                    <a:pt x="493522" y="0"/>
                  </a:cubicBezTo>
                  <a:lnTo>
                    <a:pt x="5781040" y="0"/>
                  </a:lnTo>
                  <a:cubicBezTo>
                    <a:pt x="6053582" y="0"/>
                    <a:pt x="6274562" y="220980"/>
                    <a:pt x="6274562" y="493522"/>
                  </a:cubicBezTo>
                  <a:cubicBezTo>
                    <a:pt x="6274562" y="766064"/>
                    <a:pt x="6053582" y="987044"/>
                    <a:pt x="5781040" y="987044"/>
                  </a:cubicBezTo>
                  <a:lnTo>
                    <a:pt x="493522" y="987044"/>
                  </a:lnTo>
                  <a:cubicBezTo>
                    <a:pt x="220980" y="987044"/>
                    <a:pt x="0" y="766064"/>
                    <a:pt x="0" y="493522"/>
                  </a:cubicBezTo>
                  <a:close/>
                </a:path>
              </a:pathLst>
            </a:custGeom>
            <a:solidFill>
              <a:srgbClr val="FF4D67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6963159" y="6071951"/>
            <a:ext cx="4361682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u="sng" dirty="0">
                <a:solidFill>
                  <a:srgbClr val="FFFFFF"/>
                </a:solidFill>
                <a:latin typeface="Poppins Bold"/>
                <a:hlinkClick r:id="rId4"/>
              </a:rPr>
              <a:t>BOOK A DEMO</a:t>
            </a:r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5354925" y="7013576"/>
            <a:ext cx="7578150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FFFFFF"/>
                </a:solidFill>
                <a:latin typeface="Poppins"/>
              </a:rPr>
              <a:t>or email us at </a:t>
            </a:r>
            <a:r>
              <a:rPr lang="en-US" sz="2400">
                <a:solidFill>
                  <a:srgbClr val="FFFFFF"/>
                </a:solidFill>
                <a:latin typeface="Poppins Bold"/>
              </a:rPr>
              <a:t>hello@skale.today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36933" y="1935170"/>
            <a:ext cx="6352851" cy="647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0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</a:rPr>
              <a:t>Why Partner with SKALE?</a:t>
            </a:r>
          </a:p>
          <a:p>
            <a:pPr>
              <a:lnSpc>
                <a:spcPts val="570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</a:rPr>
              <a:t>User Journey Experience</a:t>
            </a:r>
          </a:p>
          <a:p>
            <a:pPr>
              <a:lnSpc>
                <a:spcPts val="570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</a:rPr>
              <a:t>Agency Partnership Tiers</a:t>
            </a:r>
          </a:p>
          <a:p>
            <a:pPr>
              <a:lnSpc>
                <a:spcPts val="570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</a:rPr>
              <a:t>Our Agency Onboarding Journey</a:t>
            </a:r>
          </a:p>
          <a:p>
            <a:pPr>
              <a:lnSpc>
                <a:spcPts val="570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</a:rPr>
              <a:t>How to Activate SKALE’s Solutions </a:t>
            </a:r>
          </a:p>
          <a:p>
            <a:pPr>
              <a:lnSpc>
                <a:spcPts val="570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</a:rPr>
              <a:t>Challenges</a:t>
            </a:r>
          </a:p>
          <a:p>
            <a:pPr>
              <a:lnSpc>
                <a:spcPts val="570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</a:rPr>
              <a:t>Tutorial</a:t>
            </a:r>
          </a:p>
          <a:p>
            <a:pPr>
              <a:lnSpc>
                <a:spcPts val="570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</a:rPr>
              <a:t>FAQs</a:t>
            </a:r>
          </a:p>
          <a:p>
            <a:pPr>
              <a:lnSpc>
                <a:spcPts val="570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</a:rPr>
              <a:t>Contact Us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889874" y="1935170"/>
            <a:ext cx="511926" cy="7200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00"/>
              </a:lnSpc>
            </a:pPr>
            <a:r>
              <a:rPr lang="en-US" sz="3000" u="sng" dirty="0">
                <a:solidFill>
                  <a:srgbClr val="000000"/>
                </a:solidFill>
                <a:latin typeface="Poppins"/>
              </a:rPr>
              <a:t>1</a:t>
            </a:r>
          </a:p>
          <a:p>
            <a:pPr>
              <a:lnSpc>
                <a:spcPts val="5700"/>
              </a:lnSpc>
            </a:pPr>
            <a:r>
              <a:rPr lang="en-US" sz="3000" u="sng" dirty="0">
                <a:solidFill>
                  <a:srgbClr val="000000"/>
                </a:solidFill>
                <a:latin typeface="Poppins"/>
              </a:rPr>
              <a:t>2</a:t>
            </a:r>
          </a:p>
          <a:p>
            <a:pPr>
              <a:lnSpc>
                <a:spcPts val="5700"/>
              </a:lnSpc>
            </a:pPr>
            <a:r>
              <a:rPr lang="en-US" sz="3000" u="sng" dirty="0">
                <a:solidFill>
                  <a:srgbClr val="000000"/>
                </a:solidFill>
                <a:latin typeface="Poppins"/>
              </a:rPr>
              <a:t>4</a:t>
            </a:r>
          </a:p>
          <a:p>
            <a:pPr>
              <a:lnSpc>
                <a:spcPts val="5700"/>
              </a:lnSpc>
            </a:pPr>
            <a:r>
              <a:rPr lang="en-US" sz="3000" u="sng" dirty="0">
                <a:solidFill>
                  <a:srgbClr val="000000"/>
                </a:solidFill>
                <a:latin typeface="Poppins"/>
              </a:rPr>
              <a:t>5</a:t>
            </a:r>
          </a:p>
          <a:p>
            <a:pPr>
              <a:lnSpc>
                <a:spcPts val="5700"/>
              </a:lnSpc>
            </a:pPr>
            <a:r>
              <a:rPr lang="en-US" sz="3000" u="sng" dirty="0">
                <a:solidFill>
                  <a:srgbClr val="000000"/>
                </a:solidFill>
                <a:latin typeface="Poppins"/>
              </a:rPr>
              <a:t>6</a:t>
            </a:r>
          </a:p>
          <a:p>
            <a:pPr>
              <a:lnSpc>
                <a:spcPts val="5700"/>
              </a:lnSpc>
            </a:pPr>
            <a:r>
              <a:rPr lang="en-US" sz="3000" u="sng" dirty="0">
                <a:solidFill>
                  <a:srgbClr val="000000"/>
                </a:solidFill>
                <a:latin typeface="Poppins"/>
              </a:rPr>
              <a:t>7</a:t>
            </a:r>
          </a:p>
          <a:p>
            <a:pPr>
              <a:lnSpc>
                <a:spcPts val="5700"/>
              </a:lnSpc>
            </a:pPr>
            <a:r>
              <a:rPr lang="en-US" sz="3000" u="sng" dirty="0">
                <a:solidFill>
                  <a:srgbClr val="000000"/>
                </a:solidFill>
                <a:latin typeface="Poppins"/>
              </a:rPr>
              <a:t>8</a:t>
            </a:r>
          </a:p>
          <a:p>
            <a:pPr>
              <a:lnSpc>
                <a:spcPts val="5700"/>
              </a:lnSpc>
            </a:pPr>
            <a:r>
              <a:rPr lang="en-US" sz="3000" u="sng" dirty="0">
                <a:solidFill>
                  <a:srgbClr val="000000"/>
                </a:solidFill>
                <a:latin typeface="Poppins"/>
              </a:rPr>
              <a:t>9</a:t>
            </a:r>
          </a:p>
          <a:p>
            <a:pPr>
              <a:lnSpc>
                <a:spcPts val="5700"/>
              </a:lnSpc>
            </a:pPr>
            <a:r>
              <a:rPr lang="en-US" sz="3000" u="sng" dirty="0">
                <a:solidFill>
                  <a:srgbClr val="000000"/>
                </a:solidFill>
                <a:latin typeface="Poppins"/>
              </a:rPr>
              <a:t>11</a:t>
            </a:r>
          </a:p>
          <a:p>
            <a:pPr>
              <a:lnSpc>
                <a:spcPts val="5700"/>
              </a:lnSpc>
            </a:pPr>
            <a:endParaRPr lang="en-US" sz="3000" u="sng" dirty="0">
              <a:solidFill>
                <a:srgbClr val="000000"/>
              </a:solidFill>
              <a:latin typeface="Poppin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-31936"/>
            <a:ext cx="2594394" cy="10287000"/>
            <a:chOff x="0" y="0"/>
            <a:chExt cx="683297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83297" cy="2709333"/>
            </a:xfrm>
            <a:custGeom>
              <a:avLst/>
              <a:gdLst/>
              <a:ahLst/>
              <a:cxnLst/>
              <a:rect l="l" t="t" r="r" b="b"/>
              <a:pathLst>
                <a:path w="683297" h="2709333">
                  <a:moveTo>
                    <a:pt x="0" y="0"/>
                  </a:moveTo>
                  <a:lnTo>
                    <a:pt x="683297" y="0"/>
                  </a:lnTo>
                  <a:lnTo>
                    <a:pt x="68329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893126" y="53653"/>
            <a:ext cx="3790883" cy="2791169"/>
            <a:chOff x="-46294" y="-366299"/>
            <a:chExt cx="1220351" cy="898525"/>
          </a:xfrm>
        </p:grpSpPr>
        <p:sp>
          <p:nvSpPr>
            <p:cNvPr id="8" name="Freeform 8"/>
            <p:cNvSpPr/>
            <p:nvPr/>
          </p:nvSpPr>
          <p:spPr>
            <a:xfrm>
              <a:off x="-43667" y="-28928"/>
              <a:ext cx="1217724" cy="248897"/>
            </a:xfrm>
            <a:custGeom>
              <a:avLst/>
              <a:gdLst/>
              <a:ahLst/>
              <a:cxnLst/>
              <a:rect l="l" t="t" r="r" b="b"/>
              <a:pathLst>
                <a:path w="1217724" h="248897">
                  <a:moveTo>
                    <a:pt x="124449" y="0"/>
                  </a:moveTo>
                  <a:lnTo>
                    <a:pt x="1093275" y="0"/>
                  </a:lnTo>
                  <a:cubicBezTo>
                    <a:pt x="1126281" y="0"/>
                    <a:pt x="1157935" y="13112"/>
                    <a:pt x="1181274" y="36450"/>
                  </a:cubicBezTo>
                  <a:cubicBezTo>
                    <a:pt x="1204612" y="59789"/>
                    <a:pt x="1217724" y="91443"/>
                    <a:pt x="1217724" y="124449"/>
                  </a:cubicBezTo>
                  <a:lnTo>
                    <a:pt x="1217724" y="124449"/>
                  </a:lnTo>
                  <a:cubicBezTo>
                    <a:pt x="1217724" y="193180"/>
                    <a:pt x="1162006" y="248897"/>
                    <a:pt x="1093275" y="248897"/>
                  </a:cubicBezTo>
                  <a:lnTo>
                    <a:pt x="124449" y="248897"/>
                  </a:lnTo>
                  <a:cubicBezTo>
                    <a:pt x="55717" y="248897"/>
                    <a:pt x="0" y="193180"/>
                    <a:pt x="0" y="124449"/>
                  </a:cubicBezTo>
                  <a:lnTo>
                    <a:pt x="0" y="124449"/>
                  </a:lnTo>
                  <a:cubicBezTo>
                    <a:pt x="0" y="55717"/>
                    <a:pt x="55717" y="0"/>
                    <a:pt x="124449" y="0"/>
                  </a:cubicBezTo>
                  <a:close/>
                </a:path>
              </a:pathLst>
            </a:custGeom>
            <a:solidFill>
              <a:srgbClr val="FF4D6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-46294" y="-366299"/>
              <a:ext cx="1217724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spc="111" dirty="0">
                  <a:solidFill>
                    <a:srgbClr val="FFFFFF"/>
                  </a:solidFill>
                  <a:latin typeface="Poppins Bold"/>
                </a:rPr>
                <a:t>WHAT'S INSIDE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960" t="90" r="50000" b="1829"/>
          <a:stretch>
            <a:fillRect/>
          </a:stretch>
        </p:blipFill>
        <p:spPr>
          <a:xfrm>
            <a:off x="0" y="0"/>
            <a:ext cx="9144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455703" y="865655"/>
            <a:ext cx="803597" cy="35504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496227" y="1761510"/>
            <a:ext cx="6447471" cy="6763980"/>
            <a:chOff x="0" y="0"/>
            <a:chExt cx="8596627" cy="9018640"/>
          </a:xfrm>
        </p:grpSpPr>
        <p:sp>
          <p:nvSpPr>
            <p:cNvPr id="5" name="TextBox 5"/>
            <p:cNvSpPr txBox="1"/>
            <p:nvPr/>
          </p:nvSpPr>
          <p:spPr>
            <a:xfrm>
              <a:off x="0" y="114300"/>
              <a:ext cx="8596627" cy="60710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688"/>
                </a:lnSpc>
              </a:pPr>
              <a:r>
                <a:rPr lang="en-US" sz="8865">
                  <a:solidFill>
                    <a:srgbClr val="FFFFFF"/>
                  </a:solidFill>
                  <a:latin typeface="Poppins Bold"/>
                </a:rPr>
                <a:t>Why Partner with SKALE?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588269"/>
              <a:ext cx="8318326" cy="2430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90"/>
                </a:lnSpc>
              </a:pPr>
              <a:r>
                <a:rPr lang="en-US" sz="2992">
                  <a:solidFill>
                    <a:srgbClr val="FFFFFF"/>
                  </a:solidFill>
                  <a:latin typeface="Roboto"/>
                </a:rPr>
                <a:t>SKALE’s Agency Partners are generating </a:t>
              </a:r>
              <a:r>
                <a:rPr lang="en-US" sz="2992" u="sng">
                  <a:solidFill>
                    <a:srgbClr val="FFFFFF"/>
                  </a:solidFill>
                  <a:latin typeface="Roboto Bold"/>
                </a:rPr>
                <a:t>6-digit revenue (USD) </a:t>
              </a:r>
              <a:r>
                <a:rPr lang="en-US" sz="2992">
                  <a:solidFill>
                    <a:srgbClr val="FFFFFF"/>
                  </a:solidFill>
                  <a:latin typeface="Roboto"/>
                </a:rPr>
                <a:t>from re-selling SKALE’s Technology Solutions  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634011" y="853486"/>
            <a:ext cx="7625289" cy="8580029"/>
            <a:chOff x="0" y="0"/>
            <a:chExt cx="10167052" cy="11440039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0167052" cy="1455720"/>
              <a:chOff x="0" y="0"/>
              <a:chExt cx="2008307" cy="2875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008307" cy="287550"/>
              </a:xfrm>
              <a:custGeom>
                <a:avLst/>
                <a:gdLst/>
                <a:ahLst/>
                <a:cxnLst/>
                <a:rect l="l" t="t" r="r" b="b"/>
                <a:pathLst>
                  <a:path w="2008307" h="287550">
                    <a:moveTo>
                      <a:pt x="20306" y="0"/>
                    </a:moveTo>
                    <a:lnTo>
                      <a:pt x="1988001" y="0"/>
                    </a:lnTo>
                    <a:cubicBezTo>
                      <a:pt x="1993386" y="0"/>
                      <a:pt x="1998551" y="2139"/>
                      <a:pt x="2002359" y="5947"/>
                    </a:cubicBezTo>
                    <a:cubicBezTo>
                      <a:pt x="2006167" y="9756"/>
                      <a:pt x="2008307" y="14920"/>
                      <a:pt x="2008307" y="20306"/>
                    </a:cubicBezTo>
                    <a:lnTo>
                      <a:pt x="2008307" y="267244"/>
                    </a:lnTo>
                    <a:cubicBezTo>
                      <a:pt x="2008307" y="278458"/>
                      <a:pt x="1999215" y="287550"/>
                      <a:pt x="1988001" y="287550"/>
                    </a:cubicBezTo>
                    <a:lnTo>
                      <a:pt x="20306" y="287550"/>
                    </a:lnTo>
                    <a:cubicBezTo>
                      <a:pt x="9091" y="287550"/>
                      <a:pt x="0" y="278458"/>
                      <a:pt x="0" y="267244"/>
                    </a:cubicBezTo>
                    <a:lnTo>
                      <a:pt x="0" y="20306"/>
                    </a:lnTo>
                    <a:cubicBezTo>
                      <a:pt x="0" y="9091"/>
                      <a:pt x="9091" y="0"/>
                      <a:pt x="20306" y="0"/>
                    </a:cubicBezTo>
                    <a:close/>
                  </a:path>
                </a:pathLst>
              </a:custGeom>
              <a:solidFill>
                <a:srgbClr val="24A9B4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826641" y="234499"/>
              <a:ext cx="8513770" cy="1006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>
                  <a:solidFill>
                    <a:srgbClr val="FFFFFF"/>
                  </a:solidFill>
                  <a:latin typeface="Roboto"/>
                </a:rPr>
                <a:t>Track In-Store Conversions and Demonstrate ROI to Clients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0" y="2048054"/>
              <a:ext cx="10167052" cy="2454339"/>
              <a:chOff x="0" y="0"/>
              <a:chExt cx="2008307" cy="48480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008307" cy="484808"/>
              </a:xfrm>
              <a:custGeom>
                <a:avLst/>
                <a:gdLst/>
                <a:ahLst/>
                <a:cxnLst/>
                <a:rect l="l" t="t" r="r" b="b"/>
                <a:pathLst>
                  <a:path w="2008307" h="484808">
                    <a:moveTo>
                      <a:pt x="20306" y="0"/>
                    </a:moveTo>
                    <a:lnTo>
                      <a:pt x="1988001" y="0"/>
                    </a:lnTo>
                    <a:cubicBezTo>
                      <a:pt x="1993386" y="0"/>
                      <a:pt x="1998551" y="2139"/>
                      <a:pt x="2002359" y="5947"/>
                    </a:cubicBezTo>
                    <a:cubicBezTo>
                      <a:pt x="2006167" y="9756"/>
                      <a:pt x="2008307" y="14920"/>
                      <a:pt x="2008307" y="20306"/>
                    </a:cubicBezTo>
                    <a:lnTo>
                      <a:pt x="2008307" y="464502"/>
                    </a:lnTo>
                    <a:cubicBezTo>
                      <a:pt x="2008307" y="475716"/>
                      <a:pt x="1999215" y="484808"/>
                      <a:pt x="1988001" y="484808"/>
                    </a:cubicBezTo>
                    <a:lnTo>
                      <a:pt x="20306" y="484808"/>
                    </a:lnTo>
                    <a:cubicBezTo>
                      <a:pt x="14920" y="484808"/>
                      <a:pt x="9756" y="482668"/>
                      <a:pt x="5947" y="478860"/>
                    </a:cubicBezTo>
                    <a:cubicBezTo>
                      <a:pt x="2139" y="475052"/>
                      <a:pt x="0" y="469887"/>
                      <a:pt x="0" y="464502"/>
                    </a:cubicBezTo>
                    <a:lnTo>
                      <a:pt x="0" y="20306"/>
                    </a:lnTo>
                    <a:cubicBezTo>
                      <a:pt x="0" y="9091"/>
                      <a:pt x="9091" y="0"/>
                      <a:pt x="20306" y="0"/>
                    </a:cubicBezTo>
                    <a:close/>
                  </a:path>
                </a:pathLst>
              </a:custGeom>
              <a:solidFill>
                <a:srgbClr val="24A9B4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290855" y="2364375"/>
              <a:ext cx="9585342" cy="2264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</a:pPr>
              <a:r>
                <a:rPr lang="en-US" sz="2799">
                  <a:solidFill>
                    <a:srgbClr val="FFFFFF"/>
                  </a:solidFill>
                  <a:latin typeface="Roboto"/>
                </a:rPr>
                <a:t>New Revenue Share Opportunity </a:t>
              </a:r>
            </a:p>
            <a:p>
              <a:pPr algn="ctr">
                <a:lnSpc>
                  <a:spcPts val="2799"/>
                </a:lnSpc>
              </a:pPr>
              <a:r>
                <a:rPr lang="en-US" sz="2799">
                  <a:solidFill>
                    <a:srgbClr val="FFFFFF"/>
                  </a:solidFill>
                  <a:latin typeface="Roboto"/>
                </a:rPr>
                <a:t>Resell SKALE’s Technology</a:t>
              </a:r>
            </a:p>
            <a:p>
              <a:pPr algn="ctr">
                <a:lnSpc>
                  <a:spcPts val="2400"/>
                </a:lnSpc>
              </a:pPr>
              <a:r>
                <a:rPr lang="en-US" sz="2400">
                  <a:solidFill>
                    <a:srgbClr val="FFFFFF"/>
                  </a:solidFill>
                  <a:latin typeface="Roboto Italics"/>
                </a:rPr>
                <a:t>(20% - 50% Mark Up on Discounted Pricing) </a:t>
              </a:r>
            </a:p>
            <a:p>
              <a:pPr algn="ctr">
                <a:lnSpc>
                  <a:spcPts val="2400"/>
                </a:lnSpc>
              </a:pPr>
              <a:r>
                <a:rPr lang="en-US" sz="2400">
                  <a:solidFill>
                    <a:srgbClr val="FFFFFF"/>
                  </a:solidFill>
                  <a:latin typeface="Roboto Italics"/>
                </a:rPr>
                <a:t>Tech Fully Managed by SKALE)</a:t>
              </a:r>
            </a:p>
            <a:p>
              <a:pPr algn="ctr">
                <a:lnSpc>
                  <a:spcPts val="2700"/>
                </a:lnSpc>
              </a:pPr>
              <a:endParaRPr lang="en-US" sz="2400">
                <a:solidFill>
                  <a:srgbClr val="FFFFFF"/>
                </a:solidFill>
                <a:latin typeface="Roboto Italics"/>
              </a:endParaRP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0" y="5221543"/>
              <a:ext cx="10167052" cy="1553162"/>
              <a:chOff x="0" y="0"/>
              <a:chExt cx="2008307" cy="306797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008307" cy="306797"/>
              </a:xfrm>
              <a:custGeom>
                <a:avLst/>
                <a:gdLst/>
                <a:ahLst/>
                <a:cxnLst/>
                <a:rect l="l" t="t" r="r" b="b"/>
                <a:pathLst>
                  <a:path w="2008307" h="306797">
                    <a:moveTo>
                      <a:pt x="20306" y="0"/>
                    </a:moveTo>
                    <a:lnTo>
                      <a:pt x="1988001" y="0"/>
                    </a:lnTo>
                    <a:cubicBezTo>
                      <a:pt x="1993386" y="0"/>
                      <a:pt x="1998551" y="2139"/>
                      <a:pt x="2002359" y="5947"/>
                    </a:cubicBezTo>
                    <a:cubicBezTo>
                      <a:pt x="2006167" y="9756"/>
                      <a:pt x="2008307" y="14920"/>
                      <a:pt x="2008307" y="20306"/>
                    </a:cubicBezTo>
                    <a:lnTo>
                      <a:pt x="2008307" y="286491"/>
                    </a:lnTo>
                    <a:cubicBezTo>
                      <a:pt x="2008307" y="297706"/>
                      <a:pt x="1999215" y="306797"/>
                      <a:pt x="1988001" y="306797"/>
                    </a:cubicBezTo>
                    <a:lnTo>
                      <a:pt x="20306" y="306797"/>
                    </a:lnTo>
                    <a:cubicBezTo>
                      <a:pt x="14920" y="306797"/>
                      <a:pt x="9756" y="304658"/>
                      <a:pt x="5947" y="300850"/>
                    </a:cubicBezTo>
                    <a:cubicBezTo>
                      <a:pt x="2139" y="297042"/>
                      <a:pt x="0" y="291877"/>
                      <a:pt x="0" y="286491"/>
                    </a:cubicBezTo>
                    <a:lnTo>
                      <a:pt x="0" y="20306"/>
                    </a:lnTo>
                    <a:cubicBezTo>
                      <a:pt x="0" y="9091"/>
                      <a:pt x="9091" y="0"/>
                      <a:pt x="20306" y="0"/>
                    </a:cubicBezTo>
                    <a:close/>
                  </a:path>
                </a:pathLst>
              </a:custGeom>
              <a:solidFill>
                <a:srgbClr val="24A9B4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558748" y="5509385"/>
              <a:ext cx="9049556" cy="1006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>
                  <a:solidFill>
                    <a:srgbClr val="FFFFFF"/>
                  </a:solidFill>
                  <a:latin typeface="Roboto"/>
                </a:rPr>
                <a:t>Opportunity to Increase Client Budgets and Total Size of Client Accounts 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0" y="7367039"/>
              <a:ext cx="10167052" cy="1553162"/>
              <a:chOff x="0" y="0"/>
              <a:chExt cx="2008307" cy="306797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008307" cy="306797"/>
              </a:xfrm>
              <a:custGeom>
                <a:avLst/>
                <a:gdLst/>
                <a:ahLst/>
                <a:cxnLst/>
                <a:rect l="l" t="t" r="r" b="b"/>
                <a:pathLst>
                  <a:path w="2008307" h="306797">
                    <a:moveTo>
                      <a:pt x="20306" y="0"/>
                    </a:moveTo>
                    <a:lnTo>
                      <a:pt x="1988001" y="0"/>
                    </a:lnTo>
                    <a:cubicBezTo>
                      <a:pt x="1993386" y="0"/>
                      <a:pt x="1998551" y="2139"/>
                      <a:pt x="2002359" y="5947"/>
                    </a:cubicBezTo>
                    <a:cubicBezTo>
                      <a:pt x="2006167" y="9756"/>
                      <a:pt x="2008307" y="14920"/>
                      <a:pt x="2008307" y="20306"/>
                    </a:cubicBezTo>
                    <a:lnTo>
                      <a:pt x="2008307" y="286491"/>
                    </a:lnTo>
                    <a:cubicBezTo>
                      <a:pt x="2008307" y="297706"/>
                      <a:pt x="1999215" y="306797"/>
                      <a:pt x="1988001" y="306797"/>
                    </a:cubicBezTo>
                    <a:lnTo>
                      <a:pt x="20306" y="306797"/>
                    </a:lnTo>
                    <a:cubicBezTo>
                      <a:pt x="14920" y="306797"/>
                      <a:pt x="9756" y="304658"/>
                      <a:pt x="5947" y="300850"/>
                    </a:cubicBezTo>
                    <a:cubicBezTo>
                      <a:pt x="2139" y="297042"/>
                      <a:pt x="0" y="291877"/>
                      <a:pt x="0" y="286491"/>
                    </a:cubicBezTo>
                    <a:lnTo>
                      <a:pt x="0" y="20306"/>
                    </a:lnTo>
                    <a:cubicBezTo>
                      <a:pt x="0" y="9091"/>
                      <a:pt x="9091" y="0"/>
                      <a:pt x="20306" y="0"/>
                    </a:cubicBezTo>
                    <a:close/>
                  </a:path>
                </a:pathLst>
              </a:custGeom>
              <a:solidFill>
                <a:srgbClr val="24A9B4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558748" y="7654881"/>
              <a:ext cx="9049556" cy="1006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>
                  <a:solidFill>
                    <a:srgbClr val="FFFFFF"/>
                  </a:solidFill>
                  <a:latin typeface="Roboto"/>
                </a:rPr>
                <a:t>Go beyond Tactical Campaigns, </a:t>
              </a:r>
            </a:p>
            <a:p>
              <a:pPr algn="ctr">
                <a:lnSpc>
                  <a:spcPts val="2800"/>
                </a:lnSpc>
              </a:pPr>
              <a:r>
                <a:rPr lang="en-US" sz="2800">
                  <a:solidFill>
                    <a:srgbClr val="FFFFFF"/>
                  </a:solidFill>
                  <a:latin typeface="Roboto"/>
                </a:rPr>
                <a:t>Help Clients Capture Customer Data</a:t>
              </a:r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0" y="9512535"/>
              <a:ext cx="10167052" cy="1927504"/>
              <a:chOff x="0" y="0"/>
              <a:chExt cx="2008307" cy="380742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2008307" cy="380742"/>
              </a:xfrm>
              <a:custGeom>
                <a:avLst/>
                <a:gdLst/>
                <a:ahLst/>
                <a:cxnLst/>
                <a:rect l="l" t="t" r="r" b="b"/>
                <a:pathLst>
                  <a:path w="2008307" h="380742">
                    <a:moveTo>
                      <a:pt x="20306" y="0"/>
                    </a:moveTo>
                    <a:lnTo>
                      <a:pt x="1988001" y="0"/>
                    </a:lnTo>
                    <a:cubicBezTo>
                      <a:pt x="1993386" y="0"/>
                      <a:pt x="1998551" y="2139"/>
                      <a:pt x="2002359" y="5947"/>
                    </a:cubicBezTo>
                    <a:cubicBezTo>
                      <a:pt x="2006167" y="9756"/>
                      <a:pt x="2008307" y="14920"/>
                      <a:pt x="2008307" y="20306"/>
                    </a:cubicBezTo>
                    <a:lnTo>
                      <a:pt x="2008307" y="360436"/>
                    </a:lnTo>
                    <a:cubicBezTo>
                      <a:pt x="2008307" y="371650"/>
                      <a:pt x="1999215" y="380742"/>
                      <a:pt x="1988001" y="380742"/>
                    </a:cubicBezTo>
                    <a:lnTo>
                      <a:pt x="20306" y="380742"/>
                    </a:lnTo>
                    <a:cubicBezTo>
                      <a:pt x="9091" y="380742"/>
                      <a:pt x="0" y="371650"/>
                      <a:pt x="0" y="360436"/>
                    </a:cubicBezTo>
                    <a:lnTo>
                      <a:pt x="0" y="20306"/>
                    </a:lnTo>
                    <a:cubicBezTo>
                      <a:pt x="0" y="9091"/>
                      <a:pt x="9091" y="0"/>
                      <a:pt x="20306" y="0"/>
                    </a:cubicBezTo>
                    <a:close/>
                  </a:path>
                </a:pathLst>
              </a:custGeom>
              <a:solidFill>
                <a:srgbClr val="24A9B4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558748" y="9702051"/>
              <a:ext cx="9049556" cy="14759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>
                  <a:solidFill>
                    <a:srgbClr val="FFFFFF"/>
                  </a:solidFill>
                  <a:latin typeface="Roboto"/>
                </a:rPr>
                <a:t>Free Partnership Program </a:t>
              </a:r>
            </a:p>
            <a:p>
              <a:pPr algn="ctr">
                <a:lnSpc>
                  <a:spcPts val="2800"/>
                </a:lnSpc>
              </a:pPr>
              <a:r>
                <a:rPr lang="en-US" sz="2800">
                  <a:solidFill>
                    <a:srgbClr val="FFFFFF"/>
                  </a:solidFill>
                  <a:latin typeface="Roboto"/>
                </a:rPr>
                <a:t>No Frills, No Minimum Targets </a:t>
              </a:r>
            </a:p>
            <a:p>
              <a:pPr algn="ctr">
                <a:lnSpc>
                  <a:spcPts val="2800"/>
                </a:lnSpc>
              </a:pPr>
              <a:r>
                <a:rPr lang="en-US" sz="2800">
                  <a:solidFill>
                    <a:srgbClr val="FFFFFF"/>
                  </a:solidFill>
                  <a:latin typeface="Roboto"/>
                </a:rPr>
                <a:t>Full Access to Agency Resources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7612890" y="9166814"/>
            <a:ext cx="142280" cy="79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000000"/>
                </a:solidFill>
                <a:latin typeface="Poppins"/>
              </a:rPr>
              <a:t>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960" t="90" r="960" b="16245"/>
          <a:stretch>
            <a:fillRect/>
          </a:stretch>
        </p:blipFill>
        <p:spPr>
          <a:xfrm>
            <a:off x="0" y="0"/>
            <a:ext cx="18288000" cy="877499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379855" y="962547"/>
            <a:ext cx="5528290" cy="8295753"/>
            <a:chOff x="0" y="0"/>
            <a:chExt cx="7371053" cy="1106100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r="122" b="92"/>
            <a:stretch>
              <a:fillRect/>
            </a:stretch>
          </p:blipFill>
          <p:spPr>
            <a:xfrm>
              <a:off x="0" y="0"/>
              <a:ext cx="7371053" cy="1106100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r="300" b="300"/>
            <a:stretch>
              <a:fillRect/>
            </a:stretch>
          </p:blipFill>
          <p:spPr>
            <a:xfrm>
              <a:off x="1465910" y="1091268"/>
              <a:ext cx="4439234" cy="4439234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1866496" y="604443"/>
            <a:ext cx="14555007" cy="531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 spc="144">
                <a:solidFill>
                  <a:srgbClr val="FFFFFF"/>
                </a:solidFill>
                <a:latin typeface="Poppins Bold"/>
              </a:rPr>
              <a:t>USER JOURNEY – DAILY RIDDLE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13316" y="8972550"/>
            <a:ext cx="4301344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Poppins"/>
              </a:rPr>
              <a:t> Shoppers are driven to the platform via Social Media Ads, EDM, or to the organic follower base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45894" y="8972550"/>
            <a:ext cx="4028019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Poppins"/>
              </a:rPr>
              <a:t>Capture First Party Customer Data </a:t>
            </a:r>
          </a:p>
          <a:p>
            <a:pPr algn="ctr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Poppins"/>
              </a:rPr>
              <a:t>When Shoppers register 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580907" y="8941893"/>
            <a:ext cx="4266410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Poppins"/>
              </a:rPr>
              <a:t>Shopper is directed to Daily Riddle gamification module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 r="312" b="312"/>
          <a:stretch>
            <a:fillRect/>
          </a:stretch>
        </p:blipFill>
        <p:spPr>
          <a:xfrm>
            <a:off x="1313316" y="1356714"/>
            <a:ext cx="4301344" cy="763488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 r="201" b="452"/>
          <a:stretch>
            <a:fillRect/>
          </a:stretch>
        </p:blipFill>
        <p:spPr>
          <a:xfrm>
            <a:off x="12318642" y="2403170"/>
            <a:ext cx="4790940" cy="637182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612890" y="9166814"/>
            <a:ext cx="255660" cy="79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000000"/>
                </a:solidFill>
                <a:latin typeface="Poppins"/>
              </a:rPr>
              <a:t>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960" t="90" r="960" b="39827"/>
          <a:stretch>
            <a:fillRect/>
          </a:stretch>
        </p:blipFill>
        <p:spPr>
          <a:xfrm>
            <a:off x="0" y="0"/>
            <a:ext cx="18288000" cy="630162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88151" y="1451399"/>
            <a:ext cx="6536527" cy="7305341"/>
            <a:chOff x="0" y="0"/>
            <a:chExt cx="8715369" cy="974045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r="99" b="850"/>
            <a:stretch>
              <a:fillRect/>
            </a:stretch>
          </p:blipFill>
          <p:spPr>
            <a:xfrm>
              <a:off x="0" y="0"/>
              <a:ext cx="6539503" cy="974045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r="372" b="372"/>
            <a:stretch>
              <a:fillRect/>
            </a:stretch>
          </p:blipFill>
          <p:spPr>
            <a:xfrm>
              <a:off x="3853105" y="2203452"/>
              <a:ext cx="4862264" cy="7315102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>
              <a:off x="5427357" y="5510253"/>
              <a:ext cx="1802590" cy="408919"/>
              <a:chOff x="0" y="0"/>
              <a:chExt cx="1773094" cy="40222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2700" y="12700"/>
                <a:ext cx="1747647" cy="376936"/>
              </a:xfrm>
              <a:custGeom>
                <a:avLst/>
                <a:gdLst/>
                <a:ahLst/>
                <a:cxnLst/>
                <a:rect l="l" t="t" r="r" b="b"/>
                <a:pathLst>
                  <a:path w="1747647" h="376936">
                    <a:moveTo>
                      <a:pt x="0" y="62865"/>
                    </a:moveTo>
                    <a:cubicBezTo>
                      <a:pt x="0" y="28067"/>
                      <a:pt x="29591" y="0"/>
                      <a:pt x="66040" y="0"/>
                    </a:cubicBezTo>
                    <a:lnTo>
                      <a:pt x="1681607" y="0"/>
                    </a:lnTo>
                    <a:cubicBezTo>
                      <a:pt x="1718056" y="0"/>
                      <a:pt x="1747647" y="28067"/>
                      <a:pt x="1747647" y="62865"/>
                    </a:cubicBezTo>
                    <a:lnTo>
                      <a:pt x="1747647" y="314071"/>
                    </a:lnTo>
                    <a:cubicBezTo>
                      <a:pt x="1747647" y="348742"/>
                      <a:pt x="1718056" y="376936"/>
                      <a:pt x="1681607" y="376936"/>
                    </a:cubicBezTo>
                    <a:lnTo>
                      <a:pt x="66040" y="376936"/>
                    </a:lnTo>
                    <a:cubicBezTo>
                      <a:pt x="29591" y="376936"/>
                      <a:pt x="0" y="348869"/>
                      <a:pt x="0" y="314071"/>
                    </a:cubicBezTo>
                    <a:close/>
                  </a:path>
                </a:pathLst>
              </a:custGeom>
              <a:solidFill>
                <a:srgbClr val="FFCB1E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1773047" cy="402336"/>
              </a:xfrm>
              <a:custGeom>
                <a:avLst/>
                <a:gdLst/>
                <a:ahLst/>
                <a:cxnLst/>
                <a:rect l="l" t="t" r="r" b="b"/>
                <a:pathLst>
                  <a:path w="1773047" h="402336">
                    <a:moveTo>
                      <a:pt x="0" y="75565"/>
                    </a:moveTo>
                    <a:cubicBezTo>
                      <a:pt x="0" y="33147"/>
                      <a:pt x="35941" y="0"/>
                      <a:pt x="78740" y="0"/>
                    </a:cubicBezTo>
                    <a:lnTo>
                      <a:pt x="1694307" y="0"/>
                    </a:lnTo>
                    <a:lnTo>
                      <a:pt x="1694307" y="12700"/>
                    </a:lnTo>
                    <a:lnTo>
                      <a:pt x="1694307" y="0"/>
                    </a:lnTo>
                    <a:cubicBezTo>
                      <a:pt x="1737233" y="0"/>
                      <a:pt x="1773047" y="33147"/>
                      <a:pt x="1773047" y="75565"/>
                    </a:cubicBezTo>
                    <a:lnTo>
                      <a:pt x="1760347" y="75565"/>
                    </a:lnTo>
                    <a:lnTo>
                      <a:pt x="1773047" y="75565"/>
                    </a:lnTo>
                    <a:lnTo>
                      <a:pt x="1773047" y="326771"/>
                    </a:lnTo>
                    <a:lnTo>
                      <a:pt x="1760347" y="326771"/>
                    </a:lnTo>
                    <a:lnTo>
                      <a:pt x="1773047" y="326771"/>
                    </a:lnTo>
                    <a:cubicBezTo>
                      <a:pt x="1773047" y="369062"/>
                      <a:pt x="1737106" y="402336"/>
                      <a:pt x="1694307" y="402336"/>
                    </a:cubicBezTo>
                    <a:lnTo>
                      <a:pt x="1694307" y="389636"/>
                    </a:lnTo>
                    <a:lnTo>
                      <a:pt x="1694307" y="402336"/>
                    </a:lnTo>
                    <a:lnTo>
                      <a:pt x="78740" y="402336"/>
                    </a:lnTo>
                    <a:lnTo>
                      <a:pt x="78740" y="389636"/>
                    </a:lnTo>
                    <a:lnTo>
                      <a:pt x="78740" y="402336"/>
                    </a:lnTo>
                    <a:cubicBezTo>
                      <a:pt x="35814" y="402336"/>
                      <a:pt x="0" y="369189"/>
                      <a:pt x="0" y="326771"/>
                    </a:cubicBezTo>
                    <a:lnTo>
                      <a:pt x="0" y="75565"/>
                    </a:lnTo>
                    <a:lnTo>
                      <a:pt x="12700" y="75565"/>
                    </a:lnTo>
                    <a:lnTo>
                      <a:pt x="0" y="75565"/>
                    </a:lnTo>
                    <a:moveTo>
                      <a:pt x="25400" y="75565"/>
                    </a:moveTo>
                    <a:lnTo>
                      <a:pt x="25400" y="326771"/>
                    </a:lnTo>
                    <a:lnTo>
                      <a:pt x="12700" y="326771"/>
                    </a:lnTo>
                    <a:lnTo>
                      <a:pt x="25400" y="326771"/>
                    </a:lnTo>
                    <a:cubicBezTo>
                      <a:pt x="25400" y="353822"/>
                      <a:pt x="48641" y="376936"/>
                      <a:pt x="78740" y="376936"/>
                    </a:cubicBezTo>
                    <a:lnTo>
                      <a:pt x="1694307" y="376936"/>
                    </a:lnTo>
                    <a:cubicBezTo>
                      <a:pt x="1724406" y="376936"/>
                      <a:pt x="1747647" y="353949"/>
                      <a:pt x="1747647" y="326771"/>
                    </a:cubicBezTo>
                    <a:lnTo>
                      <a:pt x="1747647" y="75565"/>
                    </a:lnTo>
                    <a:cubicBezTo>
                      <a:pt x="1747647" y="48514"/>
                      <a:pt x="1724406" y="25400"/>
                      <a:pt x="1694307" y="25400"/>
                    </a:cubicBezTo>
                    <a:lnTo>
                      <a:pt x="78740" y="25400"/>
                    </a:lnTo>
                    <a:lnTo>
                      <a:pt x="78740" y="12700"/>
                    </a:lnTo>
                    <a:lnTo>
                      <a:pt x="78740" y="25400"/>
                    </a:lnTo>
                    <a:cubicBezTo>
                      <a:pt x="48641" y="25400"/>
                      <a:pt x="25400" y="48387"/>
                      <a:pt x="25400" y="75565"/>
                    </a:cubicBezTo>
                    <a:close/>
                  </a:path>
                </a:pathLst>
              </a:custGeom>
              <a:solidFill>
                <a:srgbClr val="2F528F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0"/>
                <a:ext cx="1773094" cy="4022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</a:pPr>
                <a:r>
                  <a:rPr lang="en-US" sz="1049" spc="15">
                    <a:solidFill>
                      <a:srgbClr val="000000"/>
                    </a:solidFill>
                    <a:latin typeface="Montserrat"/>
                  </a:rPr>
                  <a:t>Upload Receipt</a:t>
                </a:r>
              </a:p>
            </p:txBody>
          </p:sp>
        </p:grp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rcRect r="393" b="393"/>
            <a:stretch>
              <a:fillRect/>
            </a:stretch>
          </p:blipFill>
          <p:spPr>
            <a:xfrm>
              <a:off x="1759269" y="808085"/>
              <a:ext cx="2790731" cy="279073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/>
            <a:srcRect r="279" b="279"/>
            <a:stretch>
              <a:fillRect/>
            </a:stretch>
          </p:blipFill>
          <p:spPr>
            <a:xfrm>
              <a:off x="5353750" y="2993367"/>
              <a:ext cx="1776768" cy="1776768"/>
            </a:xfrm>
            <a:prstGeom prst="rect">
              <a:avLst/>
            </a:prstGeom>
          </p:spPr>
        </p:pic>
      </p:grpSp>
      <p:sp>
        <p:nvSpPr>
          <p:cNvPr id="12" name="TextBox 12"/>
          <p:cNvSpPr txBox="1"/>
          <p:nvPr/>
        </p:nvSpPr>
        <p:spPr>
          <a:xfrm>
            <a:off x="2331691" y="8505825"/>
            <a:ext cx="4195188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8609" lvl="1" indent="-149304" algn="l">
              <a:lnSpc>
                <a:spcPts val="1980"/>
              </a:lnSpc>
              <a:buFont typeface="Arial"/>
              <a:buChar char="•"/>
            </a:pPr>
            <a:r>
              <a:rPr lang="en-US" sz="1650">
                <a:solidFill>
                  <a:srgbClr val="000000"/>
                </a:solidFill>
                <a:latin typeface="Poppins"/>
              </a:rPr>
              <a:t>User prompted Scan QR or upload receipt upon making a purchase to unlock additional points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095113" y="1250587"/>
            <a:ext cx="328810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9"/>
              </a:lnSpc>
            </a:pPr>
            <a:r>
              <a:rPr lang="en-US" sz="1749" spc="25">
                <a:solidFill>
                  <a:srgbClr val="FFFFFF"/>
                </a:solidFill>
                <a:latin typeface="Poppins"/>
              </a:rPr>
              <a:t>Shopper is rewarded with</a:t>
            </a:r>
          </a:p>
          <a:p>
            <a:pPr algn="ctr">
              <a:lnSpc>
                <a:spcPts val="2099"/>
              </a:lnSpc>
            </a:pPr>
            <a:r>
              <a:rPr lang="en-US" sz="1749" spc="25">
                <a:solidFill>
                  <a:srgbClr val="FFFFFF"/>
                </a:solidFill>
                <a:latin typeface="Poppins"/>
              </a:rPr>
              <a:t>Points for each attempt.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92526" y="8482013"/>
            <a:ext cx="4258825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2415" lvl="1" indent="-131207" algn="l">
              <a:lnSpc>
                <a:spcPts val="1740"/>
              </a:lnSpc>
              <a:buFont typeface="Arial"/>
              <a:buChar char="•"/>
            </a:pPr>
            <a:r>
              <a:rPr lang="en-US" sz="1450">
                <a:solidFill>
                  <a:srgbClr val="000000"/>
                </a:solidFill>
                <a:latin typeface="Poppins"/>
              </a:rPr>
              <a:t>SKALE has ability to customize Point provisioning / number of attempts provisioned based on actions taken </a:t>
            </a:r>
          </a:p>
          <a:p>
            <a:pPr marL="865089" lvl="2" indent="-288363" algn="l">
              <a:lnSpc>
                <a:spcPts val="1740"/>
              </a:lnSpc>
              <a:buFont typeface="Arial"/>
              <a:buChar char="⚬"/>
            </a:pPr>
            <a:r>
              <a:rPr lang="en-US" sz="1450">
                <a:solidFill>
                  <a:srgbClr val="000000"/>
                </a:solidFill>
                <a:latin typeface="Poppins"/>
              </a:rPr>
              <a:t>Scan QR </a:t>
            </a:r>
          </a:p>
          <a:p>
            <a:pPr marL="865089" lvl="2" indent="-288363" algn="l">
              <a:lnSpc>
                <a:spcPts val="1740"/>
              </a:lnSpc>
              <a:buFont typeface="Arial"/>
              <a:buChar char="⚬"/>
            </a:pPr>
            <a:r>
              <a:rPr lang="en-US" sz="1450">
                <a:solidFill>
                  <a:srgbClr val="000000"/>
                </a:solidFill>
                <a:latin typeface="Poppins"/>
              </a:rPr>
              <a:t>Refer Friend </a:t>
            </a:r>
          </a:p>
          <a:p>
            <a:pPr marL="865089" lvl="2" indent="-288363" algn="l">
              <a:lnSpc>
                <a:spcPts val="1740"/>
              </a:lnSpc>
              <a:buFont typeface="Arial"/>
              <a:buChar char="⚬"/>
            </a:pPr>
            <a:r>
              <a:rPr lang="en-US" sz="1450">
                <a:solidFill>
                  <a:srgbClr val="000000"/>
                </a:solidFill>
                <a:latin typeface="Poppins"/>
              </a:rPr>
              <a:t>Follow Social Media </a:t>
            </a:r>
          </a:p>
          <a:p>
            <a:pPr marL="865089" lvl="2" indent="-288363" algn="l">
              <a:lnSpc>
                <a:spcPts val="1740"/>
              </a:lnSpc>
              <a:buFont typeface="Arial"/>
              <a:buChar char="⚬"/>
            </a:pPr>
            <a:r>
              <a:rPr lang="en-US" sz="1450">
                <a:solidFill>
                  <a:srgbClr val="000000"/>
                </a:solidFill>
                <a:latin typeface="Poppins"/>
              </a:rPr>
              <a:t>Upload photo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2404439" y="1504315"/>
            <a:ext cx="4854861" cy="7331285"/>
            <a:chOff x="0" y="0"/>
            <a:chExt cx="6473149" cy="9775047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/>
            <a:srcRect r="856" b="240"/>
            <a:stretch>
              <a:fillRect/>
            </a:stretch>
          </p:blipFill>
          <p:spPr>
            <a:xfrm>
              <a:off x="0" y="0"/>
              <a:ext cx="6473149" cy="977504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5"/>
            <a:srcRect r="527" b="527"/>
            <a:stretch>
              <a:fillRect/>
            </a:stretch>
          </p:blipFill>
          <p:spPr>
            <a:xfrm>
              <a:off x="2120330" y="863389"/>
              <a:ext cx="2265050" cy="2265050"/>
            </a:xfrm>
            <a:prstGeom prst="rect">
              <a:avLst/>
            </a:prstGeom>
          </p:spPr>
        </p:pic>
      </p:grpSp>
      <p:sp>
        <p:nvSpPr>
          <p:cNvPr id="18" name="TextBox 18"/>
          <p:cNvSpPr txBox="1"/>
          <p:nvPr/>
        </p:nvSpPr>
        <p:spPr>
          <a:xfrm>
            <a:off x="12950590" y="8505825"/>
            <a:ext cx="3762558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8609" lvl="1" indent="-149304" algn="l">
              <a:lnSpc>
                <a:spcPts val="1980"/>
              </a:lnSpc>
              <a:buFont typeface="Arial"/>
              <a:buChar char="•"/>
            </a:pPr>
            <a:r>
              <a:rPr lang="en-US" sz="1650">
                <a:solidFill>
                  <a:srgbClr val="000000"/>
                </a:solidFill>
                <a:latin typeface="Poppins"/>
              </a:rPr>
              <a:t>Shopper can redeem their rewards through the rewards marketplace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7326979" y="1517287"/>
            <a:ext cx="4824372" cy="7239453"/>
            <a:chOff x="0" y="0"/>
            <a:chExt cx="6432496" cy="9652604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7"/>
            <a:srcRect r="296" b="266"/>
            <a:stretch>
              <a:fillRect/>
            </a:stretch>
          </p:blipFill>
          <p:spPr>
            <a:xfrm>
              <a:off x="0" y="0"/>
              <a:ext cx="6432496" cy="9652604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5"/>
            <a:srcRect r="850" b="850"/>
            <a:stretch>
              <a:fillRect/>
            </a:stretch>
          </p:blipFill>
          <p:spPr>
            <a:xfrm>
              <a:off x="1904484" y="1889296"/>
              <a:ext cx="2745066" cy="2745066"/>
            </a:xfrm>
            <a:prstGeom prst="rect">
              <a:avLst/>
            </a:prstGeom>
          </p:spPr>
        </p:pic>
      </p:grpSp>
      <p:sp>
        <p:nvSpPr>
          <p:cNvPr id="22" name="TextBox 22"/>
          <p:cNvSpPr txBox="1"/>
          <p:nvPr/>
        </p:nvSpPr>
        <p:spPr>
          <a:xfrm>
            <a:off x="1866496" y="604443"/>
            <a:ext cx="14555007" cy="531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 spc="144">
                <a:solidFill>
                  <a:srgbClr val="FFFFFF"/>
                </a:solidFill>
                <a:latin typeface="Poppins Bold"/>
              </a:rPr>
              <a:t>USER JOURNEY – DAILY RIDDLE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7612890" y="9166814"/>
            <a:ext cx="261829" cy="79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000000"/>
                </a:solidFill>
                <a:latin typeface="Poppins"/>
              </a:rPr>
              <a:t>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39964" y="1919494"/>
            <a:ext cx="15608072" cy="591097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39964" y="8078122"/>
            <a:ext cx="12416050" cy="118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Roboto"/>
              </a:rPr>
              <a:t>*Annual tiers reset at end of each calendar year </a:t>
            </a:r>
          </a:p>
          <a:p>
            <a:pPr marL="447040" lvl="1" indent="-223520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Roboto"/>
              </a:rPr>
              <a:t>Early access to new product roll-outs for Standard and Advanced Modules </a:t>
            </a:r>
          </a:p>
          <a:p>
            <a:pPr marL="447040" lvl="1" indent="-223520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Roboto"/>
              </a:rPr>
              <a:t>SKALE reserves full discretion on its marketing and lead generation plans to generate leads for its agency partners </a:t>
            </a:r>
          </a:p>
          <a:p>
            <a:pPr marL="447040" lvl="1" indent="-223520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Roboto"/>
              </a:rPr>
              <a:t>SKALE shall align with its agency partner on its quarterly marketing budget and support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477890" y="9095815"/>
            <a:ext cx="279580" cy="79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000000"/>
                </a:solidFill>
                <a:latin typeface="Poppins"/>
              </a:rPr>
              <a:t>4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216145" y="1119394"/>
            <a:ext cx="5855711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120">
                <a:solidFill>
                  <a:srgbClr val="000000"/>
                </a:solidFill>
                <a:latin typeface="Poppins Bold"/>
              </a:rPr>
              <a:t>AGENCY PARTNERSHIP TIERS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3545" y="2085976"/>
            <a:ext cx="3037955" cy="4800600"/>
            <a:chOff x="0" y="0"/>
            <a:chExt cx="4050607" cy="6400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50626" cy="6400800"/>
            </a:xfrm>
            <a:custGeom>
              <a:avLst/>
              <a:gdLst/>
              <a:ahLst/>
              <a:cxnLst/>
              <a:rect l="l" t="t" r="r" b="b"/>
              <a:pathLst>
                <a:path w="4050626" h="6400800">
                  <a:moveTo>
                    <a:pt x="0" y="0"/>
                  </a:moveTo>
                  <a:lnTo>
                    <a:pt x="4050626" y="0"/>
                  </a:lnTo>
                  <a:lnTo>
                    <a:pt x="4050626" y="6400800"/>
                  </a:lnTo>
                  <a:lnTo>
                    <a:pt x="0" y="6400800"/>
                  </a:lnTo>
                  <a:close/>
                </a:path>
              </a:pathLst>
            </a:custGeom>
            <a:solidFill>
              <a:srgbClr val="FF4D6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809600" cy="6429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799">
                  <a:solidFill>
                    <a:srgbClr val="FAFAFA"/>
                  </a:solidFill>
                  <a:latin typeface="Poppins"/>
                </a:rPr>
                <a:t>Introduction to SKALE 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4502892" y="4800638"/>
            <a:ext cx="971400" cy="428400"/>
            <a:chOff x="0" y="0"/>
            <a:chExt cx="1295200" cy="5712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5146" cy="571246"/>
            </a:xfrm>
            <a:custGeom>
              <a:avLst/>
              <a:gdLst/>
              <a:ahLst/>
              <a:cxnLst/>
              <a:rect l="l" t="t" r="r" b="b"/>
              <a:pathLst>
                <a:path w="1295146" h="571246">
                  <a:moveTo>
                    <a:pt x="0" y="571246"/>
                  </a:moveTo>
                  <a:lnTo>
                    <a:pt x="647573" y="0"/>
                  </a:lnTo>
                  <a:lnTo>
                    <a:pt x="1295146" y="571246"/>
                  </a:lnTo>
                  <a:close/>
                </a:path>
              </a:pathLst>
            </a:custGeom>
            <a:solidFill>
              <a:srgbClr val="5F5F5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279650" y="7119450"/>
            <a:ext cx="3141850" cy="255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595959"/>
                </a:solidFill>
                <a:latin typeface="Poppins"/>
              </a:rPr>
              <a:t>C-Suite</a:t>
            </a:r>
          </a:p>
          <a:p>
            <a:pPr algn="ctr">
              <a:lnSpc>
                <a:spcPts val="4320"/>
              </a:lnSpc>
            </a:pPr>
            <a:endParaRPr lang="en-US" sz="2400">
              <a:solidFill>
                <a:srgbClr val="595959"/>
              </a:solidFill>
              <a:latin typeface="Poppins"/>
            </a:endParaRPr>
          </a:p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595959"/>
                </a:solidFill>
                <a:latin typeface="Poppins"/>
              </a:rPr>
              <a:t>Introduction to</a:t>
            </a:r>
          </a:p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595959"/>
                </a:solidFill>
                <a:latin typeface="Poppins"/>
              </a:rPr>
              <a:t>Digital Marketers / Account Managers / </a:t>
            </a:r>
          </a:p>
          <a:p>
            <a:pPr algn="ctr">
              <a:lnSpc>
                <a:spcPts val="4320"/>
              </a:lnSpc>
            </a:pPr>
            <a:endParaRPr lang="en-US" sz="2400">
              <a:solidFill>
                <a:srgbClr val="595959"/>
              </a:solidFill>
              <a:latin typeface="Poppins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3066158" y="7138500"/>
            <a:ext cx="2882600" cy="2240000"/>
            <a:chOff x="0" y="0"/>
            <a:chExt cx="3843467" cy="2986667"/>
          </a:xfrm>
        </p:grpSpPr>
        <p:sp>
          <p:nvSpPr>
            <p:cNvPr id="9" name="Freeform 9"/>
            <p:cNvSpPr/>
            <p:nvPr/>
          </p:nvSpPr>
          <p:spPr>
            <a:xfrm>
              <a:off x="16891" y="16891"/>
              <a:ext cx="3809619" cy="2952750"/>
            </a:xfrm>
            <a:custGeom>
              <a:avLst/>
              <a:gdLst/>
              <a:ahLst/>
              <a:cxnLst/>
              <a:rect l="l" t="t" r="r" b="b"/>
              <a:pathLst>
                <a:path w="3809619" h="2952750">
                  <a:moveTo>
                    <a:pt x="0" y="0"/>
                  </a:moveTo>
                  <a:lnTo>
                    <a:pt x="3809619" y="0"/>
                  </a:lnTo>
                  <a:lnTo>
                    <a:pt x="3809619" y="2952750"/>
                  </a:lnTo>
                  <a:lnTo>
                    <a:pt x="0" y="2952750"/>
                  </a:ln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3843528" cy="2987167"/>
            </a:xfrm>
            <a:custGeom>
              <a:avLst/>
              <a:gdLst/>
              <a:ahLst/>
              <a:cxnLst/>
              <a:rect l="l" t="t" r="r" b="b"/>
              <a:pathLst>
                <a:path w="3843528" h="2987167">
                  <a:moveTo>
                    <a:pt x="254000" y="0"/>
                  </a:moveTo>
                  <a:lnTo>
                    <a:pt x="355600" y="0"/>
                  </a:lnTo>
                  <a:lnTo>
                    <a:pt x="355600" y="33909"/>
                  </a:lnTo>
                  <a:lnTo>
                    <a:pt x="254000" y="33909"/>
                  </a:lnTo>
                  <a:close/>
                  <a:moveTo>
                    <a:pt x="491109" y="0"/>
                  </a:moveTo>
                  <a:lnTo>
                    <a:pt x="592709" y="0"/>
                  </a:lnTo>
                  <a:lnTo>
                    <a:pt x="592709" y="33909"/>
                  </a:lnTo>
                  <a:lnTo>
                    <a:pt x="491109" y="33909"/>
                  </a:lnTo>
                  <a:close/>
                  <a:moveTo>
                    <a:pt x="728091" y="0"/>
                  </a:moveTo>
                  <a:lnTo>
                    <a:pt x="829691" y="0"/>
                  </a:lnTo>
                  <a:lnTo>
                    <a:pt x="829691" y="33909"/>
                  </a:lnTo>
                  <a:lnTo>
                    <a:pt x="728091" y="33909"/>
                  </a:lnTo>
                  <a:close/>
                  <a:moveTo>
                    <a:pt x="965200" y="0"/>
                  </a:moveTo>
                  <a:lnTo>
                    <a:pt x="1066800" y="0"/>
                  </a:lnTo>
                  <a:lnTo>
                    <a:pt x="1066800" y="33909"/>
                  </a:lnTo>
                  <a:lnTo>
                    <a:pt x="965200" y="33909"/>
                  </a:lnTo>
                  <a:close/>
                  <a:moveTo>
                    <a:pt x="1202309" y="0"/>
                  </a:moveTo>
                  <a:lnTo>
                    <a:pt x="1303909" y="0"/>
                  </a:lnTo>
                  <a:lnTo>
                    <a:pt x="1303909" y="33909"/>
                  </a:lnTo>
                  <a:lnTo>
                    <a:pt x="1202309" y="33909"/>
                  </a:lnTo>
                  <a:close/>
                  <a:moveTo>
                    <a:pt x="1439418" y="0"/>
                  </a:moveTo>
                  <a:lnTo>
                    <a:pt x="1541018" y="0"/>
                  </a:lnTo>
                  <a:lnTo>
                    <a:pt x="1541018" y="33909"/>
                  </a:lnTo>
                  <a:lnTo>
                    <a:pt x="1439418" y="33909"/>
                  </a:lnTo>
                  <a:close/>
                  <a:moveTo>
                    <a:pt x="1676400" y="0"/>
                  </a:moveTo>
                  <a:lnTo>
                    <a:pt x="1778000" y="0"/>
                  </a:lnTo>
                  <a:lnTo>
                    <a:pt x="1778000" y="33909"/>
                  </a:lnTo>
                  <a:lnTo>
                    <a:pt x="1676400" y="33909"/>
                  </a:lnTo>
                  <a:close/>
                  <a:moveTo>
                    <a:pt x="1913509" y="0"/>
                  </a:moveTo>
                  <a:lnTo>
                    <a:pt x="2015109" y="0"/>
                  </a:lnTo>
                  <a:lnTo>
                    <a:pt x="2015109" y="33909"/>
                  </a:lnTo>
                  <a:lnTo>
                    <a:pt x="1913509" y="33909"/>
                  </a:lnTo>
                  <a:close/>
                  <a:moveTo>
                    <a:pt x="2150618" y="0"/>
                  </a:moveTo>
                  <a:lnTo>
                    <a:pt x="2252218" y="0"/>
                  </a:lnTo>
                  <a:lnTo>
                    <a:pt x="2252218" y="33909"/>
                  </a:lnTo>
                  <a:lnTo>
                    <a:pt x="2150618" y="33909"/>
                  </a:lnTo>
                  <a:close/>
                  <a:moveTo>
                    <a:pt x="2387600" y="0"/>
                  </a:moveTo>
                  <a:lnTo>
                    <a:pt x="2489200" y="0"/>
                  </a:lnTo>
                  <a:lnTo>
                    <a:pt x="2489200" y="33909"/>
                  </a:lnTo>
                  <a:lnTo>
                    <a:pt x="2387600" y="33909"/>
                  </a:lnTo>
                  <a:close/>
                  <a:moveTo>
                    <a:pt x="2624709" y="0"/>
                  </a:moveTo>
                  <a:lnTo>
                    <a:pt x="2726309" y="0"/>
                  </a:lnTo>
                  <a:lnTo>
                    <a:pt x="2726309" y="33909"/>
                  </a:lnTo>
                  <a:lnTo>
                    <a:pt x="2624709" y="33909"/>
                  </a:lnTo>
                  <a:close/>
                  <a:moveTo>
                    <a:pt x="2861818" y="0"/>
                  </a:moveTo>
                  <a:lnTo>
                    <a:pt x="2963418" y="0"/>
                  </a:lnTo>
                  <a:lnTo>
                    <a:pt x="2963418" y="33909"/>
                  </a:lnTo>
                  <a:lnTo>
                    <a:pt x="2861818" y="33909"/>
                  </a:lnTo>
                  <a:close/>
                  <a:moveTo>
                    <a:pt x="3098800" y="0"/>
                  </a:moveTo>
                  <a:lnTo>
                    <a:pt x="3200400" y="0"/>
                  </a:lnTo>
                  <a:lnTo>
                    <a:pt x="3200400" y="33909"/>
                  </a:lnTo>
                  <a:lnTo>
                    <a:pt x="3098800" y="33909"/>
                  </a:lnTo>
                  <a:close/>
                  <a:moveTo>
                    <a:pt x="3335909" y="0"/>
                  </a:moveTo>
                  <a:lnTo>
                    <a:pt x="3437509" y="0"/>
                  </a:lnTo>
                  <a:lnTo>
                    <a:pt x="3437509" y="33909"/>
                  </a:lnTo>
                  <a:lnTo>
                    <a:pt x="3335909" y="33909"/>
                  </a:lnTo>
                  <a:close/>
                  <a:moveTo>
                    <a:pt x="3573018" y="0"/>
                  </a:moveTo>
                  <a:lnTo>
                    <a:pt x="3674618" y="0"/>
                  </a:lnTo>
                  <a:lnTo>
                    <a:pt x="3674618" y="33909"/>
                  </a:lnTo>
                  <a:lnTo>
                    <a:pt x="3573018" y="33909"/>
                  </a:lnTo>
                  <a:close/>
                  <a:moveTo>
                    <a:pt x="3810000" y="0"/>
                  </a:moveTo>
                  <a:lnTo>
                    <a:pt x="3826510" y="0"/>
                  </a:lnTo>
                  <a:cubicBezTo>
                    <a:pt x="3835908" y="0"/>
                    <a:pt x="3843401" y="7620"/>
                    <a:pt x="3843401" y="16891"/>
                  </a:cubicBezTo>
                  <a:lnTo>
                    <a:pt x="3843401" y="101981"/>
                  </a:lnTo>
                  <a:lnTo>
                    <a:pt x="3809492" y="101981"/>
                  </a:lnTo>
                  <a:lnTo>
                    <a:pt x="3809492" y="16891"/>
                  </a:lnTo>
                  <a:lnTo>
                    <a:pt x="3826383" y="16891"/>
                  </a:lnTo>
                  <a:lnTo>
                    <a:pt x="3826383" y="33909"/>
                  </a:lnTo>
                  <a:lnTo>
                    <a:pt x="3810000" y="33909"/>
                  </a:lnTo>
                  <a:close/>
                  <a:moveTo>
                    <a:pt x="3843528" y="237490"/>
                  </a:moveTo>
                  <a:lnTo>
                    <a:pt x="3843528" y="339090"/>
                  </a:lnTo>
                  <a:lnTo>
                    <a:pt x="3809619" y="339090"/>
                  </a:lnTo>
                  <a:lnTo>
                    <a:pt x="3809619" y="237490"/>
                  </a:lnTo>
                  <a:close/>
                  <a:moveTo>
                    <a:pt x="3843528" y="474599"/>
                  </a:moveTo>
                  <a:lnTo>
                    <a:pt x="3843528" y="576199"/>
                  </a:lnTo>
                  <a:lnTo>
                    <a:pt x="3809619" y="576199"/>
                  </a:lnTo>
                  <a:lnTo>
                    <a:pt x="3809619" y="474599"/>
                  </a:lnTo>
                  <a:close/>
                  <a:moveTo>
                    <a:pt x="3843528" y="711708"/>
                  </a:moveTo>
                  <a:lnTo>
                    <a:pt x="3843528" y="813308"/>
                  </a:lnTo>
                  <a:lnTo>
                    <a:pt x="3809619" y="813308"/>
                  </a:lnTo>
                  <a:lnTo>
                    <a:pt x="3809619" y="711708"/>
                  </a:lnTo>
                  <a:close/>
                  <a:moveTo>
                    <a:pt x="3843528" y="948817"/>
                  </a:moveTo>
                  <a:lnTo>
                    <a:pt x="3843528" y="1050417"/>
                  </a:lnTo>
                  <a:lnTo>
                    <a:pt x="3809619" y="1050417"/>
                  </a:lnTo>
                  <a:lnTo>
                    <a:pt x="3809619" y="948817"/>
                  </a:lnTo>
                  <a:close/>
                  <a:moveTo>
                    <a:pt x="3843528" y="1185926"/>
                  </a:moveTo>
                  <a:lnTo>
                    <a:pt x="3843528" y="1287526"/>
                  </a:lnTo>
                  <a:lnTo>
                    <a:pt x="3809619" y="1287526"/>
                  </a:lnTo>
                  <a:lnTo>
                    <a:pt x="3809619" y="1185926"/>
                  </a:lnTo>
                  <a:close/>
                  <a:moveTo>
                    <a:pt x="3843528" y="1423035"/>
                  </a:moveTo>
                  <a:lnTo>
                    <a:pt x="3843528" y="1524635"/>
                  </a:lnTo>
                  <a:lnTo>
                    <a:pt x="3809619" y="1524635"/>
                  </a:lnTo>
                  <a:lnTo>
                    <a:pt x="3809619" y="1423035"/>
                  </a:lnTo>
                  <a:close/>
                  <a:moveTo>
                    <a:pt x="3843528" y="1660144"/>
                  </a:moveTo>
                  <a:lnTo>
                    <a:pt x="3843528" y="1761744"/>
                  </a:lnTo>
                  <a:lnTo>
                    <a:pt x="3809619" y="1761744"/>
                  </a:lnTo>
                  <a:lnTo>
                    <a:pt x="3809619" y="1660144"/>
                  </a:lnTo>
                  <a:close/>
                  <a:moveTo>
                    <a:pt x="3843528" y="1897253"/>
                  </a:moveTo>
                  <a:lnTo>
                    <a:pt x="3843528" y="1998853"/>
                  </a:lnTo>
                  <a:lnTo>
                    <a:pt x="3809619" y="1998853"/>
                  </a:lnTo>
                  <a:lnTo>
                    <a:pt x="3809619" y="1897253"/>
                  </a:lnTo>
                  <a:close/>
                  <a:moveTo>
                    <a:pt x="3843528" y="2134362"/>
                  </a:moveTo>
                  <a:lnTo>
                    <a:pt x="3843528" y="2235962"/>
                  </a:lnTo>
                  <a:lnTo>
                    <a:pt x="3809619" y="2235962"/>
                  </a:lnTo>
                  <a:lnTo>
                    <a:pt x="3809619" y="2134362"/>
                  </a:lnTo>
                  <a:close/>
                  <a:moveTo>
                    <a:pt x="3843528" y="2371471"/>
                  </a:moveTo>
                  <a:lnTo>
                    <a:pt x="3843528" y="2473071"/>
                  </a:lnTo>
                  <a:lnTo>
                    <a:pt x="3809619" y="2473071"/>
                  </a:lnTo>
                  <a:lnTo>
                    <a:pt x="3809619" y="2371471"/>
                  </a:lnTo>
                  <a:close/>
                  <a:moveTo>
                    <a:pt x="3843528" y="2608580"/>
                  </a:moveTo>
                  <a:lnTo>
                    <a:pt x="3843528" y="2710180"/>
                  </a:lnTo>
                  <a:lnTo>
                    <a:pt x="3809619" y="2710180"/>
                  </a:lnTo>
                  <a:lnTo>
                    <a:pt x="3809619" y="2608580"/>
                  </a:lnTo>
                  <a:close/>
                  <a:moveTo>
                    <a:pt x="3843528" y="2845689"/>
                  </a:moveTo>
                  <a:lnTo>
                    <a:pt x="3843528" y="2947289"/>
                  </a:lnTo>
                  <a:lnTo>
                    <a:pt x="3809619" y="2947289"/>
                  </a:lnTo>
                  <a:lnTo>
                    <a:pt x="3809619" y="2845689"/>
                  </a:lnTo>
                  <a:close/>
                  <a:moveTo>
                    <a:pt x="3714115" y="2987167"/>
                  </a:moveTo>
                  <a:lnTo>
                    <a:pt x="3612515" y="2987167"/>
                  </a:lnTo>
                  <a:lnTo>
                    <a:pt x="3612515" y="2952750"/>
                  </a:lnTo>
                  <a:lnTo>
                    <a:pt x="3714115" y="2952750"/>
                  </a:lnTo>
                  <a:close/>
                  <a:moveTo>
                    <a:pt x="3477006" y="2987167"/>
                  </a:moveTo>
                  <a:lnTo>
                    <a:pt x="3375406" y="2987167"/>
                  </a:lnTo>
                  <a:lnTo>
                    <a:pt x="3375406" y="2952750"/>
                  </a:lnTo>
                  <a:lnTo>
                    <a:pt x="3477006" y="2952750"/>
                  </a:lnTo>
                  <a:close/>
                  <a:moveTo>
                    <a:pt x="3239897" y="2987167"/>
                  </a:moveTo>
                  <a:lnTo>
                    <a:pt x="3138297" y="2987167"/>
                  </a:lnTo>
                  <a:lnTo>
                    <a:pt x="3138297" y="2952750"/>
                  </a:lnTo>
                  <a:lnTo>
                    <a:pt x="3239897" y="2952750"/>
                  </a:lnTo>
                  <a:close/>
                  <a:moveTo>
                    <a:pt x="3002788" y="2987167"/>
                  </a:moveTo>
                  <a:lnTo>
                    <a:pt x="2901188" y="2987167"/>
                  </a:lnTo>
                  <a:lnTo>
                    <a:pt x="2901188" y="2952750"/>
                  </a:lnTo>
                  <a:lnTo>
                    <a:pt x="3002788" y="2952750"/>
                  </a:lnTo>
                  <a:close/>
                  <a:moveTo>
                    <a:pt x="2765679" y="2987167"/>
                  </a:moveTo>
                  <a:lnTo>
                    <a:pt x="2664079" y="2987167"/>
                  </a:lnTo>
                  <a:lnTo>
                    <a:pt x="2664079" y="2952750"/>
                  </a:lnTo>
                  <a:lnTo>
                    <a:pt x="2765679" y="2952750"/>
                  </a:lnTo>
                  <a:close/>
                  <a:moveTo>
                    <a:pt x="2528570" y="2987167"/>
                  </a:moveTo>
                  <a:lnTo>
                    <a:pt x="2426970" y="2987167"/>
                  </a:lnTo>
                  <a:lnTo>
                    <a:pt x="2426970" y="2952750"/>
                  </a:lnTo>
                  <a:lnTo>
                    <a:pt x="2528570" y="2952750"/>
                  </a:lnTo>
                  <a:close/>
                  <a:moveTo>
                    <a:pt x="2291461" y="2987167"/>
                  </a:moveTo>
                  <a:lnTo>
                    <a:pt x="2189861" y="2987167"/>
                  </a:lnTo>
                  <a:lnTo>
                    <a:pt x="2189861" y="2952750"/>
                  </a:lnTo>
                  <a:lnTo>
                    <a:pt x="2291461" y="2952750"/>
                  </a:lnTo>
                  <a:close/>
                  <a:moveTo>
                    <a:pt x="2054352" y="2987167"/>
                  </a:moveTo>
                  <a:lnTo>
                    <a:pt x="1952752" y="2987167"/>
                  </a:lnTo>
                  <a:lnTo>
                    <a:pt x="1952752" y="2952750"/>
                  </a:lnTo>
                  <a:lnTo>
                    <a:pt x="2054352" y="2952750"/>
                  </a:lnTo>
                  <a:close/>
                  <a:moveTo>
                    <a:pt x="1817243" y="2987167"/>
                  </a:moveTo>
                  <a:lnTo>
                    <a:pt x="1715643" y="2987167"/>
                  </a:lnTo>
                  <a:lnTo>
                    <a:pt x="1715643" y="2952750"/>
                  </a:lnTo>
                  <a:lnTo>
                    <a:pt x="1817243" y="2952750"/>
                  </a:lnTo>
                  <a:close/>
                  <a:moveTo>
                    <a:pt x="1580134" y="2987167"/>
                  </a:moveTo>
                  <a:lnTo>
                    <a:pt x="1478534" y="2987167"/>
                  </a:lnTo>
                  <a:lnTo>
                    <a:pt x="1478534" y="2952750"/>
                  </a:lnTo>
                  <a:lnTo>
                    <a:pt x="1580134" y="2952750"/>
                  </a:lnTo>
                  <a:close/>
                  <a:moveTo>
                    <a:pt x="1343025" y="2987167"/>
                  </a:moveTo>
                  <a:lnTo>
                    <a:pt x="1241425" y="2987167"/>
                  </a:lnTo>
                  <a:lnTo>
                    <a:pt x="1241425" y="2952750"/>
                  </a:lnTo>
                  <a:lnTo>
                    <a:pt x="1343025" y="2952750"/>
                  </a:lnTo>
                  <a:close/>
                  <a:moveTo>
                    <a:pt x="1105916" y="2987167"/>
                  </a:moveTo>
                  <a:lnTo>
                    <a:pt x="1004316" y="2987167"/>
                  </a:lnTo>
                  <a:lnTo>
                    <a:pt x="1004316" y="2952750"/>
                  </a:lnTo>
                  <a:lnTo>
                    <a:pt x="1105916" y="2952750"/>
                  </a:lnTo>
                  <a:close/>
                  <a:moveTo>
                    <a:pt x="868807" y="2987167"/>
                  </a:moveTo>
                  <a:lnTo>
                    <a:pt x="767207" y="2987167"/>
                  </a:lnTo>
                  <a:lnTo>
                    <a:pt x="767207" y="2952750"/>
                  </a:lnTo>
                  <a:lnTo>
                    <a:pt x="868807" y="2952750"/>
                  </a:lnTo>
                  <a:close/>
                  <a:moveTo>
                    <a:pt x="631698" y="2987167"/>
                  </a:moveTo>
                  <a:lnTo>
                    <a:pt x="530098" y="2987167"/>
                  </a:lnTo>
                  <a:lnTo>
                    <a:pt x="530098" y="2952750"/>
                  </a:lnTo>
                  <a:lnTo>
                    <a:pt x="631698" y="2952750"/>
                  </a:lnTo>
                  <a:close/>
                  <a:moveTo>
                    <a:pt x="394589" y="2987167"/>
                  </a:moveTo>
                  <a:lnTo>
                    <a:pt x="292989" y="2987167"/>
                  </a:lnTo>
                  <a:lnTo>
                    <a:pt x="292989" y="2952750"/>
                  </a:lnTo>
                  <a:lnTo>
                    <a:pt x="394589" y="2952750"/>
                  </a:lnTo>
                  <a:close/>
                  <a:moveTo>
                    <a:pt x="157480" y="2987167"/>
                  </a:moveTo>
                  <a:lnTo>
                    <a:pt x="55880" y="2987167"/>
                  </a:lnTo>
                  <a:lnTo>
                    <a:pt x="55880" y="2952750"/>
                  </a:lnTo>
                  <a:lnTo>
                    <a:pt x="157480" y="2952750"/>
                  </a:lnTo>
                  <a:close/>
                  <a:moveTo>
                    <a:pt x="0" y="2873756"/>
                  </a:moveTo>
                  <a:lnTo>
                    <a:pt x="0" y="2772156"/>
                  </a:lnTo>
                  <a:lnTo>
                    <a:pt x="33909" y="2772156"/>
                  </a:lnTo>
                  <a:lnTo>
                    <a:pt x="33909" y="2873756"/>
                  </a:lnTo>
                  <a:close/>
                  <a:moveTo>
                    <a:pt x="0" y="2636647"/>
                  </a:moveTo>
                  <a:lnTo>
                    <a:pt x="0" y="2535047"/>
                  </a:lnTo>
                  <a:lnTo>
                    <a:pt x="33909" y="2535047"/>
                  </a:lnTo>
                  <a:lnTo>
                    <a:pt x="33909" y="2636647"/>
                  </a:lnTo>
                  <a:close/>
                  <a:moveTo>
                    <a:pt x="0" y="2399538"/>
                  </a:moveTo>
                  <a:lnTo>
                    <a:pt x="0" y="2297938"/>
                  </a:lnTo>
                  <a:lnTo>
                    <a:pt x="33909" y="2297938"/>
                  </a:lnTo>
                  <a:lnTo>
                    <a:pt x="33909" y="2399538"/>
                  </a:lnTo>
                  <a:close/>
                  <a:moveTo>
                    <a:pt x="0" y="2162429"/>
                  </a:moveTo>
                  <a:lnTo>
                    <a:pt x="0" y="2060829"/>
                  </a:lnTo>
                  <a:lnTo>
                    <a:pt x="33909" y="2060829"/>
                  </a:lnTo>
                  <a:lnTo>
                    <a:pt x="33909" y="2162429"/>
                  </a:lnTo>
                  <a:close/>
                  <a:moveTo>
                    <a:pt x="0" y="1925320"/>
                  </a:moveTo>
                  <a:lnTo>
                    <a:pt x="0" y="1823720"/>
                  </a:lnTo>
                  <a:lnTo>
                    <a:pt x="33909" y="1823720"/>
                  </a:lnTo>
                  <a:lnTo>
                    <a:pt x="33909" y="1925320"/>
                  </a:lnTo>
                  <a:close/>
                  <a:moveTo>
                    <a:pt x="0" y="1688211"/>
                  </a:moveTo>
                  <a:lnTo>
                    <a:pt x="0" y="1586611"/>
                  </a:lnTo>
                  <a:lnTo>
                    <a:pt x="33909" y="1586611"/>
                  </a:lnTo>
                  <a:lnTo>
                    <a:pt x="33909" y="1688211"/>
                  </a:lnTo>
                  <a:close/>
                  <a:moveTo>
                    <a:pt x="0" y="1451102"/>
                  </a:moveTo>
                  <a:lnTo>
                    <a:pt x="0" y="1349502"/>
                  </a:lnTo>
                  <a:lnTo>
                    <a:pt x="33909" y="1349502"/>
                  </a:lnTo>
                  <a:lnTo>
                    <a:pt x="33909" y="1451102"/>
                  </a:lnTo>
                  <a:close/>
                  <a:moveTo>
                    <a:pt x="0" y="1214247"/>
                  </a:moveTo>
                  <a:lnTo>
                    <a:pt x="0" y="1112647"/>
                  </a:lnTo>
                  <a:lnTo>
                    <a:pt x="33909" y="1112647"/>
                  </a:lnTo>
                  <a:lnTo>
                    <a:pt x="33909" y="1214247"/>
                  </a:lnTo>
                  <a:close/>
                  <a:moveTo>
                    <a:pt x="0" y="977138"/>
                  </a:moveTo>
                  <a:lnTo>
                    <a:pt x="0" y="875538"/>
                  </a:lnTo>
                  <a:lnTo>
                    <a:pt x="33909" y="875538"/>
                  </a:lnTo>
                  <a:lnTo>
                    <a:pt x="33909" y="977138"/>
                  </a:lnTo>
                  <a:close/>
                  <a:moveTo>
                    <a:pt x="0" y="740156"/>
                  </a:moveTo>
                  <a:lnTo>
                    <a:pt x="0" y="638556"/>
                  </a:lnTo>
                  <a:lnTo>
                    <a:pt x="33909" y="638556"/>
                  </a:lnTo>
                  <a:lnTo>
                    <a:pt x="33909" y="740156"/>
                  </a:lnTo>
                  <a:close/>
                  <a:moveTo>
                    <a:pt x="0" y="503047"/>
                  </a:moveTo>
                  <a:lnTo>
                    <a:pt x="0" y="401447"/>
                  </a:lnTo>
                  <a:lnTo>
                    <a:pt x="33909" y="401447"/>
                  </a:lnTo>
                  <a:lnTo>
                    <a:pt x="33909" y="503047"/>
                  </a:lnTo>
                  <a:close/>
                  <a:moveTo>
                    <a:pt x="0" y="265938"/>
                  </a:moveTo>
                  <a:lnTo>
                    <a:pt x="0" y="164338"/>
                  </a:lnTo>
                  <a:lnTo>
                    <a:pt x="33909" y="164338"/>
                  </a:lnTo>
                  <a:lnTo>
                    <a:pt x="33909" y="265938"/>
                  </a:lnTo>
                  <a:close/>
                  <a:moveTo>
                    <a:pt x="0" y="28956"/>
                  </a:move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lnTo>
                    <a:pt x="118491" y="0"/>
                  </a:lnTo>
                  <a:lnTo>
                    <a:pt x="118491" y="33909"/>
                  </a:lnTo>
                  <a:lnTo>
                    <a:pt x="16891" y="33909"/>
                  </a:lnTo>
                  <a:lnTo>
                    <a:pt x="16891" y="16891"/>
                  </a:lnTo>
                  <a:lnTo>
                    <a:pt x="33909" y="16891"/>
                  </a:lnTo>
                  <a:lnTo>
                    <a:pt x="33909" y="28829"/>
                  </a:lnTo>
                  <a:close/>
                </a:path>
              </a:pathLst>
            </a:custGeom>
            <a:solidFill>
              <a:srgbClr val="3F3F3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3843467" cy="3005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595959"/>
                  </a:solidFill>
                  <a:latin typeface="Poppins"/>
                </a:rPr>
                <a:t>(Optional)</a:t>
              </a:r>
            </a:p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595959"/>
                  </a:solidFill>
                  <a:latin typeface="Poppins"/>
                </a:rPr>
                <a:t>Proof-of-Concept </a:t>
              </a:r>
            </a:p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595959"/>
                  </a:solidFill>
                  <a:latin typeface="Poppins"/>
                </a:rPr>
                <a:t>With Agency’s Client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12161967" y="4814738"/>
            <a:ext cx="971400" cy="400200"/>
            <a:chOff x="0" y="0"/>
            <a:chExt cx="1295200" cy="5336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95146" cy="533654"/>
            </a:xfrm>
            <a:custGeom>
              <a:avLst/>
              <a:gdLst/>
              <a:ahLst/>
              <a:cxnLst/>
              <a:rect l="l" t="t" r="r" b="b"/>
              <a:pathLst>
                <a:path w="1295146" h="533654">
                  <a:moveTo>
                    <a:pt x="0" y="533654"/>
                  </a:moveTo>
                  <a:lnTo>
                    <a:pt x="647573" y="0"/>
                  </a:lnTo>
                  <a:lnTo>
                    <a:pt x="1295146" y="533654"/>
                  </a:lnTo>
                  <a:close/>
                </a:path>
              </a:pathLst>
            </a:custGeom>
            <a:solidFill>
              <a:srgbClr val="5F5F5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431392" y="2085976"/>
            <a:ext cx="6682800" cy="7279800"/>
            <a:chOff x="0" y="0"/>
            <a:chExt cx="8910400" cy="97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910447" cy="9706356"/>
            </a:xfrm>
            <a:custGeom>
              <a:avLst/>
              <a:gdLst/>
              <a:ahLst/>
              <a:cxnLst/>
              <a:rect l="l" t="t" r="r" b="b"/>
              <a:pathLst>
                <a:path w="8910447" h="9706356">
                  <a:moveTo>
                    <a:pt x="0" y="0"/>
                  </a:moveTo>
                  <a:lnTo>
                    <a:pt x="8910447" y="0"/>
                  </a:lnTo>
                  <a:lnTo>
                    <a:pt x="8910447" y="9706356"/>
                  </a:lnTo>
                  <a:lnTo>
                    <a:pt x="0" y="9706356"/>
                  </a:ln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8910400" cy="97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FFFFFF"/>
                  </a:solidFill>
                  <a:latin typeface="Poppins"/>
                </a:rPr>
                <a:t>Signing of Standard Agency Partnership Agreement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078858" y="2085976"/>
            <a:ext cx="2857200" cy="2214600"/>
            <a:chOff x="0" y="0"/>
            <a:chExt cx="3809600" cy="295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809619" cy="2952750"/>
            </a:xfrm>
            <a:custGeom>
              <a:avLst/>
              <a:gdLst/>
              <a:ahLst/>
              <a:cxnLst/>
              <a:rect l="l" t="t" r="r" b="b"/>
              <a:pathLst>
                <a:path w="3809619" h="2952750">
                  <a:moveTo>
                    <a:pt x="0" y="0"/>
                  </a:moveTo>
                  <a:lnTo>
                    <a:pt x="3809619" y="0"/>
                  </a:lnTo>
                  <a:lnTo>
                    <a:pt x="3809619" y="2952750"/>
                  </a:lnTo>
                  <a:lnTo>
                    <a:pt x="0" y="2952750"/>
                  </a:ln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3809600" cy="297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Provide Access to </a:t>
              </a:r>
            </a:p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Agency Portal 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078856" y="4529138"/>
            <a:ext cx="2857200" cy="2214600"/>
            <a:chOff x="0" y="0"/>
            <a:chExt cx="3809600" cy="295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809619" cy="2952750"/>
            </a:xfrm>
            <a:custGeom>
              <a:avLst/>
              <a:gdLst/>
              <a:ahLst/>
              <a:cxnLst/>
              <a:rect l="l" t="t" r="r" b="b"/>
              <a:pathLst>
                <a:path w="3809619" h="2952750">
                  <a:moveTo>
                    <a:pt x="0" y="0"/>
                  </a:moveTo>
                  <a:lnTo>
                    <a:pt x="3809619" y="0"/>
                  </a:lnTo>
                  <a:lnTo>
                    <a:pt x="3809619" y="2952750"/>
                  </a:lnTo>
                  <a:lnTo>
                    <a:pt x="0" y="2952750"/>
                  </a:ln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3809600" cy="297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Trainings for </a:t>
              </a:r>
            </a:p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Sales Team / Account Managers / Digital Marketing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5948758" y="2066926"/>
            <a:ext cx="2015050" cy="2162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7040" lvl="1" indent="-223520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595959"/>
                </a:solidFill>
                <a:latin typeface="Poppins"/>
              </a:rPr>
              <a:t>Demo(s) </a:t>
            </a:r>
          </a:p>
          <a:p>
            <a:pPr marL="447040" lvl="1" indent="-223520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595959"/>
                </a:solidFill>
                <a:latin typeface="Poppins"/>
              </a:rPr>
              <a:t>Ready to use Slides </a:t>
            </a:r>
          </a:p>
          <a:p>
            <a:pPr marL="447040" lvl="1" indent="-223520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595959"/>
                </a:solidFill>
                <a:latin typeface="Poppins"/>
              </a:rPr>
              <a:t>Rate Card </a:t>
            </a:r>
          </a:p>
          <a:p>
            <a:pPr marL="447040" lvl="1" indent="-223520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595959"/>
                </a:solidFill>
                <a:latin typeface="Poppins"/>
              </a:rPr>
              <a:t>Agreement</a:t>
            </a:r>
          </a:p>
          <a:p>
            <a:pPr marL="447040" lvl="1" indent="-223520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595959"/>
                </a:solidFill>
                <a:latin typeface="Poppins"/>
              </a:rPr>
              <a:t>FAQ </a:t>
            </a:r>
          </a:p>
          <a:p>
            <a:pPr marL="894080" lvl="1" indent="-447040" algn="l">
              <a:lnSpc>
                <a:spcPts val="4320"/>
              </a:lnSpc>
            </a:pPr>
            <a:endParaRPr lang="en-US" sz="1800">
              <a:solidFill>
                <a:srgbClr val="595959"/>
              </a:solidFill>
              <a:latin typeface="Poppin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7477890" y="9095815"/>
            <a:ext cx="279147" cy="79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000000"/>
                </a:solidFill>
                <a:latin typeface="Poppins"/>
              </a:rPr>
              <a:t>5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009064" y="942975"/>
            <a:ext cx="7527456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120">
                <a:solidFill>
                  <a:srgbClr val="000000"/>
                </a:solidFill>
                <a:latin typeface="Poppins Bold"/>
              </a:rPr>
              <a:t>OUR AGENCY ONBOARDING JOURNEY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2940" y="2803483"/>
            <a:ext cx="3609800" cy="1403900"/>
            <a:chOff x="0" y="0"/>
            <a:chExt cx="4813067" cy="1871867"/>
          </a:xfrm>
        </p:grpSpPr>
        <p:sp>
          <p:nvSpPr>
            <p:cNvPr id="3" name="Freeform 3"/>
            <p:cNvSpPr/>
            <p:nvPr/>
          </p:nvSpPr>
          <p:spPr>
            <a:xfrm>
              <a:off x="16891" y="10177"/>
              <a:ext cx="4779137" cy="1851516"/>
            </a:xfrm>
            <a:custGeom>
              <a:avLst/>
              <a:gdLst/>
              <a:ahLst/>
              <a:cxnLst/>
              <a:rect l="l" t="t" r="r" b="b"/>
              <a:pathLst>
                <a:path w="4779137" h="1851516">
                  <a:moveTo>
                    <a:pt x="0" y="308612"/>
                  </a:moveTo>
                  <a:cubicBezTo>
                    <a:pt x="0" y="138198"/>
                    <a:pt x="230251" y="0"/>
                    <a:pt x="514096" y="0"/>
                  </a:cubicBezTo>
                  <a:lnTo>
                    <a:pt x="4265041" y="0"/>
                  </a:lnTo>
                  <a:cubicBezTo>
                    <a:pt x="4549013" y="0"/>
                    <a:pt x="4779137" y="138122"/>
                    <a:pt x="4779137" y="308612"/>
                  </a:cubicBezTo>
                  <a:lnTo>
                    <a:pt x="4779137" y="1542905"/>
                  </a:lnTo>
                  <a:cubicBezTo>
                    <a:pt x="4779137" y="1713319"/>
                    <a:pt x="4548886" y="1851517"/>
                    <a:pt x="4265041" y="1851517"/>
                  </a:cubicBezTo>
                  <a:lnTo>
                    <a:pt x="514223" y="1851517"/>
                  </a:lnTo>
                  <a:cubicBezTo>
                    <a:pt x="230251" y="1851517"/>
                    <a:pt x="127" y="1713395"/>
                    <a:pt x="127" y="1542905"/>
                  </a:cubicBezTo>
                  <a:close/>
                </a:path>
              </a:pathLst>
            </a:custGeom>
            <a:solidFill>
              <a:srgbClr val="FF4D67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4813046" cy="1871874"/>
            </a:xfrm>
            <a:custGeom>
              <a:avLst/>
              <a:gdLst/>
              <a:ahLst/>
              <a:cxnLst/>
              <a:rect l="l" t="t" r="r" b="b"/>
              <a:pathLst>
                <a:path w="4813046" h="1871874">
                  <a:moveTo>
                    <a:pt x="0" y="318789"/>
                  </a:moveTo>
                  <a:cubicBezTo>
                    <a:pt x="0" y="142713"/>
                    <a:pt x="237871" y="0"/>
                    <a:pt x="531114" y="0"/>
                  </a:cubicBezTo>
                  <a:lnTo>
                    <a:pt x="4281932" y="0"/>
                  </a:lnTo>
                  <a:lnTo>
                    <a:pt x="4281932" y="10177"/>
                  </a:lnTo>
                  <a:lnTo>
                    <a:pt x="4281932" y="0"/>
                  </a:lnTo>
                  <a:cubicBezTo>
                    <a:pt x="4575175" y="0"/>
                    <a:pt x="4813046" y="142713"/>
                    <a:pt x="4813046" y="318789"/>
                  </a:cubicBezTo>
                  <a:lnTo>
                    <a:pt x="4796155" y="318789"/>
                  </a:lnTo>
                  <a:lnTo>
                    <a:pt x="4813046" y="318789"/>
                  </a:lnTo>
                  <a:lnTo>
                    <a:pt x="4813046" y="1553082"/>
                  </a:lnTo>
                  <a:lnTo>
                    <a:pt x="4796155" y="1553082"/>
                  </a:lnTo>
                  <a:lnTo>
                    <a:pt x="4813046" y="1553082"/>
                  </a:lnTo>
                  <a:cubicBezTo>
                    <a:pt x="4813046" y="1729158"/>
                    <a:pt x="4575175" y="1871874"/>
                    <a:pt x="4281932" y="1871874"/>
                  </a:cubicBezTo>
                  <a:lnTo>
                    <a:pt x="4281932" y="1861694"/>
                  </a:lnTo>
                  <a:lnTo>
                    <a:pt x="4281932" y="1871874"/>
                  </a:lnTo>
                  <a:lnTo>
                    <a:pt x="531114" y="1871874"/>
                  </a:lnTo>
                  <a:lnTo>
                    <a:pt x="531114" y="1861694"/>
                  </a:lnTo>
                  <a:lnTo>
                    <a:pt x="531114" y="1871874"/>
                  </a:lnTo>
                  <a:cubicBezTo>
                    <a:pt x="237871" y="1871874"/>
                    <a:pt x="0" y="1729158"/>
                    <a:pt x="0" y="1553082"/>
                  </a:cubicBezTo>
                  <a:lnTo>
                    <a:pt x="0" y="318789"/>
                  </a:lnTo>
                  <a:lnTo>
                    <a:pt x="16891" y="318789"/>
                  </a:lnTo>
                  <a:lnTo>
                    <a:pt x="0" y="318789"/>
                  </a:lnTo>
                  <a:moveTo>
                    <a:pt x="33909" y="318789"/>
                  </a:moveTo>
                  <a:lnTo>
                    <a:pt x="33909" y="1553082"/>
                  </a:lnTo>
                  <a:lnTo>
                    <a:pt x="16891" y="1553082"/>
                  </a:lnTo>
                  <a:lnTo>
                    <a:pt x="33909" y="1553082"/>
                  </a:lnTo>
                  <a:cubicBezTo>
                    <a:pt x="33909" y="1717833"/>
                    <a:pt x="256413" y="1851440"/>
                    <a:pt x="531114" y="1851440"/>
                  </a:cubicBezTo>
                  <a:lnTo>
                    <a:pt x="4281932" y="1851440"/>
                  </a:lnTo>
                  <a:cubicBezTo>
                    <a:pt x="4556633" y="1851440"/>
                    <a:pt x="4779137" y="1717833"/>
                    <a:pt x="4779137" y="1553082"/>
                  </a:cubicBezTo>
                  <a:lnTo>
                    <a:pt x="4779137" y="318789"/>
                  </a:lnTo>
                  <a:cubicBezTo>
                    <a:pt x="4779137" y="154038"/>
                    <a:pt x="4556633" y="20431"/>
                    <a:pt x="4281932" y="20431"/>
                  </a:cubicBezTo>
                  <a:lnTo>
                    <a:pt x="531114" y="20431"/>
                  </a:lnTo>
                  <a:lnTo>
                    <a:pt x="531114" y="10177"/>
                  </a:lnTo>
                  <a:lnTo>
                    <a:pt x="531114" y="20431"/>
                  </a:lnTo>
                  <a:cubicBezTo>
                    <a:pt x="256413" y="20431"/>
                    <a:pt x="33909" y="154038"/>
                    <a:pt x="33909" y="318789"/>
                  </a:cubicBezTo>
                  <a:close/>
                </a:path>
              </a:pathLst>
            </a:custGeom>
            <a:solidFill>
              <a:srgbClr val="FF4D6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813067" cy="31352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799">
                  <a:solidFill>
                    <a:srgbClr val="FFFFFF"/>
                  </a:solidFill>
                  <a:latin typeface="Poppins"/>
                </a:rPr>
                <a:t>Standard</a:t>
              </a:r>
              <a:r>
                <a:rPr lang="en-US" sz="2799">
                  <a:solidFill>
                    <a:srgbClr val="FFFFFF"/>
                  </a:solidFill>
                  <a:latin typeface="Poppins Light"/>
                </a:rPr>
                <a:t> 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52940" y="7133426"/>
            <a:ext cx="3609800" cy="1378620"/>
            <a:chOff x="0" y="0"/>
            <a:chExt cx="4813067" cy="1838160"/>
          </a:xfrm>
        </p:grpSpPr>
        <p:sp>
          <p:nvSpPr>
            <p:cNvPr id="7" name="Freeform 7"/>
            <p:cNvSpPr/>
            <p:nvPr/>
          </p:nvSpPr>
          <p:spPr>
            <a:xfrm>
              <a:off x="16891" y="9994"/>
              <a:ext cx="4779137" cy="1818176"/>
            </a:xfrm>
            <a:custGeom>
              <a:avLst/>
              <a:gdLst/>
              <a:ahLst/>
              <a:cxnLst/>
              <a:rect l="l" t="t" r="r" b="b"/>
              <a:pathLst>
                <a:path w="4779137" h="1818176">
                  <a:moveTo>
                    <a:pt x="0" y="303055"/>
                  </a:moveTo>
                  <a:cubicBezTo>
                    <a:pt x="0" y="135710"/>
                    <a:pt x="230251" y="0"/>
                    <a:pt x="514096" y="0"/>
                  </a:cubicBezTo>
                  <a:lnTo>
                    <a:pt x="4265041" y="0"/>
                  </a:lnTo>
                  <a:cubicBezTo>
                    <a:pt x="4549013" y="0"/>
                    <a:pt x="4779137" y="135634"/>
                    <a:pt x="4779137" y="303055"/>
                  </a:cubicBezTo>
                  <a:lnTo>
                    <a:pt x="4779137" y="1515122"/>
                  </a:lnTo>
                  <a:cubicBezTo>
                    <a:pt x="4779137" y="1682467"/>
                    <a:pt x="4548886" y="1818176"/>
                    <a:pt x="4265041" y="1818176"/>
                  </a:cubicBezTo>
                  <a:lnTo>
                    <a:pt x="514223" y="1818176"/>
                  </a:lnTo>
                  <a:cubicBezTo>
                    <a:pt x="230251" y="1818176"/>
                    <a:pt x="127" y="1682542"/>
                    <a:pt x="127" y="1515122"/>
                  </a:cubicBezTo>
                  <a:close/>
                </a:path>
              </a:pathLst>
            </a:custGeom>
            <a:solidFill>
              <a:srgbClr val="FF4D67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813046" cy="1838168"/>
            </a:xfrm>
            <a:custGeom>
              <a:avLst/>
              <a:gdLst/>
              <a:ahLst/>
              <a:cxnLst/>
              <a:rect l="l" t="t" r="r" b="b"/>
              <a:pathLst>
                <a:path w="4813046" h="1838168">
                  <a:moveTo>
                    <a:pt x="0" y="313049"/>
                  </a:moveTo>
                  <a:cubicBezTo>
                    <a:pt x="0" y="140143"/>
                    <a:pt x="237871" y="0"/>
                    <a:pt x="531114" y="0"/>
                  </a:cubicBezTo>
                  <a:lnTo>
                    <a:pt x="4281932" y="0"/>
                  </a:lnTo>
                  <a:lnTo>
                    <a:pt x="4281932" y="9994"/>
                  </a:lnTo>
                  <a:lnTo>
                    <a:pt x="4281932" y="0"/>
                  </a:lnTo>
                  <a:cubicBezTo>
                    <a:pt x="4575175" y="0"/>
                    <a:pt x="4813046" y="140143"/>
                    <a:pt x="4813046" y="313049"/>
                  </a:cubicBezTo>
                  <a:lnTo>
                    <a:pt x="4796155" y="313049"/>
                  </a:lnTo>
                  <a:lnTo>
                    <a:pt x="4813046" y="313049"/>
                  </a:lnTo>
                  <a:lnTo>
                    <a:pt x="4813046" y="1525116"/>
                  </a:lnTo>
                  <a:lnTo>
                    <a:pt x="4796155" y="1525116"/>
                  </a:lnTo>
                  <a:lnTo>
                    <a:pt x="4813046" y="1525116"/>
                  </a:lnTo>
                  <a:cubicBezTo>
                    <a:pt x="4813046" y="1698022"/>
                    <a:pt x="4575175" y="1838168"/>
                    <a:pt x="4281932" y="1838168"/>
                  </a:cubicBezTo>
                  <a:lnTo>
                    <a:pt x="4281932" y="1828170"/>
                  </a:lnTo>
                  <a:lnTo>
                    <a:pt x="4281932" y="1838168"/>
                  </a:lnTo>
                  <a:lnTo>
                    <a:pt x="531114" y="1838168"/>
                  </a:lnTo>
                  <a:lnTo>
                    <a:pt x="531114" y="1828170"/>
                  </a:lnTo>
                  <a:lnTo>
                    <a:pt x="531114" y="1838168"/>
                  </a:lnTo>
                  <a:cubicBezTo>
                    <a:pt x="237871" y="1838167"/>
                    <a:pt x="0" y="1698022"/>
                    <a:pt x="0" y="1525116"/>
                  </a:cubicBezTo>
                  <a:lnTo>
                    <a:pt x="0" y="313049"/>
                  </a:lnTo>
                  <a:lnTo>
                    <a:pt x="16891" y="313049"/>
                  </a:lnTo>
                  <a:lnTo>
                    <a:pt x="0" y="313049"/>
                  </a:lnTo>
                  <a:moveTo>
                    <a:pt x="33909" y="313049"/>
                  </a:moveTo>
                  <a:lnTo>
                    <a:pt x="33909" y="1525116"/>
                  </a:lnTo>
                  <a:lnTo>
                    <a:pt x="16891" y="1525116"/>
                  </a:lnTo>
                  <a:lnTo>
                    <a:pt x="33909" y="1525116"/>
                  </a:lnTo>
                  <a:cubicBezTo>
                    <a:pt x="33909" y="1686900"/>
                    <a:pt x="256413" y="1818101"/>
                    <a:pt x="531114" y="1818101"/>
                  </a:cubicBezTo>
                  <a:lnTo>
                    <a:pt x="4281932" y="1818101"/>
                  </a:lnTo>
                  <a:cubicBezTo>
                    <a:pt x="4556633" y="1818101"/>
                    <a:pt x="4779137" y="1686900"/>
                    <a:pt x="4779137" y="1525116"/>
                  </a:cubicBezTo>
                  <a:lnTo>
                    <a:pt x="4779137" y="313049"/>
                  </a:lnTo>
                  <a:cubicBezTo>
                    <a:pt x="4779137" y="151264"/>
                    <a:pt x="4556633" y="20063"/>
                    <a:pt x="4281932" y="20063"/>
                  </a:cubicBezTo>
                  <a:lnTo>
                    <a:pt x="531114" y="20063"/>
                  </a:lnTo>
                  <a:lnTo>
                    <a:pt x="531114" y="9994"/>
                  </a:lnTo>
                  <a:lnTo>
                    <a:pt x="531114" y="20063"/>
                  </a:lnTo>
                  <a:cubicBezTo>
                    <a:pt x="256413" y="20063"/>
                    <a:pt x="33909" y="151264"/>
                    <a:pt x="33909" y="313049"/>
                  </a:cubicBezTo>
                  <a:close/>
                </a:path>
              </a:pathLst>
            </a:custGeom>
            <a:solidFill>
              <a:srgbClr val="FF4D6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4813067" cy="31352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799">
                  <a:solidFill>
                    <a:srgbClr val="FFFFFF"/>
                  </a:solidFill>
                  <a:latin typeface="Poppins"/>
                </a:rPr>
                <a:t>Advanced</a:t>
              </a:r>
              <a:r>
                <a:rPr lang="en-US" sz="2799">
                  <a:solidFill>
                    <a:srgbClr val="FFFFFF"/>
                  </a:solidFill>
                  <a:latin typeface="Poppins Light"/>
                </a:rPr>
                <a:t> 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033650" y="2442464"/>
            <a:ext cx="2600600" cy="2330000"/>
            <a:chOff x="0" y="0"/>
            <a:chExt cx="3467467" cy="3106667"/>
          </a:xfrm>
        </p:grpSpPr>
        <p:sp>
          <p:nvSpPr>
            <p:cNvPr id="11" name="Freeform 11"/>
            <p:cNvSpPr/>
            <p:nvPr/>
          </p:nvSpPr>
          <p:spPr>
            <a:xfrm>
              <a:off x="16891" y="16891"/>
              <a:ext cx="3433572" cy="3072892"/>
            </a:xfrm>
            <a:custGeom>
              <a:avLst/>
              <a:gdLst/>
              <a:ahLst/>
              <a:cxnLst/>
              <a:rect l="l" t="t" r="r" b="b"/>
              <a:pathLst>
                <a:path w="3433572" h="3072892">
                  <a:moveTo>
                    <a:pt x="0" y="512191"/>
                  </a:moveTo>
                  <a:cubicBezTo>
                    <a:pt x="0" y="229362"/>
                    <a:pt x="229616" y="0"/>
                    <a:pt x="512699" y="0"/>
                  </a:cubicBezTo>
                  <a:lnTo>
                    <a:pt x="2920873" y="0"/>
                  </a:lnTo>
                  <a:cubicBezTo>
                    <a:pt x="3204083" y="0"/>
                    <a:pt x="3433572" y="229235"/>
                    <a:pt x="3433572" y="512191"/>
                  </a:cubicBezTo>
                  <a:lnTo>
                    <a:pt x="3433572" y="2560701"/>
                  </a:lnTo>
                  <a:cubicBezTo>
                    <a:pt x="3433572" y="2843530"/>
                    <a:pt x="3203956" y="3072892"/>
                    <a:pt x="2920873" y="3072892"/>
                  </a:cubicBezTo>
                  <a:lnTo>
                    <a:pt x="512826" y="3072892"/>
                  </a:lnTo>
                  <a:cubicBezTo>
                    <a:pt x="229616" y="3072892"/>
                    <a:pt x="127" y="2843657"/>
                    <a:pt x="127" y="2560701"/>
                  </a:cubicBez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3467481" cy="3106674"/>
            </a:xfrm>
            <a:custGeom>
              <a:avLst/>
              <a:gdLst/>
              <a:ahLst/>
              <a:cxnLst/>
              <a:rect l="l" t="t" r="r" b="b"/>
              <a:pathLst>
                <a:path w="3467481" h="3106674">
                  <a:moveTo>
                    <a:pt x="0" y="529082"/>
                  </a:moveTo>
                  <a:cubicBezTo>
                    <a:pt x="0" y="236855"/>
                    <a:pt x="237109" y="0"/>
                    <a:pt x="529717" y="0"/>
                  </a:cubicBezTo>
                  <a:lnTo>
                    <a:pt x="2937764" y="0"/>
                  </a:lnTo>
                  <a:lnTo>
                    <a:pt x="2937764" y="16891"/>
                  </a:lnTo>
                  <a:lnTo>
                    <a:pt x="2937764" y="0"/>
                  </a:lnTo>
                  <a:cubicBezTo>
                    <a:pt x="3230245" y="0"/>
                    <a:pt x="3467481" y="236855"/>
                    <a:pt x="3467481" y="529082"/>
                  </a:cubicBezTo>
                  <a:lnTo>
                    <a:pt x="3450590" y="529082"/>
                  </a:lnTo>
                  <a:lnTo>
                    <a:pt x="3467481" y="529082"/>
                  </a:lnTo>
                  <a:lnTo>
                    <a:pt x="3467481" y="2577592"/>
                  </a:lnTo>
                  <a:lnTo>
                    <a:pt x="3450590" y="2577592"/>
                  </a:lnTo>
                  <a:lnTo>
                    <a:pt x="3467481" y="2577592"/>
                  </a:lnTo>
                  <a:cubicBezTo>
                    <a:pt x="3467481" y="2869819"/>
                    <a:pt x="3230372" y="3106674"/>
                    <a:pt x="2937764" y="3106674"/>
                  </a:cubicBezTo>
                  <a:lnTo>
                    <a:pt x="2937764" y="3089783"/>
                  </a:lnTo>
                  <a:lnTo>
                    <a:pt x="2937764" y="3106674"/>
                  </a:lnTo>
                  <a:lnTo>
                    <a:pt x="529717" y="3106674"/>
                  </a:lnTo>
                  <a:lnTo>
                    <a:pt x="529717" y="3089783"/>
                  </a:lnTo>
                  <a:lnTo>
                    <a:pt x="529717" y="3106674"/>
                  </a:lnTo>
                  <a:cubicBezTo>
                    <a:pt x="237109" y="3106674"/>
                    <a:pt x="0" y="2869819"/>
                    <a:pt x="0" y="2577592"/>
                  </a:cubicBezTo>
                  <a:lnTo>
                    <a:pt x="0" y="529082"/>
                  </a:lnTo>
                  <a:lnTo>
                    <a:pt x="16891" y="529082"/>
                  </a:lnTo>
                  <a:lnTo>
                    <a:pt x="0" y="529082"/>
                  </a:lnTo>
                  <a:moveTo>
                    <a:pt x="33909" y="529082"/>
                  </a:moveTo>
                  <a:lnTo>
                    <a:pt x="33909" y="2577592"/>
                  </a:lnTo>
                  <a:lnTo>
                    <a:pt x="16891" y="2577592"/>
                  </a:lnTo>
                  <a:lnTo>
                    <a:pt x="33909" y="2577592"/>
                  </a:lnTo>
                  <a:cubicBezTo>
                    <a:pt x="33909" y="2851023"/>
                    <a:pt x="255905" y="3072765"/>
                    <a:pt x="529717" y="3072765"/>
                  </a:cubicBezTo>
                  <a:lnTo>
                    <a:pt x="2937764" y="3072765"/>
                  </a:lnTo>
                  <a:cubicBezTo>
                    <a:pt x="3211576" y="3072765"/>
                    <a:pt x="3433572" y="2851023"/>
                    <a:pt x="3433572" y="2577592"/>
                  </a:cubicBezTo>
                  <a:lnTo>
                    <a:pt x="3433572" y="529082"/>
                  </a:lnTo>
                  <a:cubicBezTo>
                    <a:pt x="3433572" y="255651"/>
                    <a:pt x="3211576" y="33909"/>
                    <a:pt x="2937764" y="33909"/>
                  </a:cubicBezTo>
                  <a:lnTo>
                    <a:pt x="529717" y="33909"/>
                  </a:lnTo>
                  <a:lnTo>
                    <a:pt x="529717" y="16891"/>
                  </a:lnTo>
                  <a:lnTo>
                    <a:pt x="529717" y="33909"/>
                  </a:lnTo>
                  <a:cubicBezTo>
                    <a:pt x="255778" y="33909"/>
                    <a:pt x="33909" y="255651"/>
                    <a:pt x="33909" y="52908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3467467" cy="3125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Agency Creates </a:t>
              </a:r>
            </a:p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Project via </a:t>
              </a:r>
            </a:p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Dashboard 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925060" y="3368294"/>
            <a:ext cx="971600" cy="477800"/>
            <a:chOff x="0" y="0"/>
            <a:chExt cx="1295467" cy="637067"/>
          </a:xfrm>
        </p:grpSpPr>
        <p:sp>
          <p:nvSpPr>
            <p:cNvPr id="15" name="Freeform 15"/>
            <p:cNvSpPr/>
            <p:nvPr/>
          </p:nvSpPr>
          <p:spPr>
            <a:xfrm>
              <a:off x="16891" y="16891"/>
              <a:ext cx="1261745" cy="603250"/>
            </a:xfrm>
            <a:custGeom>
              <a:avLst/>
              <a:gdLst/>
              <a:ahLst/>
              <a:cxnLst/>
              <a:rect l="l" t="t" r="r" b="b"/>
              <a:pathLst>
                <a:path w="1261745" h="603250">
                  <a:moveTo>
                    <a:pt x="0" y="150876"/>
                  </a:moveTo>
                  <a:lnTo>
                    <a:pt x="951484" y="150876"/>
                  </a:lnTo>
                  <a:lnTo>
                    <a:pt x="951484" y="0"/>
                  </a:lnTo>
                  <a:lnTo>
                    <a:pt x="1261745" y="301625"/>
                  </a:lnTo>
                  <a:lnTo>
                    <a:pt x="951484" y="603250"/>
                  </a:lnTo>
                  <a:lnTo>
                    <a:pt x="951484" y="452501"/>
                  </a:lnTo>
                  <a:lnTo>
                    <a:pt x="0" y="452501"/>
                  </a:lnTo>
                  <a:close/>
                </a:path>
              </a:pathLst>
            </a:custGeom>
            <a:solidFill>
              <a:srgbClr val="5F5F5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-1397"/>
              <a:ext cx="1295400" cy="639826"/>
            </a:xfrm>
            <a:custGeom>
              <a:avLst/>
              <a:gdLst/>
              <a:ahLst/>
              <a:cxnLst/>
              <a:rect l="l" t="t" r="r" b="b"/>
              <a:pathLst>
                <a:path w="1295400" h="639826">
                  <a:moveTo>
                    <a:pt x="16891" y="152146"/>
                  </a:moveTo>
                  <a:lnTo>
                    <a:pt x="968375" y="152146"/>
                  </a:lnTo>
                  <a:lnTo>
                    <a:pt x="968375" y="169037"/>
                  </a:lnTo>
                  <a:lnTo>
                    <a:pt x="951357" y="169037"/>
                  </a:lnTo>
                  <a:lnTo>
                    <a:pt x="951357" y="18288"/>
                  </a:lnTo>
                  <a:cubicBezTo>
                    <a:pt x="951357" y="11430"/>
                    <a:pt x="955421" y="5334"/>
                    <a:pt x="961644" y="2667"/>
                  </a:cubicBezTo>
                  <a:cubicBezTo>
                    <a:pt x="967867" y="0"/>
                    <a:pt x="975106" y="1397"/>
                    <a:pt x="980059" y="6096"/>
                  </a:cubicBezTo>
                  <a:lnTo>
                    <a:pt x="1290320" y="307848"/>
                  </a:lnTo>
                  <a:cubicBezTo>
                    <a:pt x="1293622" y="311023"/>
                    <a:pt x="1295400" y="315468"/>
                    <a:pt x="1295400" y="320040"/>
                  </a:cubicBezTo>
                  <a:cubicBezTo>
                    <a:pt x="1295400" y="324612"/>
                    <a:pt x="1293495" y="328930"/>
                    <a:pt x="1290320" y="332232"/>
                  </a:cubicBezTo>
                  <a:lnTo>
                    <a:pt x="980186" y="633730"/>
                  </a:lnTo>
                  <a:cubicBezTo>
                    <a:pt x="975360" y="638429"/>
                    <a:pt x="968121" y="639826"/>
                    <a:pt x="961771" y="637159"/>
                  </a:cubicBezTo>
                  <a:cubicBezTo>
                    <a:pt x="955421" y="634492"/>
                    <a:pt x="951484" y="628396"/>
                    <a:pt x="951484" y="621538"/>
                  </a:cubicBezTo>
                  <a:lnTo>
                    <a:pt x="951484" y="470789"/>
                  </a:lnTo>
                  <a:lnTo>
                    <a:pt x="968375" y="470789"/>
                  </a:lnTo>
                  <a:lnTo>
                    <a:pt x="968375" y="487680"/>
                  </a:lnTo>
                  <a:lnTo>
                    <a:pt x="16891" y="487680"/>
                  </a:lnTo>
                  <a:cubicBezTo>
                    <a:pt x="7620" y="487680"/>
                    <a:pt x="0" y="480060"/>
                    <a:pt x="0" y="470789"/>
                  </a:cubicBezTo>
                  <a:lnTo>
                    <a:pt x="0" y="169164"/>
                  </a:lnTo>
                  <a:cubicBezTo>
                    <a:pt x="0" y="159766"/>
                    <a:pt x="7620" y="152273"/>
                    <a:pt x="16891" y="152273"/>
                  </a:cubicBezTo>
                  <a:moveTo>
                    <a:pt x="16891" y="186182"/>
                  </a:moveTo>
                  <a:lnTo>
                    <a:pt x="16891" y="169164"/>
                  </a:lnTo>
                  <a:lnTo>
                    <a:pt x="33909" y="169164"/>
                  </a:lnTo>
                  <a:lnTo>
                    <a:pt x="33909" y="470789"/>
                  </a:lnTo>
                  <a:lnTo>
                    <a:pt x="16891" y="470789"/>
                  </a:lnTo>
                  <a:lnTo>
                    <a:pt x="16891" y="453771"/>
                  </a:lnTo>
                  <a:lnTo>
                    <a:pt x="968375" y="453771"/>
                  </a:lnTo>
                  <a:cubicBezTo>
                    <a:pt x="977773" y="453771"/>
                    <a:pt x="985266" y="461391"/>
                    <a:pt x="985266" y="470662"/>
                  </a:cubicBezTo>
                  <a:lnTo>
                    <a:pt x="985266" y="621538"/>
                  </a:lnTo>
                  <a:lnTo>
                    <a:pt x="968375" y="621538"/>
                  </a:lnTo>
                  <a:lnTo>
                    <a:pt x="956564" y="609346"/>
                  </a:lnTo>
                  <a:lnTo>
                    <a:pt x="1266698" y="307848"/>
                  </a:lnTo>
                  <a:lnTo>
                    <a:pt x="1278509" y="320040"/>
                  </a:lnTo>
                  <a:lnTo>
                    <a:pt x="1266698" y="332232"/>
                  </a:lnTo>
                  <a:lnTo>
                    <a:pt x="956564" y="30480"/>
                  </a:lnTo>
                  <a:lnTo>
                    <a:pt x="968375" y="18288"/>
                  </a:lnTo>
                  <a:lnTo>
                    <a:pt x="985266" y="18288"/>
                  </a:lnTo>
                  <a:lnTo>
                    <a:pt x="985266" y="169164"/>
                  </a:lnTo>
                  <a:cubicBezTo>
                    <a:pt x="985266" y="178562"/>
                    <a:pt x="977646" y="186055"/>
                    <a:pt x="968375" y="186055"/>
                  </a:cubicBezTo>
                  <a:lnTo>
                    <a:pt x="16891" y="18605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008674" y="2442464"/>
            <a:ext cx="2600600" cy="2330000"/>
            <a:chOff x="0" y="0"/>
            <a:chExt cx="3467467" cy="3106667"/>
          </a:xfrm>
        </p:grpSpPr>
        <p:sp>
          <p:nvSpPr>
            <p:cNvPr id="18" name="Freeform 18"/>
            <p:cNvSpPr/>
            <p:nvPr/>
          </p:nvSpPr>
          <p:spPr>
            <a:xfrm>
              <a:off x="16891" y="16891"/>
              <a:ext cx="3433572" cy="3072892"/>
            </a:xfrm>
            <a:custGeom>
              <a:avLst/>
              <a:gdLst/>
              <a:ahLst/>
              <a:cxnLst/>
              <a:rect l="l" t="t" r="r" b="b"/>
              <a:pathLst>
                <a:path w="3433572" h="3072892">
                  <a:moveTo>
                    <a:pt x="0" y="512191"/>
                  </a:moveTo>
                  <a:cubicBezTo>
                    <a:pt x="0" y="229362"/>
                    <a:pt x="229616" y="0"/>
                    <a:pt x="512699" y="0"/>
                  </a:cubicBezTo>
                  <a:lnTo>
                    <a:pt x="2920873" y="0"/>
                  </a:lnTo>
                  <a:cubicBezTo>
                    <a:pt x="3204083" y="0"/>
                    <a:pt x="3433572" y="229235"/>
                    <a:pt x="3433572" y="512191"/>
                  </a:cubicBezTo>
                  <a:lnTo>
                    <a:pt x="3433572" y="2560701"/>
                  </a:lnTo>
                  <a:cubicBezTo>
                    <a:pt x="3433572" y="2843530"/>
                    <a:pt x="3203956" y="3072892"/>
                    <a:pt x="2920873" y="3072892"/>
                  </a:cubicBezTo>
                  <a:lnTo>
                    <a:pt x="512826" y="3072892"/>
                  </a:lnTo>
                  <a:cubicBezTo>
                    <a:pt x="229616" y="3072892"/>
                    <a:pt x="127" y="2843657"/>
                    <a:pt x="127" y="2560701"/>
                  </a:cubicBez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3467481" cy="3106674"/>
            </a:xfrm>
            <a:custGeom>
              <a:avLst/>
              <a:gdLst/>
              <a:ahLst/>
              <a:cxnLst/>
              <a:rect l="l" t="t" r="r" b="b"/>
              <a:pathLst>
                <a:path w="3467481" h="3106674">
                  <a:moveTo>
                    <a:pt x="0" y="529082"/>
                  </a:moveTo>
                  <a:cubicBezTo>
                    <a:pt x="0" y="236855"/>
                    <a:pt x="237109" y="0"/>
                    <a:pt x="529717" y="0"/>
                  </a:cubicBezTo>
                  <a:lnTo>
                    <a:pt x="2937764" y="0"/>
                  </a:lnTo>
                  <a:lnTo>
                    <a:pt x="2937764" y="16891"/>
                  </a:lnTo>
                  <a:lnTo>
                    <a:pt x="2937764" y="0"/>
                  </a:lnTo>
                  <a:cubicBezTo>
                    <a:pt x="3230245" y="0"/>
                    <a:pt x="3467481" y="236855"/>
                    <a:pt x="3467481" y="529082"/>
                  </a:cubicBezTo>
                  <a:lnTo>
                    <a:pt x="3450590" y="529082"/>
                  </a:lnTo>
                  <a:lnTo>
                    <a:pt x="3467481" y="529082"/>
                  </a:lnTo>
                  <a:lnTo>
                    <a:pt x="3467481" y="2577592"/>
                  </a:lnTo>
                  <a:lnTo>
                    <a:pt x="3450590" y="2577592"/>
                  </a:lnTo>
                  <a:lnTo>
                    <a:pt x="3467481" y="2577592"/>
                  </a:lnTo>
                  <a:cubicBezTo>
                    <a:pt x="3467481" y="2869819"/>
                    <a:pt x="3230372" y="3106674"/>
                    <a:pt x="2937764" y="3106674"/>
                  </a:cubicBezTo>
                  <a:lnTo>
                    <a:pt x="2937764" y="3089783"/>
                  </a:lnTo>
                  <a:lnTo>
                    <a:pt x="2937764" y="3106674"/>
                  </a:lnTo>
                  <a:lnTo>
                    <a:pt x="529717" y="3106674"/>
                  </a:lnTo>
                  <a:lnTo>
                    <a:pt x="529717" y="3089783"/>
                  </a:lnTo>
                  <a:lnTo>
                    <a:pt x="529717" y="3106674"/>
                  </a:lnTo>
                  <a:cubicBezTo>
                    <a:pt x="237109" y="3106674"/>
                    <a:pt x="0" y="2869819"/>
                    <a:pt x="0" y="2577592"/>
                  </a:cubicBezTo>
                  <a:lnTo>
                    <a:pt x="0" y="529082"/>
                  </a:lnTo>
                  <a:lnTo>
                    <a:pt x="16891" y="529082"/>
                  </a:lnTo>
                  <a:lnTo>
                    <a:pt x="0" y="529082"/>
                  </a:lnTo>
                  <a:moveTo>
                    <a:pt x="33909" y="529082"/>
                  </a:moveTo>
                  <a:lnTo>
                    <a:pt x="33909" y="2577592"/>
                  </a:lnTo>
                  <a:lnTo>
                    <a:pt x="16891" y="2577592"/>
                  </a:lnTo>
                  <a:lnTo>
                    <a:pt x="33909" y="2577592"/>
                  </a:lnTo>
                  <a:cubicBezTo>
                    <a:pt x="33909" y="2851023"/>
                    <a:pt x="255905" y="3072765"/>
                    <a:pt x="529717" y="3072765"/>
                  </a:cubicBezTo>
                  <a:lnTo>
                    <a:pt x="2937764" y="3072765"/>
                  </a:lnTo>
                  <a:cubicBezTo>
                    <a:pt x="3211576" y="3072765"/>
                    <a:pt x="3433572" y="2851023"/>
                    <a:pt x="3433572" y="2577592"/>
                  </a:cubicBezTo>
                  <a:lnTo>
                    <a:pt x="3433572" y="529082"/>
                  </a:lnTo>
                  <a:cubicBezTo>
                    <a:pt x="3433572" y="255651"/>
                    <a:pt x="3211576" y="33909"/>
                    <a:pt x="2937764" y="33909"/>
                  </a:cubicBezTo>
                  <a:lnTo>
                    <a:pt x="529717" y="33909"/>
                  </a:lnTo>
                  <a:lnTo>
                    <a:pt x="529717" y="16891"/>
                  </a:lnTo>
                  <a:lnTo>
                    <a:pt x="529717" y="33909"/>
                  </a:lnTo>
                  <a:cubicBezTo>
                    <a:pt x="255778" y="33909"/>
                    <a:pt x="33909" y="255651"/>
                    <a:pt x="33909" y="52908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3467467" cy="31352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Poppins"/>
                </a:rPr>
                <a:t>Agency Requests SKALE Quotation From Partner Manager </a:t>
              </a:r>
            </a:p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Poppins"/>
                </a:rPr>
                <a:t> &amp; Signs Off 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213528" y="2442464"/>
            <a:ext cx="2600600" cy="2330000"/>
            <a:chOff x="0" y="0"/>
            <a:chExt cx="3467467" cy="3106667"/>
          </a:xfrm>
        </p:grpSpPr>
        <p:sp>
          <p:nvSpPr>
            <p:cNvPr id="22" name="Freeform 22"/>
            <p:cNvSpPr/>
            <p:nvPr/>
          </p:nvSpPr>
          <p:spPr>
            <a:xfrm>
              <a:off x="16891" y="16891"/>
              <a:ext cx="3433572" cy="3072892"/>
            </a:xfrm>
            <a:custGeom>
              <a:avLst/>
              <a:gdLst/>
              <a:ahLst/>
              <a:cxnLst/>
              <a:rect l="l" t="t" r="r" b="b"/>
              <a:pathLst>
                <a:path w="3433572" h="3072892">
                  <a:moveTo>
                    <a:pt x="0" y="512191"/>
                  </a:moveTo>
                  <a:cubicBezTo>
                    <a:pt x="0" y="229362"/>
                    <a:pt x="229616" y="0"/>
                    <a:pt x="512699" y="0"/>
                  </a:cubicBezTo>
                  <a:lnTo>
                    <a:pt x="2920873" y="0"/>
                  </a:lnTo>
                  <a:cubicBezTo>
                    <a:pt x="3204083" y="0"/>
                    <a:pt x="3433572" y="229235"/>
                    <a:pt x="3433572" y="512191"/>
                  </a:cubicBezTo>
                  <a:lnTo>
                    <a:pt x="3433572" y="2560701"/>
                  </a:lnTo>
                  <a:cubicBezTo>
                    <a:pt x="3433572" y="2843530"/>
                    <a:pt x="3203956" y="3072892"/>
                    <a:pt x="2920873" y="3072892"/>
                  </a:cubicBezTo>
                  <a:lnTo>
                    <a:pt x="512826" y="3072892"/>
                  </a:lnTo>
                  <a:cubicBezTo>
                    <a:pt x="229616" y="3072892"/>
                    <a:pt x="127" y="2843657"/>
                    <a:pt x="127" y="2560701"/>
                  </a:cubicBez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3467481" cy="3106674"/>
            </a:xfrm>
            <a:custGeom>
              <a:avLst/>
              <a:gdLst/>
              <a:ahLst/>
              <a:cxnLst/>
              <a:rect l="l" t="t" r="r" b="b"/>
              <a:pathLst>
                <a:path w="3467481" h="3106674">
                  <a:moveTo>
                    <a:pt x="0" y="529082"/>
                  </a:moveTo>
                  <a:cubicBezTo>
                    <a:pt x="0" y="236855"/>
                    <a:pt x="237109" y="0"/>
                    <a:pt x="529717" y="0"/>
                  </a:cubicBezTo>
                  <a:lnTo>
                    <a:pt x="2937764" y="0"/>
                  </a:lnTo>
                  <a:lnTo>
                    <a:pt x="2937764" y="16891"/>
                  </a:lnTo>
                  <a:lnTo>
                    <a:pt x="2937764" y="0"/>
                  </a:lnTo>
                  <a:cubicBezTo>
                    <a:pt x="3230245" y="0"/>
                    <a:pt x="3467481" y="236855"/>
                    <a:pt x="3467481" y="529082"/>
                  </a:cubicBezTo>
                  <a:lnTo>
                    <a:pt x="3450590" y="529082"/>
                  </a:lnTo>
                  <a:lnTo>
                    <a:pt x="3467481" y="529082"/>
                  </a:lnTo>
                  <a:lnTo>
                    <a:pt x="3467481" y="2577592"/>
                  </a:lnTo>
                  <a:lnTo>
                    <a:pt x="3450590" y="2577592"/>
                  </a:lnTo>
                  <a:lnTo>
                    <a:pt x="3467481" y="2577592"/>
                  </a:lnTo>
                  <a:cubicBezTo>
                    <a:pt x="3467481" y="2869819"/>
                    <a:pt x="3230372" y="3106674"/>
                    <a:pt x="2937764" y="3106674"/>
                  </a:cubicBezTo>
                  <a:lnTo>
                    <a:pt x="2937764" y="3089783"/>
                  </a:lnTo>
                  <a:lnTo>
                    <a:pt x="2937764" y="3106674"/>
                  </a:lnTo>
                  <a:lnTo>
                    <a:pt x="529717" y="3106674"/>
                  </a:lnTo>
                  <a:lnTo>
                    <a:pt x="529717" y="3089783"/>
                  </a:lnTo>
                  <a:lnTo>
                    <a:pt x="529717" y="3106674"/>
                  </a:lnTo>
                  <a:cubicBezTo>
                    <a:pt x="237109" y="3106674"/>
                    <a:pt x="0" y="2869819"/>
                    <a:pt x="0" y="2577592"/>
                  </a:cubicBezTo>
                  <a:lnTo>
                    <a:pt x="0" y="529082"/>
                  </a:lnTo>
                  <a:lnTo>
                    <a:pt x="16891" y="529082"/>
                  </a:lnTo>
                  <a:lnTo>
                    <a:pt x="0" y="529082"/>
                  </a:lnTo>
                  <a:moveTo>
                    <a:pt x="33909" y="529082"/>
                  </a:moveTo>
                  <a:lnTo>
                    <a:pt x="33909" y="2577592"/>
                  </a:lnTo>
                  <a:lnTo>
                    <a:pt x="16891" y="2577592"/>
                  </a:lnTo>
                  <a:lnTo>
                    <a:pt x="33909" y="2577592"/>
                  </a:lnTo>
                  <a:cubicBezTo>
                    <a:pt x="33909" y="2851023"/>
                    <a:pt x="255905" y="3072765"/>
                    <a:pt x="529717" y="3072765"/>
                  </a:cubicBezTo>
                  <a:lnTo>
                    <a:pt x="2937764" y="3072765"/>
                  </a:lnTo>
                  <a:cubicBezTo>
                    <a:pt x="3211576" y="3072765"/>
                    <a:pt x="3433572" y="2851023"/>
                    <a:pt x="3433572" y="2577592"/>
                  </a:cubicBezTo>
                  <a:lnTo>
                    <a:pt x="3433572" y="529082"/>
                  </a:lnTo>
                  <a:cubicBezTo>
                    <a:pt x="3433572" y="255651"/>
                    <a:pt x="3211576" y="33909"/>
                    <a:pt x="2937764" y="33909"/>
                  </a:cubicBezTo>
                  <a:lnTo>
                    <a:pt x="529717" y="33909"/>
                  </a:lnTo>
                  <a:lnTo>
                    <a:pt x="529717" y="16891"/>
                  </a:lnTo>
                  <a:lnTo>
                    <a:pt x="529717" y="33909"/>
                  </a:lnTo>
                  <a:cubicBezTo>
                    <a:pt x="255778" y="33909"/>
                    <a:pt x="33909" y="255651"/>
                    <a:pt x="33909" y="52908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3467467" cy="3125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SKALE </a:t>
              </a:r>
            </a:p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Activates Project Created by Agency 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060132" y="6668310"/>
            <a:ext cx="2600600" cy="2330000"/>
            <a:chOff x="0" y="0"/>
            <a:chExt cx="3467467" cy="3106667"/>
          </a:xfrm>
        </p:grpSpPr>
        <p:sp>
          <p:nvSpPr>
            <p:cNvPr id="26" name="Freeform 26"/>
            <p:cNvSpPr/>
            <p:nvPr/>
          </p:nvSpPr>
          <p:spPr>
            <a:xfrm>
              <a:off x="16891" y="16891"/>
              <a:ext cx="3433572" cy="3072892"/>
            </a:xfrm>
            <a:custGeom>
              <a:avLst/>
              <a:gdLst/>
              <a:ahLst/>
              <a:cxnLst/>
              <a:rect l="l" t="t" r="r" b="b"/>
              <a:pathLst>
                <a:path w="3433572" h="3072892">
                  <a:moveTo>
                    <a:pt x="0" y="512191"/>
                  </a:moveTo>
                  <a:cubicBezTo>
                    <a:pt x="0" y="229362"/>
                    <a:pt x="229616" y="0"/>
                    <a:pt x="512699" y="0"/>
                  </a:cubicBezTo>
                  <a:lnTo>
                    <a:pt x="2920873" y="0"/>
                  </a:lnTo>
                  <a:cubicBezTo>
                    <a:pt x="3204083" y="0"/>
                    <a:pt x="3433572" y="229235"/>
                    <a:pt x="3433572" y="512191"/>
                  </a:cubicBezTo>
                  <a:lnTo>
                    <a:pt x="3433572" y="2560701"/>
                  </a:lnTo>
                  <a:cubicBezTo>
                    <a:pt x="3433572" y="2843530"/>
                    <a:pt x="3203956" y="3072892"/>
                    <a:pt x="2920873" y="3072892"/>
                  </a:cubicBezTo>
                  <a:lnTo>
                    <a:pt x="512826" y="3072892"/>
                  </a:lnTo>
                  <a:cubicBezTo>
                    <a:pt x="229616" y="3072892"/>
                    <a:pt x="127" y="2843657"/>
                    <a:pt x="127" y="2560701"/>
                  </a:cubicBez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0"/>
              <a:ext cx="3467481" cy="3106674"/>
            </a:xfrm>
            <a:custGeom>
              <a:avLst/>
              <a:gdLst/>
              <a:ahLst/>
              <a:cxnLst/>
              <a:rect l="l" t="t" r="r" b="b"/>
              <a:pathLst>
                <a:path w="3467481" h="3106674">
                  <a:moveTo>
                    <a:pt x="0" y="529082"/>
                  </a:moveTo>
                  <a:cubicBezTo>
                    <a:pt x="0" y="236855"/>
                    <a:pt x="237109" y="0"/>
                    <a:pt x="529717" y="0"/>
                  </a:cubicBezTo>
                  <a:lnTo>
                    <a:pt x="2937764" y="0"/>
                  </a:lnTo>
                  <a:lnTo>
                    <a:pt x="2937764" y="16891"/>
                  </a:lnTo>
                  <a:lnTo>
                    <a:pt x="2937764" y="0"/>
                  </a:lnTo>
                  <a:cubicBezTo>
                    <a:pt x="3230245" y="0"/>
                    <a:pt x="3467481" y="236855"/>
                    <a:pt x="3467481" y="529082"/>
                  </a:cubicBezTo>
                  <a:lnTo>
                    <a:pt x="3450590" y="529082"/>
                  </a:lnTo>
                  <a:lnTo>
                    <a:pt x="3467481" y="529082"/>
                  </a:lnTo>
                  <a:lnTo>
                    <a:pt x="3467481" y="2577592"/>
                  </a:lnTo>
                  <a:lnTo>
                    <a:pt x="3450590" y="2577592"/>
                  </a:lnTo>
                  <a:lnTo>
                    <a:pt x="3467481" y="2577592"/>
                  </a:lnTo>
                  <a:cubicBezTo>
                    <a:pt x="3467481" y="2869819"/>
                    <a:pt x="3230372" y="3106674"/>
                    <a:pt x="2937764" y="3106674"/>
                  </a:cubicBezTo>
                  <a:lnTo>
                    <a:pt x="2937764" y="3089783"/>
                  </a:lnTo>
                  <a:lnTo>
                    <a:pt x="2937764" y="3106674"/>
                  </a:lnTo>
                  <a:lnTo>
                    <a:pt x="529717" y="3106674"/>
                  </a:lnTo>
                  <a:lnTo>
                    <a:pt x="529717" y="3089783"/>
                  </a:lnTo>
                  <a:lnTo>
                    <a:pt x="529717" y="3106674"/>
                  </a:lnTo>
                  <a:cubicBezTo>
                    <a:pt x="237109" y="3106674"/>
                    <a:pt x="0" y="2869819"/>
                    <a:pt x="0" y="2577592"/>
                  </a:cubicBezTo>
                  <a:lnTo>
                    <a:pt x="0" y="529082"/>
                  </a:lnTo>
                  <a:lnTo>
                    <a:pt x="16891" y="529082"/>
                  </a:lnTo>
                  <a:lnTo>
                    <a:pt x="0" y="529082"/>
                  </a:lnTo>
                  <a:moveTo>
                    <a:pt x="33909" y="529082"/>
                  </a:moveTo>
                  <a:lnTo>
                    <a:pt x="33909" y="2577592"/>
                  </a:lnTo>
                  <a:lnTo>
                    <a:pt x="16891" y="2577592"/>
                  </a:lnTo>
                  <a:lnTo>
                    <a:pt x="33909" y="2577592"/>
                  </a:lnTo>
                  <a:cubicBezTo>
                    <a:pt x="33909" y="2851023"/>
                    <a:pt x="255905" y="3072765"/>
                    <a:pt x="529717" y="3072765"/>
                  </a:cubicBezTo>
                  <a:lnTo>
                    <a:pt x="2937764" y="3072765"/>
                  </a:lnTo>
                  <a:cubicBezTo>
                    <a:pt x="3211576" y="3072765"/>
                    <a:pt x="3433572" y="2851023"/>
                    <a:pt x="3433572" y="2577592"/>
                  </a:cubicBezTo>
                  <a:lnTo>
                    <a:pt x="3433572" y="529082"/>
                  </a:lnTo>
                  <a:cubicBezTo>
                    <a:pt x="3433572" y="255651"/>
                    <a:pt x="3211576" y="33909"/>
                    <a:pt x="2937764" y="33909"/>
                  </a:cubicBezTo>
                  <a:lnTo>
                    <a:pt x="529717" y="33909"/>
                  </a:lnTo>
                  <a:lnTo>
                    <a:pt x="529717" y="16891"/>
                  </a:lnTo>
                  <a:lnTo>
                    <a:pt x="529717" y="33909"/>
                  </a:lnTo>
                  <a:cubicBezTo>
                    <a:pt x="255778" y="33909"/>
                    <a:pt x="33909" y="255651"/>
                    <a:pt x="33909" y="52908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19050"/>
              <a:ext cx="3467467" cy="3125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SKALE Reviews Requirements from Agency 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057992" y="6657736"/>
            <a:ext cx="2600600" cy="2330000"/>
            <a:chOff x="0" y="0"/>
            <a:chExt cx="3467467" cy="3106667"/>
          </a:xfrm>
        </p:grpSpPr>
        <p:sp>
          <p:nvSpPr>
            <p:cNvPr id="30" name="Freeform 30"/>
            <p:cNvSpPr/>
            <p:nvPr/>
          </p:nvSpPr>
          <p:spPr>
            <a:xfrm>
              <a:off x="16891" y="16891"/>
              <a:ext cx="3433572" cy="3072892"/>
            </a:xfrm>
            <a:custGeom>
              <a:avLst/>
              <a:gdLst/>
              <a:ahLst/>
              <a:cxnLst/>
              <a:rect l="l" t="t" r="r" b="b"/>
              <a:pathLst>
                <a:path w="3433572" h="3072892">
                  <a:moveTo>
                    <a:pt x="0" y="512191"/>
                  </a:moveTo>
                  <a:cubicBezTo>
                    <a:pt x="0" y="229362"/>
                    <a:pt x="229616" y="0"/>
                    <a:pt x="512699" y="0"/>
                  </a:cubicBezTo>
                  <a:lnTo>
                    <a:pt x="2920873" y="0"/>
                  </a:lnTo>
                  <a:cubicBezTo>
                    <a:pt x="3204083" y="0"/>
                    <a:pt x="3433572" y="229235"/>
                    <a:pt x="3433572" y="512191"/>
                  </a:cubicBezTo>
                  <a:lnTo>
                    <a:pt x="3433572" y="2560701"/>
                  </a:lnTo>
                  <a:cubicBezTo>
                    <a:pt x="3433572" y="2843530"/>
                    <a:pt x="3203956" y="3072892"/>
                    <a:pt x="2920873" y="3072892"/>
                  </a:cubicBezTo>
                  <a:lnTo>
                    <a:pt x="512826" y="3072892"/>
                  </a:lnTo>
                  <a:cubicBezTo>
                    <a:pt x="229616" y="3072892"/>
                    <a:pt x="127" y="2843657"/>
                    <a:pt x="127" y="2560701"/>
                  </a:cubicBez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0" y="0"/>
              <a:ext cx="3467481" cy="3106674"/>
            </a:xfrm>
            <a:custGeom>
              <a:avLst/>
              <a:gdLst/>
              <a:ahLst/>
              <a:cxnLst/>
              <a:rect l="l" t="t" r="r" b="b"/>
              <a:pathLst>
                <a:path w="3467481" h="3106674">
                  <a:moveTo>
                    <a:pt x="0" y="529082"/>
                  </a:moveTo>
                  <a:cubicBezTo>
                    <a:pt x="0" y="236855"/>
                    <a:pt x="237109" y="0"/>
                    <a:pt x="529717" y="0"/>
                  </a:cubicBezTo>
                  <a:lnTo>
                    <a:pt x="2937764" y="0"/>
                  </a:lnTo>
                  <a:lnTo>
                    <a:pt x="2937764" y="16891"/>
                  </a:lnTo>
                  <a:lnTo>
                    <a:pt x="2937764" y="0"/>
                  </a:lnTo>
                  <a:cubicBezTo>
                    <a:pt x="3230245" y="0"/>
                    <a:pt x="3467481" y="236855"/>
                    <a:pt x="3467481" y="529082"/>
                  </a:cubicBezTo>
                  <a:lnTo>
                    <a:pt x="3450590" y="529082"/>
                  </a:lnTo>
                  <a:lnTo>
                    <a:pt x="3467481" y="529082"/>
                  </a:lnTo>
                  <a:lnTo>
                    <a:pt x="3467481" y="2577592"/>
                  </a:lnTo>
                  <a:lnTo>
                    <a:pt x="3450590" y="2577592"/>
                  </a:lnTo>
                  <a:lnTo>
                    <a:pt x="3467481" y="2577592"/>
                  </a:lnTo>
                  <a:cubicBezTo>
                    <a:pt x="3467481" y="2869819"/>
                    <a:pt x="3230372" y="3106674"/>
                    <a:pt x="2937764" y="3106674"/>
                  </a:cubicBezTo>
                  <a:lnTo>
                    <a:pt x="2937764" y="3089783"/>
                  </a:lnTo>
                  <a:lnTo>
                    <a:pt x="2937764" y="3106674"/>
                  </a:lnTo>
                  <a:lnTo>
                    <a:pt x="529717" y="3106674"/>
                  </a:lnTo>
                  <a:lnTo>
                    <a:pt x="529717" y="3089783"/>
                  </a:lnTo>
                  <a:lnTo>
                    <a:pt x="529717" y="3106674"/>
                  </a:lnTo>
                  <a:cubicBezTo>
                    <a:pt x="237109" y="3106674"/>
                    <a:pt x="0" y="2869819"/>
                    <a:pt x="0" y="2577592"/>
                  </a:cubicBezTo>
                  <a:lnTo>
                    <a:pt x="0" y="529082"/>
                  </a:lnTo>
                  <a:lnTo>
                    <a:pt x="16891" y="529082"/>
                  </a:lnTo>
                  <a:lnTo>
                    <a:pt x="0" y="529082"/>
                  </a:lnTo>
                  <a:moveTo>
                    <a:pt x="33909" y="529082"/>
                  </a:moveTo>
                  <a:lnTo>
                    <a:pt x="33909" y="2577592"/>
                  </a:lnTo>
                  <a:lnTo>
                    <a:pt x="16891" y="2577592"/>
                  </a:lnTo>
                  <a:lnTo>
                    <a:pt x="33909" y="2577592"/>
                  </a:lnTo>
                  <a:cubicBezTo>
                    <a:pt x="33909" y="2851023"/>
                    <a:pt x="255905" y="3072765"/>
                    <a:pt x="529717" y="3072765"/>
                  </a:cubicBezTo>
                  <a:lnTo>
                    <a:pt x="2937764" y="3072765"/>
                  </a:lnTo>
                  <a:cubicBezTo>
                    <a:pt x="3211576" y="3072765"/>
                    <a:pt x="3433572" y="2851023"/>
                    <a:pt x="3433572" y="2577592"/>
                  </a:cubicBezTo>
                  <a:lnTo>
                    <a:pt x="3433572" y="529082"/>
                  </a:lnTo>
                  <a:cubicBezTo>
                    <a:pt x="3433572" y="255651"/>
                    <a:pt x="3211576" y="33909"/>
                    <a:pt x="2937764" y="33909"/>
                  </a:cubicBezTo>
                  <a:lnTo>
                    <a:pt x="529717" y="33909"/>
                  </a:lnTo>
                  <a:lnTo>
                    <a:pt x="529717" y="16891"/>
                  </a:lnTo>
                  <a:lnTo>
                    <a:pt x="529717" y="33909"/>
                  </a:lnTo>
                  <a:cubicBezTo>
                    <a:pt x="255778" y="33909"/>
                    <a:pt x="33909" y="255651"/>
                    <a:pt x="33909" y="52908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19050"/>
              <a:ext cx="3467467" cy="3125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Does Agency Require Deck from SKALE?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 rot="-1512995">
            <a:off x="12961646" y="7088088"/>
            <a:ext cx="971788" cy="341044"/>
            <a:chOff x="0" y="0"/>
            <a:chExt cx="1295717" cy="454725"/>
          </a:xfrm>
        </p:grpSpPr>
        <p:sp>
          <p:nvSpPr>
            <p:cNvPr id="34" name="Freeform 34"/>
            <p:cNvSpPr/>
            <p:nvPr/>
          </p:nvSpPr>
          <p:spPr>
            <a:xfrm>
              <a:off x="16891" y="16891"/>
              <a:ext cx="1261872" cy="420878"/>
            </a:xfrm>
            <a:custGeom>
              <a:avLst/>
              <a:gdLst/>
              <a:ahLst/>
              <a:cxnLst/>
              <a:rect l="l" t="t" r="r" b="b"/>
              <a:pathLst>
                <a:path w="1261872" h="420878">
                  <a:moveTo>
                    <a:pt x="0" y="105283"/>
                  </a:moveTo>
                  <a:lnTo>
                    <a:pt x="1040511" y="105283"/>
                  </a:lnTo>
                  <a:lnTo>
                    <a:pt x="1040511" y="0"/>
                  </a:lnTo>
                  <a:lnTo>
                    <a:pt x="1261872" y="210439"/>
                  </a:lnTo>
                  <a:lnTo>
                    <a:pt x="1040511" y="420878"/>
                  </a:lnTo>
                  <a:lnTo>
                    <a:pt x="1040511" y="315722"/>
                  </a:lnTo>
                  <a:lnTo>
                    <a:pt x="0" y="315722"/>
                  </a:lnTo>
                  <a:close/>
                </a:path>
              </a:pathLst>
            </a:custGeom>
            <a:solidFill>
              <a:srgbClr val="595959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0" y="-1524"/>
              <a:ext cx="1295654" cy="457581"/>
            </a:xfrm>
            <a:custGeom>
              <a:avLst/>
              <a:gdLst/>
              <a:ahLst/>
              <a:cxnLst/>
              <a:rect l="l" t="t" r="r" b="b"/>
              <a:pathLst>
                <a:path w="1295654" h="457581">
                  <a:moveTo>
                    <a:pt x="16891" y="106680"/>
                  </a:moveTo>
                  <a:lnTo>
                    <a:pt x="1057402" y="106680"/>
                  </a:lnTo>
                  <a:lnTo>
                    <a:pt x="1057402" y="123698"/>
                  </a:lnTo>
                  <a:lnTo>
                    <a:pt x="1040384" y="123698"/>
                  </a:lnTo>
                  <a:lnTo>
                    <a:pt x="1040384" y="18415"/>
                  </a:lnTo>
                  <a:cubicBezTo>
                    <a:pt x="1040384" y="11684"/>
                    <a:pt x="1044448" y="5588"/>
                    <a:pt x="1050671" y="2794"/>
                  </a:cubicBezTo>
                  <a:cubicBezTo>
                    <a:pt x="1056894" y="0"/>
                    <a:pt x="1064133" y="1524"/>
                    <a:pt x="1069086" y="6223"/>
                  </a:cubicBezTo>
                  <a:lnTo>
                    <a:pt x="1290447" y="216662"/>
                  </a:lnTo>
                  <a:cubicBezTo>
                    <a:pt x="1293749" y="219837"/>
                    <a:pt x="1295654" y="224282"/>
                    <a:pt x="1295654" y="228981"/>
                  </a:cubicBezTo>
                  <a:cubicBezTo>
                    <a:pt x="1295654" y="233680"/>
                    <a:pt x="1293749" y="237998"/>
                    <a:pt x="1290447" y="241300"/>
                  </a:cubicBezTo>
                  <a:lnTo>
                    <a:pt x="1069086" y="451612"/>
                  </a:lnTo>
                  <a:cubicBezTo>
                    <a:pt x="1064133" y="456311"/>
                    <a:pt x="1057021" y="457581"/>
                    <a:pt x="1050798" y="454914"/>
                  </a:cubicBezTo>
                  <a:cubicBezTo>
                    <a:pt x="1044575" y="452247"/>
                    <a:pt x="1040511" y="446151"/>
                    <a:pt x="1040511" y="439293"/>
                  </a:cubicBezTo>
                  <a:lnTo>
                    <a:pt x="1040511" y="334137"/>
                  </a:lnTo>
                  <a:lnTo>
                    <a:pt x="1057402" y="334137"/>
                  </a:lnTo>
                  <a:lnTo>
                    <a:pt x="1057402" y="351028"/>
                  </a:lnTo>
                  <a:lnTo>
                    <a:pt x="16891" y="351028"/>
                  </a:lnTo>
                  <a:cubicBezTo>
                    <a:pt x="7620" y="351028"/>
                    <a:pt x="0" y="343408"/>
                    <a:pt x="0" y="334137"/>
                  </a:cubicBezTo>
                  <a:lnTo>
                    <a:pt x="0" y="123698"/>
                  </a:lnTo>
                  <a:cubicBezTo>
                    <a:pt x="0" y="114300"/>
                    <a:pt x="7620" y="106807"/>
                    <a:pt x="16891" y="106807"/>
                  </a:cubicBezTo>
                  <a:moveTo>
                    <a:pt x="16891" y="140716"/>
                  </a:moveTo>
                  <a:lnTo>
                    <a:pt x="16891" y="123698"/>
                  </a:lnTo>
                  <a:lnTo>
                    <a:pt x="33909" y="123698"/>
                  </a:lnTo>
                  <a:lnTo>
                    <a:pt x="33909" y="334137"/>
                  </a:lnTo>
                  <a:lnTo>
                    <a:pt x="16891" y="334137"/>
                  </a:lnTo>
                  <a:lnTo>
                    <a:pt x="16891" y="317119"/>
                  </a:lnTo>
                  <a:lnTo>
                    <a:pt x="1057402" y="317119"/>
                  </a:lnTo>
                  <a:cubicBezTo>
                    <a:pt x="1066800" y="317119"/>
                    <a:pt x="1074293" y="324739"/>
                    <a:pt x="1074293" y="334010"/>
                  </a:cubicBezTo>
                  <a:lnTo>
                    <a:pt x="1074293" y="439166"/>
                  </a:lnTo>
                  <a:lnTo>
                    <a:pt x="1057402" y="439166"/>
                  </a:lnTo>
                  <a:lnTo>
                    <a:pt x="1045718" y="426847"/>
                  </a:lnTo>
                  <a:lnTo>
                    <a:pt x="1267079" y="216662"/>
                  </a:lnTo>
                  <a:lnTo>
                    <a:pt x="1278763" y="228981"/>
                  </a:lnTo>
                  <a:lnTo>
                    <a:pt x="1267079" y="241300"/>
                  </a:lnTo>
                  <a:lnTo>
                    <a:pt x="1045718" y="30734"/>
                  </a:lnTo>
                  <a:lnTo>
                    <a:pt x="1057402" y="18415"/>
                  </a:lnTo>
                  <a:lnTo>
                    <a:pt x="1074293" y="18415"/>
                  </a:lnTo>
                  <a:lnTo>
                    <a:pt x="1074293" y="123698"/>
                  </a:lnTo>
                  <a:cubicBezTo>
                    <a:pt x="1074293" y="133096"/>
                    <a:pt x="1066673" y="140589"/>
                    <a:pt x="1057402" y="140589"/>
                  </a:cubicBezTo>
                  <a:lnTo>
                    <a:pt x="16891" y="14058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6" name="Group 36"/>
          <p:cNvGrpSpPr/>
          <p:nvPr/>
        </p:nvGrpSpPr>
        <p:grpSpPr>
          <a:xfrm rot="838475">
            <a:off x="12961648" y="8183672"/>
            <a:ext cx="972018" cy="341328"/>
            <a:chOff x="0" y="0"/>
            <a:chExt cx="1296024" cy="455104"/>
          </a:xfrm>
        </p:grpSpPr>
        <p:sp>
          <p:nvSpPr>
            <p:cNvPr id="37" name="Freeform 37"/>
            <p:cNvSpPr/>
            <p:nvPr/>
          </p:nvSpPr>
          <p:spPr>
            <a:xfrm>
              <a:off x="16891" y="16891"/>
              <a:ext cx="1262253" cy="421259"/>
            </a:xfrm>
            <a:custGeom>
              <a:avLst/>
              <a:gdLst/>
              <a:ahLst/>
              <a:cxnLst/>
              <a:rect l="l" t="t" r="r" b="b"/>
              <a:pathLst>
                <a:path w="1262253" h="421259">
                  <a:moveTo>
                    <a:pt x="0" y="105410"/>
                  </a:moveTo>
                  <a:lnTo>
                    <a:pt x="1040638" y="105410"/>
                  </a:lnTo>
                  <a:lnTo>
                    <a:pt x="1040638" y="0"/>
                  </a:lnTo>
                  <a:lnTo>
                    <a:pt x="1262253" y="210566"/>
                  </a:lnTo>
                  <a:lnTo>
                    <a:pt x="1040638" y="421259"/>
                  </a:lnTo>
                  <a:lnTo>
                    <a:pt x="1040638" y="315976"/>
                  </a:lnTo>
                  <a:lnTo>
                    <a:pt x="0" y="315976"/>
                  </a:lnTo>
                  <a:close/>
                </a:path>
              </a:pathLst>
            </a:custGeom>
            <a:solidFill>
              <a:srgbClr val="595959"/>
            </a:solidFill>
          </p:spPr>
        </p:sp>
        <p:sp>
          <p:nvSpPr>
            <p:cNvPr id="38" name="Freeform 38"/>
            <p:cNvSpPr/>
            <p:nvPr/>
          </p:nvSpPr>
          <p:spPr>
            <a:xfrm>
              <a:off x="0" y="-1524"/>
              <a:ext cx="1296035" cy="457962"/>
            </a:xfrm>
            <a:custGeom>
              <a:avLst/>
              <a:gdLst/>
              <a:ahLst/>
              <a:cxnLst/>
              <a:rect l="l" t="t" r="r" b="b"/>
              <a:pathLst>
                <a:path w="1296035" h="457962">
                  <a:moveTo>
                    <a:pt x="16891" y="106807"/>
                  </a:moveTo>
                  <a:lnTo>
                    <a:pt x="1057529" y="106807"/>
                  </a:lnTo>
                  <a:lnTo>
                    <a:pt x="1057529" y="123825"/>
                  </a:lnTo>
                  <a:lnTo>
                    <a:pt x="1040511" y="123825"/>
                  </a:lnTo>
                  <a:lnTo>
                    <a:pt x="1040511" y="18415"/>
                  </a:lnTo>
                  <a:cubicBezTo>
                    <a:pt x="1040511" y="11684"/>
                    <a:pt x="1044575" y="5588"/>
                    <a:pt x="1050798" y="2794"/>
                  </a:cubicBezTo>
                  <a:cubicBezTo>
                    <a:pt x="1057021" y="0"/>
                    <a:pt x="1064260" y="1524"/>
                    <a:pt x="1069213" y="6223"/>
                  </a:cubicBezTo>
                  <a:lnTo>
                    <a:pt x="1290828" y="216789"/>
                  </a:lnTo>
                  <a:cubicBezTo>
                    <a:pt x="1294130" y="219964"/>
                    <a:pt x="1296035" y="224409"/>
                    <a:pt x="1296035" y="229108"/>
                  </a:cubicBezTo>
                  <a:cubicBezTo>
                    <a:pt x="1296035" y="233807"/>
                    <a:pt x="1294130" y="238125"/>
                    <a:pt x="1290828" y="241427"/>
                  </a:cubicBezTo>
                  <a:lnTo>
                    <a:pt x="1069213" y="451993"/>
                  </a:lnTo>
                  <a:cubicBezTo>
                    <a:pt x="1064260" y="456692"/>
                    <a:pt x="1057148" y="457962"/>
                    <a:pt x="1050925" y="455295"/>
                  </a:cubicBezTo>
                  <a:cubicBezTo>
                    <a:pt x="1044702" y="452628"/>
                    <a:pt x="1040638" y="446532"/>
                    <a:pt x="1040638" y="439674"/>
                  </a:cubicBezTo>
                  <a:lnTo>
                    <a:pt x="1040638" y="334391"/>
                  </a:lnTo>
                  <a:lnTo>
                    <a:pt x="1057529" y="334391"/>
                  </a:lnTo>
                  <a:lnTo>
                    <a:pt x="1057529" y="351282"/>
                  </a:lnTo>
                  <a:lnTo>
                    <a:pt x="16891" y="351282"/>
                  </a:lnTo>
                  <a:cubicBezTo>
                    <a:pt x="7620" y="351282"/>
                    <a:pt x="0" y="343789"/>
                    <a:pt x="0" y="334391"/>
                  </a:cubicBezTo>
                  <a:lnTo>
                    <a:pt x="0" y="123825"/>
                  </a:lnTo>
                  <a:cubicBezTo>
                    <a:pt x="0" y="114427"/>
                    <a:pt x="7620" y="106934"/>
                    <a:pt x="16891" y="106934"/>
                  </a:cubicBezTo>
                  <a:moveTo>
                    <a:pt x="16891" y="140843"/>
                  </a:moveTo>
                  <a:lnTo>
                    <a:pt x="16891" y="123825"/>
                  </a:lnTo>
                  <a:lnTo>
                    <a:pt x="33909" y="123825"/>
                  </a:lnTo>
                  <a:lnTo>
                    <a:pt x="33909" y="334391"/>
                  </a:lnTo>
                  <a:lnTo>
                    <a:pt x="16891" y="334391"/>
                  </a:lnTo>
                  <a:lnTo>
                    <a:pt x="16891" y="317500"/>
                  </a:lnTo>
                  <a:lnTo>
                    <a:pt x="1057529" y="317500"/>
                  </a:lnTo>
                  <a:cubicBezTo>
                    <a:pt x="1066927" y="317500"/>
                    <a:pt x="1074420" y="325120"/>
                    <a:pt x="1074420" y="334391"/>
                  </a:cubicBezTo>
                  <a:lnTo>
                    <a:pt x="1074420" y="439674"/>
                  </a:lnTo>
                  <a:lnTo>
                    <a:pt x="1057529" y="439674"/>
                  </a:lnTo>
                  <a:lnTo>
                    <a:pt x="1045845" y="427355"/>
                  </a:lnTo>
                  <a:lnTo>
                    <a:pt x="1267460" y="216789"/>
                  </a:lnTo>
                  <a:lnTo>
                    <a:pt x="1279144" y="229108"/>
                  </a:lnTo>
                  <a:lnTo>
                    <a:pt x="1267460" y="241427"/>
                  </a:lnTo>
                  <a:lnTo>
                    <a:pt x="1045845" y="30734"/>
                  </a:lnTo>
                  <a:lnTo>
                    <a:pt x="1057529" y="18415"/>
                  </a:lnTo>
                  <a:lnTo>
                    <a:pt x="1074420" y="18415"/>
                  </a:lnTo>
                  <a:lnTo>
                    <a:pt x="1074420" y="123825"/>
                  </a:lnTo>
                  <a:cubicBezTo>
                    <a:pt x="1074420" y="133223"/>
                    <a:pt x="1066800" y="140716"/>
                    <a:pt x="1057529" y="140716"/>
                  </a:cubicBezTo>
                  <a:lnTo>
                    <a:pt x="16891" y="14071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9" name="TextBox 39"/>
          <p:cNvSpPr txBox="1"/>
          <p:nvPr/>
        </p:nvSpPr>
        <p:spPr>
          <a:xfrm rot="-1486661">
            <a:off x="12957904" y="6776200"/>
            <a:ext cx="809168" cy="418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200">
                <a:solidFill>
                  <a:srgbClr val="000000"/>
                </a:solidFill>
                <a:latin typeface="Roboto"/>
              </a:rPr>
              <a:t>Yes</a:t>
            </a:r>
          </a:p>
        </p:txBody>
      </p:sp>
      <p:sp>
        <p:nvSpPr>
          <p:cNvPr id="40" name="TextBox 40"/>
          <p:cNvSpPr txBox="1"/>
          <p:nvPr/>
        </p:nvSpPr>
        <p:spPr>
          <a:xfrm rot="899254">
            <a:off x="12911831" y="8458155"/>
            <a:ext cx="809452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200">
                <a:solidFill>
                  <a:srgbClr val="000000"/>
                </a:solidFill>
                <a:latin typeface="Roboto"/>
              </a:rPr>
              <a:t>No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14341416" y="6173098"/>
            <a:ext cx="2600600" cy="1469898"/>
            <a:chOff x="0" y="0"/>
            <a:chExt cx="3467467" cy="1959864"/>
          </a:xfrm>
        </p:grpSpPr>
        <p:sp>
          <p:nvSpPr>
            <p:cNvPr id="42" name="Freeform 42"/>
            <p:cNvSpPr/>
            <p:nvPr/>
          </p:nvSpPr>
          <p:spPr>
            <a:xfrm>
              <a:off x="16891" y="17211"/>
              <a:ext cx="3433699" cy="1925390"/>
            </a:xfrm>
            <a:custGeom>
              <a:avLst/>
              <a:gdLst/>
              <a:ahLst/>
              <a:cxnLst/>
              <a:rect l="l" t="t" r="r" b="b"/>
              <a:pathLst>
                <a:path w="3433699" h="1925390">
                  <a:moveTo>
                    <a:pt x="0" y="320920"/>
                  </a:moveTo>
                  <a:cubicBezTo>
                    <a:pt x="0" y="143637"/>
                    <a:pt x="142113" y="0"/>
                    <a:pt x="317500" y="0"/>
                  </a:cubicBezTo>
                  <a:lnTo>
                    <a:pt x="3116199" y="0"/>
                  </a:lnTo>
                  <a:cubicBezTo>
                    <a:pt x="3291586" y="0"/>
                    <a:pt x="3433699" y="143637"/>
                    <a:pt x="3433699" y="320920"/>
                  </a:cubicBezTo>
                  <a:lnTo>
                    <a:pt x="3433699" y="1604470"/>
                  </a:lnTo>
                  <a:cubicBezTo>
                    <a:pt x="3433699" y="1781752"/>
                    <a:pt x="3291586" y="1925390"/>
                    <a:pt x="3116199" y="1925390"/>
                  </a:cubicBezTo>
                  <a:lnTo>
                    <a:pt x="317500" y="1925390"/>
                  </a:lnTo>
                  <a:cubicBezTo>
                    <a:pt x="142113" y="1925390"/>
                    <a:pt x="0" y="1781752"/>
                    <a:pt x="0" y="1604470"/>
                  </a:cubicBez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0" y="0"/>
              <a:ext cx="3467481" cy="1959811"/>
            </a:xfrm>
            <a:custGeom>
              <a:avLst/>
              <a:gdLst/>
              <a:ahLst/>
              <a:cxnLst/>
              <a:rect l="l" t="t" r="r" b="b"/>
              <a:pathLst>
                <a:path w="3467481" h="1959811">
                  <a:moveTo>
                    <a:pt x="0" y="338131"/>
                  </a:moveTo>
                  <a:cubicBezTo>
                    <a:pt x="0" y="151272"/>
                    <a:pt x="149860" y="0"/>
                    <a:pt x="334391" y="0"/>
                  </a:cubicBezTo>
                  <a:lnTo>
                    <a:pt x="3133090" y="0"/>
                  </a:lnTo>
                  <a:lnTo>
                    <a:pt x="3133090" y="17211"/>
                  </a:lnTo>
                  <a:lnTo>
                    <a:pt x="3133090" y="0"/>
                  </a:lnTo>
                  <a:cubicBezTo>
                    <a:pt x="3317621" y="0"/>
                    <a:pt x="3467481" y="151272"/>
                    <a:pt x="3467481" y="338131"/>
                  </a:cubicBezTo>
                  <a:lnTo>
                    <a:pt x="3450590" y="338131"/>
                  </a:lnTo>
                  <a:lnTo>
                    <a:pt x="3467481" y="338131"/>
                  </a:lnTo>
                  <a:lnTo>
                    <a:pt x="3467481" y="1621681"/>
                  </a:lnTo>
                  <a:lnTo>
                    <a:pt x="3450590" y="1621681"/>
                  </a:lnTo>
                  <a:lnTo>
                    <a:pt x="3467481" y="1621681"/>
                  </a:lnTo>
                  <a:cubicBezTo>
                    <a:pt x="3467481" y="1808539"/>
                    <a:pt x="3317621" y="1959811"/>
                    <a:pt x="3133090" y="1959811"/>
                  </a:cubicBezTo>
                  <a:lnTo>
                    <a:pt x="3133090" y="1942601"/>
                  </a:lnTo>
                  <a:lnTo>
                    <a:pt x="3133090" y="1959811"/>
                  </a:lnTo>
                  <a:lnTo>
                    <a:pt x="334391" y="1959811"/>
                  </a:lnTo>
                  <a:lnTo>
                    <a:pt x="334391" y="1942601"/>
                  </a:lnTo>
                  <a:lnTo>
                    <a:pt x="334391" y="1959811"/>
                  </a:lnTo>
                  <a:cubicBezTo>
                    <a:pt x="149860" y="1959811"/>
                    <a:pt x="0" y="1808539"/>
                    <a:pt x="0" y="1621681"/>
                  </a:cubicBezTo>
                  <a:lnTo>
                    <a:pt x="0" y="338131"/>
                  </a:lnTo>
                  <a:lnTo>
                    <a:pt x="16891" y="338131"/>
                  </a:lnTo>
                  <a:lnTo>
                    <a:pt x="0" y="338131"/>
                  </a:lnTo>
                  <a:moveTo>
                    <a:pt x="33909" y="338131"/>
                  </a:moveTo>
                  <a:lnTo>
                    <a:pt x="33909" y="1621681"/>
                  </a:lnTo>
                  <a:lnTo>
                    <a:pt x="16891" y="1621681"/>
                  </a:lnTo>
                  <a:lnTo>
                    <a:pt x="33909" y="1621681"/>
                  </a:lnTo>
                  <a:cubicBezTo>
                    <a:pt x="33909" y="1789258"/>
                    <a:pt x="168275" y="1925390"/>
                    <a:pt x="334391" y="1925390"/>
                  </a:cubicBezTo>
                  <a:lnTo>
                    <a:pt x="3133090" y="1925390"/>
                  </a:lnTo>
                  <a:cubicBezTo>
                    <a:pt x="3299206" y="1925390"/>
                    <a:pt x="3433572" y="1789258"/>
                    <a:pt x="3433572" y="1621681"/>
                  </a:cubicBezTo>
                  <a:lnTo>
                    <a:pt x="3433572" y="338131"/>
                  </a:lnTo>
                  <a:cubicBezTo>
                    <a:pt x="3433572" y="170553"/>
                    <a:pt x="3299206" y="34421"/>
                    <a:pt x="3133090" y="34421"/>
                  </a:cubicBezTo>
                  <a:lnTo>
                    <a:pt x="334391" y="34421"/>
                  </a:lnTo>
                  <a:lnTo>
                    <a:pt x="334391" y="17211"/>
                  </a:lnTo>
                  <a:lnTo>
                    <a:pt x="334391" y="34551"/>
                  </a:lnTo>
                  <a:cubicBezTo>
                    <a:pt x="168275" y="34551"/>
                    <a:pt x="33909" y="170553"/>
                    <a:pt x="33909" y="3381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-19050"/>
              <a:ext cx="3467467" cy="1942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Co-Pitch with Agency </a:t>
              </a:r>
            </a:p>
            <a:p>
              <a:pPr algn="ctr">
                <a:lnSpc>
                  <a:spcPts val="2160"/>
                </a:lnSpc>
              </a:pPr>
              <a:r>
                <a:rPr lang="en-US" sz="1800">
                  <a:solidFill>
                    <a:srgbClr val="FFFFFF"/>
                  </a:solidFill>
                  <a:latin typeface="Poppins"/>
                </a:rPr>
                <a:t>(SKALE as Technology Partner)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4341416" y="8232924"/>
            <a:ext cx="2600600" cy="1442600"/>
            <a:chOff x="0" y="0"/>
            <a:chExt cx="3467467" cy="1923467"/>
          </a:xfrm>
        </p:grpSpPr>
        <p:sp>
          <p:nvSpPr>
            <p:cNvPr id="46" name="Freeform 46"/>
            <p:cNvSpPr/>
            <p:nvPr/>
          </p:nvSpPr>
          <p:spPr>
            <a:xfrm>
              <a:off x="16891" y="16891"/>
              <a:ext cx="3433699" cy="1889633"/>
            </a:xfrm>
            <a:custGeom>
              <a:avLst/>
              <a:gdLst/>
              <a:ahLst/>
              <a:cxnLst/>
              <a:rect l="l" t="t" r="r" b="b"/>
              <a:pathLst>
                <a:path w="3433699" h="1889633">
                  <a:moveTo>
                    <a:pt x="0" y="314960"/>
                  </a:moveTo>
                  <a:cubicBezTo>
                    <a:pt x="0" y="140970"/>
                    <a:pt x="142113" y="0"/>
                    <a:pt x="317500" y="0"/>
                  </a:cubicBezTo>
                  <a:lnTo>
                    <a:pt x="3116199" y="0"/>
                  </a:lnTo>
                  <a:cubicBezTo>
                    <a:pt x="3291586" y="0"/>
                    <a:pt x="3433699" y="140970"/>
                    <a:pt x="3433699" y="314960"/>
                  </a:cubicBezTo>
                  <a:lnTo>
                    <a:pt x="3433699" y="1574673"/>
                  </a:lnTo>
                  <a:cubicBezTo>
                    <a:pt x="3433699" y="1748663"/>
                    <a:pt x="3291586" y="1889633"/>
                    <a:pt x="3116199" y="1889633"/>
                  </a:cubicBezTo>
                  <a:lnTo>
                    <a:pt x="317500" y="1889633"/>
                  </a:lnTo>
                  <a:cubicBezTo>
                    <a:pt x="142113" y="1889633"/>
                    <a:pt x="0" y="1748663"/>
                    <a:pt x="0" y="1574673"/>
                  </a:cubicBez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47" name="Freeform 47"/>
            <p:cNvSpPr/>
            <p:nvPr/>
          </p:nvSpPr>
          <p:spPr>
            <a:xfrm>
              <a:off x="0" y="0"/>
              <a:ext cx="3467481" cy="1923415"/>
            </a:xfrm>
            <a:custGeom>
              <a:avLst/>
              <a:gdLst/>
              <a:ahLst/>
              <a:cxnLst/>
              <a:rect l="l" t="t" r="r" b="b"/>
              <a:pathLst>
                <a:path w="3467481" h="1923415">
                  <a:moveTo>
                    <a:pt x="0" y="331851"/>
                  </a:moveTo>
                  <a:cubicBezTo>
                    <a:pt x="0" y="148463"/>
                    <a:pt x="149860" y="0"/>
                    <a:pt x="334391" y="0"/>
                  </a:cubicBezTo>
                  <a:lnTo>
                    <a:pt x="3133090" y="0"/>
                  </a:lnTo>
                  <a:lnTo>
                    <a:pt x="3133090" y="16891"/>
                  </a:lnTo>
                  <a:lnTo>
                    <a:pt x="3133090" y="0"/>
                  </a:lnTo>
                  <a:cubicBezTo>
                    <a:pt x="3317621" y="0"/>
                    <a:pt x="3467481" y="148463"/>
                    <a:pt x="3467481" y="331851"/>
                  </a:cubicBezTo>
                  <a:lnTo>
                    <a:pt x="3450590" y="331851"/>
                  </a:lnTo>
                  <a:lnTo>
                    <a:pt x="3467481" y="331851"/>
                  </a:lnTo>
                  <a:lnTo>
                    <a:pt x="3467481" y="1591564"/>
                  </a:lnTo>
                  <a:lnTo>
                    <a:pt x="3450590" y="1591564"/>
                  </a:lnTo>
                  <a:lnTo>
                    <a:pt x="3467481" y="1591564"/>
                  </a:lnTo>
                  <a:cubicBezTo>
                    <a:pt x="3467481" y="1774952"/>
                    <a:pt x="3317621" y="1923415"/>
                    <a:pt x="3133090" y="1923415"/>
                  </a:cubicBezTo>
                  <a:lnTo>
                    <a:pt x="3133090" y="1906524"/>
                  </a:lnTo>
                  <a:lnTo>
                    <a:pt x="3133090" y="1923415"/>
                  </a:lnTo>
                  <a:lnTo>
                    <a:pt x="334391" y="1923415"/>
                  </a:lnTo>
                  <a:lnTo>
                    <a:pt x="334391" y="1906524"/>
                  </a:lnTo>
                  <a:lnTo>
                    <a:pt x="334391" y="1923415"/>
                  </a:lnTo>
                  <a:cubicBezTo>
                    <a:pt x="149860" y="1923415"/>
                    <a:pt x="0" y="1774952"/>
                    <a:pt x="0" y="1591564"/>
                  </a:cubicBezTo>
                  <a:lnTo>
                    <a:pt x="0" y="331851"/>
                  </a:lnTo>
                  <a:lnTo>
                    <a:pt x="16891" y="331851"/>
                  </a:lnTo>
                  <a:lnTo>
                    <a:pt x="0" y="331851"/>
                  </a:lnTo>
                  <a:moveTo>
                    <a:pt x="33909" y="331851"/>
                  </a:moveTo>
                  <a:lnTo>
                    <a:pt x="33909" y="1591564"/>
                  </a:lnTo>
                  <a:lnTo>
                    <a:pt x="16891" y="1591564"/>
                  </a:lnTo>
                  <a:lnTo>
                    <a:pt x="33909" y="1591564"/>
                  </a:lnTo>
                  <a:cubicBezTo>
                    <a:pt x="33909" y="1756029"/>
                    <a:pt x="168275" y="1889633"/>
                    <a:pt x="334391" y="1889633"/>
                  </a:cubicBezTo>
                  <a:lnTo>
                    <a:pt x="3133090" y="1889633"/>
                  </a:lnTo>
                  <a:cubicBezTo>
                    <a:pt x="3299206" y="1889633"/>
                    <a:pt x="3433572" y="1756029"/>
                    <a:pt x="3433572" y="1591564"/>
                  </a:cubicBezTo>
                  <a:lnTo>
                    <a:pt x="3433572" y="331851"/>
                  </a:lnTo>
                  <a:cubicBezTo>
                    <a:pt x="3433572" y="167386"/>
                    <a:pt x="3299206" y="33782"/>
                    <a:pt x="3133090" y="33782"/>
                  </a:cubicBezTo>
                  <a:lnTo>
                    <a:pt x="334391" y="33782"/>
                  </a:lnTo>
                  <a:lnTo>
                    <a:pt x="334391" y="16891"/>
                  </a:lnTo>
                  <a:lnTo>
                    <a:pt x="334391" y="33909"/>
                  </a:lnTo>
                  <a:cubicBezTo>
                    <a:pt x="168275" y="33909"/>
                    <a:pt x="33909" y="167386"/>
                    <a:pt x="33909" y="33185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0" y="-19050"/>
              <a:ext cx="3467467" cy="1942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SKALE provides Quotation and Est. Timeline </a:t>
              </a:r>
            </a:p>
          </p:txBody>
        </p:sp>
      </p:grpSp>
      <p:sp>
        <p:nvSpPr>
          <p:cNvPr id="49" name="AutoShape 49"/>
          <p:cNvSpPr/>
          <p:nvPr/>
        </p:nvSpPr>
        <p:spPr>
          <a:xfrm rot="4015">
            <a:off x="990283" y="5664708"/>
            <a:ext cx="16307261" cy="0"/>
          </a:xfrm>
          <a:prstGeom prst="line">
            <a:avLst/>
          </a:prstGeom>
          <a:ln w="9525" cap="rnd">
            <a:solidFill>
              <a:srgbClr val="5F5F5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0" name="TextBox 50"/>
          <p:cNvSpPr txBox="1"/>
          <p:nvPr/>
        </p:nvSpPr>
        <p:spPr>
          <a:xfrm>
            <a:off x="17477890" y="9095815"/>
            <a:ext cx="282286" cy="79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000000"/>
                </a:solidFill>
                <a:latin typeface="Poppins"/>
              </a:rPr>
              <a:t>6</a:t>
            </a:r>
          </a:p>
        </p:txBody>
      </p:sp>
      <p:grpSp>
        <p:nvGrpSpPr>
          <p:cNvPr id="51" name="Group 51"/>
          <p:cNvGrpSpPr/>
          <p:nvPr/>
        </p:nvGrpSpPr>
        <p:grpSpPr>
          <a:xfrm>
            <a:off x="8835662" y="3368564"/>
            <a:ext cx="971600" cy="477800"/>
            <a:chOff x="0" y="0"/>
            <a:chExt cx="1295467" cy="637067"/>
          </a:xfrm>
        </p:grpSpPr>
        <p:sp>
          <p:nvSpPr>
            <p:cNvPr id="52" name="Freeform 52"/>
            <p:cNvSpPr/>
            <p:nvPr/>
          </p:nvSpPr>
          <p:spPr>
            <a:xfrm>
              <a:off x="16891" y="16891"/>
              <a:ext cx="1261745" cy="603250"/>
            </a:xfrm>
            <a:custGeom>
              <a:avLst/>
              <a:gdLst/>
              <a:ahLst/>
              <a:cxnLst/>
              <a:rect l="l" t="t" r="r" b="b"/>
              <a:pathLst>
                <a:path w="1261745" h="603250">
                  <a:moveTo>
                    <a:pt x="0" y="150876"/>
                  </a:moveTo>
                  <a:lnTo>
                    <a:pt x="951484" y="150876"/>
                  </a:lnTo>
                  <a:lnTo>
                    <a:pt x="951484" y="0"/>
                  </a:lnTo>
                  <a:lnTo>
                    <a:pt x="1261745" y="301625"/>
                  </a:lnTo>
                  <a:lnTo>
                    <a:pt x="951484" y="603250"/>
                  </a:lnTo>
                  <a:lnTo>
                    <a:pt x="951484" y="452501"/>
                  </a:lnTo>
                  <a:lnTo>
                    <a:pt x="0" y="452501"/>
                  </a:lnTo>
                  <a:close/>
                </a:path>
              </a:pathLst>
            </a:custGeom>
            <a:solidFill>
              <a:srgbClr val="5F5F5F"/>
            </a:solidFill>
          </p:spPr>
        </p:sp>
        <p:sp>
          <p:nvSpPr>
            <p:cNvPr id="53" name="Freeform 53"/>
            <p:cNvSpPr/>
            <p:nvPr/>
          </p:nvSpPr>
          <p:spPr>
            <a:xfrm>
              <a:off x="0" y="-1397"/>
              <a:ext cx="1295400" cy="639826"/>
            </a:xfrm>
            <a:custGeom>
              <a:avLst/>
              <a:gdLst/>
              <a:ahLst/>
              <a:cxnLst/>
              <a:rect l="l" t="t" r="r" b="b"/>
              <a:pathLst>
                <a:path w="1295400" h="639826">
                  <a:moveTo>
                    <a:pt x="16891" y="152146"/>
                  </a:moveTo>
                  <a:lnTo>
                    <a:pt x="968375" y="152146"/>
                  </a:lnTo>
                  <a:lnTo>
                    <a:pt x="968375" y="169037"/>
                  </a:lnTo>
                  <a:lnTo>
                    <a:pt x="951357" y="169037"/>
                  </a:lnTo>
                  <a:lnTo>
                    <a:pt x="951357" y="18288"/>
                  </a:lnTo>
                  <a:cubicBezTo>
                    <a:pt x="951357" y="11430"/>
                    <a:pt x="955421" y="5334"/>
                    <a:pt x="961644" y="2667"/>
                  </a:cubicBezTo>
                  <a:cubicBezTo>
                    <a:pt x="967867" y="0"/>
                    <a:pt x="975106" y="1397"/>
                    <a:pt x="980059" y="6096"/>
                  </a:cubicBezTo>
                  <a:lnTo>
                    <a:pt x="1290320" y="307848"/>
                  </a:lnTo>
                  <a:cubicBezTo>
                    <a:pt x="1293622" y="311023"/>
                    <a:pt x="1295400" y="315468"/>
                    <a:pt x="1295400" y="320040"/>
                  </a:cubicBezTo>
                  <a:cubicBezTo>
                    <a:pt x="1295400" y="324612"/>
                    <a:pt x="1293495" y="328930"/>
                    <a:pt x="1290320" y="332232"/>
                  </a:cubicBezTo>
                  <a:lnTo>
                    <a:pt x="980186" y="633730"/>
                  </a:lnTo>
                  <a:cubicBezTo>
                    <a:pt x="975360" y="638429"/>
                    <a:pt x="968121" y="639826"/>
                    <a:pt x="961771" y="637159"/>
                  </a:cubicBezTo>
                  <a:cubicBezTo>
                    <a:pt x="955421" y="634492"/>
                    <a:pt x="951484" y="628396"/>
                    <a:pt x="951484" y="621538"/>
                  </a:cubicBezTo>
                  <a:lnTo>
                    <a:pt x="951484" y="470789"/>
                  </a:lnTo>
                  <a:lnTo>
                    <a:pt x="968375" y="470789"/>
                  </a:lnTo>
                  <a:lnTo>
                    <a:pt x="968375" y="487680"/>
                  </a:lnTo>
                  <a:lnTo>
                    <a:pt x="16891" y="487680"/>
                  </a:lnTo>
                  <a:cubicBezTo>
                    <a:pt x="7620" y="487680"/>
                    <a:pt x="0" y="480060"/>
                    <a:pt x="0" y="470789"/>
                  </a:cubicBezTo>
                  <a:lnTo>
                    <a:pt x="0" y="169164"/>
                  </a:lnTo>
                  <a:cubicBezTo>
                    <a:pt x="0" y="159766"/>
                    <a:pt x="7620" y="152273"/>
                    <a:pt x="16891" y="152273"/>
                  </a:cubicBezTo>
                  <a:moveTo>
                    <a:pt x="16891" y="186182"/>
                  </a:moveTo>
                  <a:lnTo>
                    <a:pt x="16891" y="169164"/>
                  </a:lnTo>
                  <a:lnTo>
                    <a:pt x="33909" y="169164"/>
                  </a:lnTo>
                  <a:lnTo>
                    <a:pt x="33909" y="470789"/>
                  </a:lnTo>
                  <a:lnTo>
                    <a:pt x="16891" y="470789"/>
                  </a:lnTo>
                  <a:lnTo>
                    <a:pt x="16891" y="453771"/>
                  </a:lnTo>
                  <a:lnTo>
                    <a:pt x="968375" y="453771"/>
                  </a:lnTo>
                  <a:cubicBezTo>
                    <a:pt x="977773" y="453771"/>
                    <a:pt x="985266" y="461391"/>
                    <a:pt x="985266" y="470662"/>
                  </a:cubicBezTo>
                  <a:lnTo>
                    <a:pt x="985266" y="621538"/>
                  </a:lnTo>
                  <a:lnTo>
                    <a:pt x="968375" y="621538"/>
                  </a:lnTo>
                  <a:lnTo>
                    <a:pt x="956564" y="609346"/>
                  </a:lnTo>
                  <a:lnTo>
                    <a:pt x="1266698" y="307848"/>
                  </a:lnTo>
                  <a:lnTo>
                    <a:pt x="1278509" y="320040"/>
                  </a:lnTo>
                  <a:lnTo>
                    <a:pt x="1266698" y="332232"/>
                  </a:lnTo>
                  <a:lnTo>
                    <a:pt x="956564" y="30480"/>
                  </a:lnTo>
                  <a:lnTo>
                    <a:pt x="968375" y="18288"/>
                  </a:lnTo>
                  <a:lnTo>
                    <a:pt x="985266" y="18288"/>
                  </a:lnTo>
                  <a:lnTo>
                    <a:pt x="985266" y="169164"/>
                  </a:lnTo>
                  <a:cubicBezTo>
                    <a:pt x="985266" y="178562"/>
                    <a:pt x="977646" y="186055"/>
                    <a:pt x="968375" y="186055"/>
                  </a:cubicBezTo>
                  <a:lnTo>
                    <a:pt x="16891" y="18605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4" name="Group 54"/>
          <p:cNvGrpSpPr/>
          <p:nvPr/>
        </p:nvGrpSpPr>
        <p:grpSpPr>
          <a:xfrm>
            <a:off x="12961740" y="3368294"/>
            <a:ext cx="971600" cy="477800"/>
            <a:chOff x="0" y="0"/>
            <a:chExt cx="1295467" cy="637067"/>
          </a:xfrm>
        </p:grpSpPr>
        <p:sp>
          <p:nvSpPr>
            <p:cNvPr id="55" name="Freeform 55"/>
            <p:cNvSpPr/>
            <p:nvPr/>
          </p:nvSpPr>
          <p:spPr>
            <a:xfrm>
              <a:off x="16891" y="16891"/>
              <a:ext cx="1261745" cy="603250"/>
            </a:xfrm>
            <a:custGeom>
              <a:avLst/>
              <a:gdLst/>
              <a:ahLst/>
              <a:cxnLst/>
              <a:rect l="l" t="t" r="r" b="b"/>
              <a:pathLst>
                <a:path w="1261745" h="603250">
                  <a:moveTo>
                    <a:pt x="0" y="150876"/>
                  </a:moveTo>
                  <a:lnTo>
                    <a:pt x="951484" y="150876"/>
                  </a:lnTo>
                  <a:lnTo>
                    <a:pt x="951484" y="0"/>
                  </a:lnTo>
                  <a:lnTo>
                    <a:pt x="1261745" y="301625"/>
                  </a:lnTo>
                  <a:lnTo>
                    <a:pt x="951484" y="603250"/>
                  </a:lnTo>
                  <a:lnTo>
                    <a:pt x="951484" y="452501"/>
                  </a:lnTo>
                  <a:lnTo>
                    <a:pt x="0" y="452501"/>
                  </a:lnTo>
                  <a:close/>
                </a:path>
              </a:pathLst>
            </a:custGeom>
            <a:solidFill>
              <a:srgbClr val="5F5F5F"/>
            </a:solidFill>
          </p:spPr>
        </p:sp>
        <p:sp>
          <p:nvSpPr>
            <p:cNvPr id="56" name="Freeform 56"/>
            <p:cNvSpPr/>
            <p:nvPr/>
          </p:nvSpPr>
          <p:spPr>
            <a:xfrm>
              <a:off x="0" y="-1397"/>
              <a:ext cx="1295400" cy="639826"/>
            </a:xfrm>
            <a:custGeom>
              <a:avLst/>
              <a:gdLst/>
              <a:ahLst/>
              <a:cxnLst/>
              <a:rect l="l" t="t" r="r" b="b"/>
              <a:pathLst>
                <a:path w="1295400" h="639826">
                  <a:moveTo>
                    <a:pt x="16891" y="152146"/>
                  </a:moveTo>
                  <a:lnTo>
                    <a:pt x="968375" y="152146"/>
                  </a:lnTo>
                  <a:lnTo>
                    <a:pt x="968375" y="169037"/>
                  </a:lnTo>
                  <a:lnTo>
                    <a:pt x="951357" y="169037"/>
                  </a:lnTo>
                  <a:lnTo>
                    <a:pt x="951357" y="18288"/>
                  </a:lnTo>
                  <a:cubicBezTo>
                    <a:pt x="951357" y="11430"/>
                    <a:pt x="955421" y="5334"/>
                    <a:pt x="961644" y="2667"/>
                  </a:cubicBezTo>
                  <a:cubicBezTo>
                    <a:pt x="967867" y="0"/>
                    <a:pt x="975106" y="1397"/>
                    <a:pt x="980059" y="6096"/>
                  </a:cubicBezTo>
                  <a:lnTo>
                    <a:pt x="1290320" y="307848"/>
                  </a:lnTo>
                  <a:cubicBezTo>
                    <a:pt x="1293622" y="311023"/>
                    <a:pt x="1295400" y="315468"/>
                    <a:pt x="1295400" y="320040"/>
                  </a:cubicBezTo>
                  <a:cubicBezTo>
                    <a:pt x="1295400" y="324612"/>
                    <a:pt x="1293495" y="328930"/>
                    <a:pt x="1290320" y="332232"/>
                  </a:cubicBezTo>
                  <a:lnTo>
                    <a:pt x="980186" y="633730"/>
                  </a:lnTo>
                  <a:cubicBezTo>
                    <a:pt x="975360" y="638429"/>
                    <a:pt x="968121" y="639826"/>
                    <a:pt x="961771" y="637159"/>
                  </a:cubicBezTo>
                  <a:cubicBezTo>
                    <a:pt x="955421" y="634492"/>
                    <a:pt x="951484" y="628396"/>
                    <a:pt x="951484" y="621538"/>
                  </a:cubicBezTo>
                  <a:lnTo>
                    <a:pt x="951484" y="470789"/>
                  </a:lnTo>
                  <a:lnTo>
                    <a:pt x="968375" y="470789"/>
                  </a:lnTo>
                  <a:lnTo>
                    <a:pt x="968375" y="487680"/>
                  </a:lnTo>
                  <a:lnTo>
                    <a:pt x="16891" y="487680"/>
                  </a:lnTo>
                  <a:cubicBezTo>
                    <a:pt x="7620" y="487680"/>
                    <a:pt x="0" y="480060"/>
                    <a:pt x="0" y="470789"/>
                  </a:cubicBezTo>
                  <a:lnTo>
                    <a:pt x="0" y="169164"/>
                  </a:lnTo>
                  <a:cubicBezTo>
                    <a:pt x="0" y="159766"/>
                    <a:pt x="7620" y="152273"/>
                    <a:pt x="16891" y="152273"/>
                  </a:cubicBezTo>
                  <a:moveTo>
                    <a:pt x="16891" y="186182"/>
                  </a:moveTo>
                  <a:lnTo>
                    <a:pt x="16891" y="169164"/>
                  </a:lnTo>
                  <a:lnTo>
                    <a:pt x="33909" y="169164"/>
                  </a:lnTo>
                  <a:lnTo>
                    <a:pt x="33909" y="470789"/>
                  </a:lnTo>
                  <a:lnTo>
                    <a:pt x="16891" y="470789"/>
                  </a:lnTo>
                  <a:lnTo>
                    <a:pt x="16891" y="453771"/>
                  </a:lnTo>
                  <a:lnTo>
                    <a:pt x="968375" y="453771"/>
                  </a:lnTo>
                  <a:cubicBezTo>
                    <a:pt x="977773" y="453771"/>
                    <a:pt x="985266" y="461391"/>
                    <a:pt x="985266" y="470662"/>
                  </a:cubicBezTo>
                  <a:lnTo>
                    <a:pt x="985266" y="621538"/>
                  </a:lnTo>
                  <a:lnTo>
                    <a:pt x="968375" y="621538"/>
                  </a:lnTo>
                  <a:lnTo>
                    <a:pt x="956564" y="609346"/>
                  </a:lnTo>
                  <a:lnTo>
                    <a:pt x="1266698" y="307848"/>
                  </a:lnTo>
                  <a:lnTo>
                    <a:pt x="1278509" y="320040"/>
                  </a:lnTo>
                  <a:lnTo>
                    <a:pt x="1266698" y="332232"/>
                  </a:lnTo>
                  <a:lnTo>
                    <a:pt x="956564" y="30480"/>
                  </a:lnTo>
                  <a:lnTo>
                    <a:pt x="968375" y="18288"/>
                  </a:lnTo>
                  <a:lnTo>
                    <a:pt x="985266" y="18288"/>
                  </a:lnTo>
                  <a:lnTo>
                    <a:pt x="985266" y="169164"/>
                  </a:lnTo>
                  <a:cubicBezTo>
                    <a:pt x="985266" y="178562"/>
                    <a:pt x="977646" y="186055"/>
                    <a:pt x="968375" y="186055"/>
                  </a:cubicBezTo>
                  <a:lnTo>
                    <a:pt x="16891" y="18605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7" name="Group 57"/>
          <p:cNvGrpSpPr/>
          <p:nvPr/>
        </p:nvGrpSpPr>
        <p:grpSpPr>
          <a:xfrm>
            <a:off x="4925060" y="7619893"/>
            <a:ext cx="971600" cy="477800"/>
            <a:chOff x="0" y="0"/>
            <a:chExt cx="1295467" cy="637067"/>
          </a:xfrm>
        </p:grpSpPr>
        <p:sp>
          <p:nvSpPr>
            <p:cNvPr id="58" name="Freeform 58"/>
            <p:cNvSpPr/>
            <p:nvPr/>
          </p:nvSpPr>
          <p:spPr>
            <a:xfrm>
              <a:off x="16891" y="16891"/>
              <a:ext cx="1261745" cy="603250"/>
            </a:xfrm>
            <a:custGeom>
              <a:avLst/>
              <a:gdLst/>
              <a:ahLst/>
              <a:cxnLst/>
              <a:rect l="l" t="t" r="r" b="b"/>
              <a:pathLst>
                <a:path w="1261745" h="603250">
                  <a:moveTo>
                    <a:pt x="0" y="150876"/>
                  </a:moveTo>
                  <a:lnTo>
                    <a:pt x="951484" y="150876"/>
                  </a:lnTo>
                  <a:lnTo>
                    <a:pt x="951484" y="0"/>
                  </a:lnTo>
                  <a:lnTo>
                    <a:pt x="1261745" y="301625"/>
                  </a:lnTo>
                  <a:lnTo>
                    <a:pt x="951484" y="603250"/>
                  </a:lnTo>
                  <a:lnTo>
                    <a:pt x="951484" y="452501"/>
                  </a:lnTo>
                  <a:lnTo>
                    <a:pt x="0" y="452501"/>
                  </a:lnTo>
                  <a:close/>
                </a:path>
              </a:pathLst>
            </a:custGeom>
            <a:solidFill>
              <a:srgbClr val="5F5F5F"/>
            </a:solidFill>
          </p:spPr>
        </p:sp>
        <p:sp>
          <p:nvSpPr>
            <p:cNvPr id="59" name="Freeform 59"/>
            <p:cNvSpPr/>
            <p:nvPr/>
          </p:nvSpPr>
          <p:spPr>
            <a:xfrm>
              <a:off x="0" y="-1397"/>
              <a:ext cx="1295400" cy="639826"/>
            </a:xfrm>
            <a:custGeom>
              <a:avLst/>
              <a:gdLst/>
              <a:ahLst/>
              <a:cxnLst/>
              <a:rect l="l" t="t" r="r" b="b"/>
              <a:pathLst>
                <a:path w="1295400" h="639826">
                  <a:moveTo>
                    <a:pt x="16891" y="152146"/>
                  </a:moveTo>
                  <a:lnTo>
                    <a:pt x="968375" y="152146"/>
                  </a:lnTo>
                  <a:lnTo>
                    <a:pt x="968375" y="169037"/>
                  </a:lnTo>
                  <a:lnTo>
                    <a:pt x="951357" y="169037"/>
                  </a:lnTo>
                  <a:lnTo>
                    <a:pt x="951357" y="18288"/>
                  </a:lnTo>
                  <a:cubicBezTo>
                    <a:pt x="951357" y="11430"/>
                    <a:pt x="955421" y="5334"/>
                    <a:pt x="961644" y="2667"/>
                  </a:cubicBezTo>
                  <a:cubicBezTo>
                    <a:pt x="967867" y="0"/>
                    <a:pt x="975106" y="1397"/>
                    <a:pt x="980059" y="6096"/>
                  </a:cubicBezTo>
                  <a:lnTo>
                    <a:pt x="1290320" y="307848"/>
                  </a:lnTo>
                  <a:cubicBezTo>
                    <a:pt x="1293622" y="311023"/>
                    <a:pt x="1295400" y="315468"/>
                    <a:pt x="1295400" y="320040"/>
                  </a:cubicBezTo>
                  <a:cubicBezTo>
                    <a:pt x="1295400" y="324612"/>
                    <a:pt x="1293495" y="328930"/>
                    <a:pt x="1290320" y="332232"/>
                  </a:cubicBezTo>
                  <a:lnTo>
                    <a:pt x="980186" y="633730"/>
                  </a:lnTo>
                  <a:cubicBezTo>
                    <a:pt x="975360" y="638429"/>
                    <a:pt x="968121" y="639826"/>
                    <a:pt x="961771" y="637159"/>
                  </a:cubicBezTo>
                  <a:cubicBezTo>
                    <a:pt x="955421" y="634492"/>
                    <a:pt x="951484" y="628396"/>
                    <a:pt x="951484" y="621538"/>
                  </a:cubicBezTo>
                  <a:lnTo>
                    <a:pt x="951484" y="470789"/>
                  </a:lnTo>
                  <a:lnTo>
                    <a:pt x="968375" y="470789"/>
                  </a:lnTo>
                  <a:lnTo>
                    <a:pt x="968375" y="487680"/>
                  </a:lnTo>
                  <a:lnTo>
                    <a:pt x="16891" y="487680"/>
                  </a:lnTo>
                  <a:cubicBezTo>
                    <a:pt x="7620" y="487680"/>
                    <a:pt x="0" y="480060"/>
                    <a:pt x="0" y="470789"/>
                  </a:cubicBezTo>
                  <a:lnTo>
                    <a:pt x="0" y="169164"/>
                  </a:lnTo>
                  <a:cubicBezTo>
                    <a:pt x="0" y="159766"/>
                    <a:pt x="7620" y="152273"/>
                    <a:pt x="16891" y="152273"/>
                  </a:cubicBezTo>
                  <a:moveTo>
                    <a:pt x="16891" y="186182"/>
                  </a:moveTo>
                  <a:lnTo>
                    <a:pt x="16891" y="169164"/>
                  </a:lnTo>
                  <a:lnTo>
                    <a:pt x="33909" y="169164"/>
                  </a:lnTo>
                  <a:lnTo>
                    <a:pt x="33909" y="470789"/>
                  </a:lnTo>
                  <a:lnTo>
                    <a:pt x="16891" y="470789"/>
                  </a:lnTo>
                  <a:lnTo>
                    <a:pt x="16891" y="453771"/>
                  </a:lnTo>
                  <a:lnTo>
                    <a:pt x="968375" y="453771"/>
                  </a:lnTo>
                  <a:cubicBezTo>
                    <a:pt x="977773" y="453771"/>
                    <a:pt x="985266" y="461391"/>
                    <a:pt x="985266" y="470662"/>
                  </a:cubicBezTo>
                  <a:lnTo>
                    <a:pt x="985266" y="621538"/>
                  </a:lnTo>
                  <a:lnTo>
                    <a:pt x="968375" y="621538"/>
                  </a:lnTo>
                  <a:lnTo>
                    <a:pt x="956564" y="609346"/>
                  </a:lnTo>
                  <a:lnTo>
                    <a:pt x="1266698" y="307848"/>
                  </a:lnTo>
                  <a:lnTo>
                    <a:pt x="1278509" y="320040"/>
                  </a:lnTo>
                  <a:lnTo>
                    <a:pt x="1266698" y="332232"/>
                  </a:lnTo>
                  <a:lnTo>
                    <a:pt x="956564" y="30480"/>
                  </a:lnTo>
                  <a:lnTo>
                    <a:pt x="968375" y="18288"/>
                  </a:lnTo>
                  <a:lnTo>
                    <a:pt x="985266" y="18288"/>
                  </a:lnTo>
                  <a:lnTo>
                    <a:pt x="985266" y="169164"/>
                  </a:lnTo>
                  <a:cubicBezTo>
                    <a:pt x="985266" y="178562"/>
                    <a:pt x="977646" y="186055"/>
                    <a:pt x="968375" y="186055"/>
                  </a:cubicBezTo>
                  <a:lnTo>
                    <a:pt x="16891" y="18605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0" name="Group 60"/>
          <p:cNvGrpSpPr/>
          <p:nvPr/>
        </p:nvGrpSpPr>
        <p:grpSpPr>
          <a:xfrm>
            <a:off x="8927432" y="7493508"/>
            <a:ext cx="971600" cy="477800"/>
            <a:chOff x="0" y="0"/>
            <a:chExt cx="1295467" cy="637067"/>
          </a:xfrm>
        </p:grpSpPr>
        <p:sp>
          <p:nvSpPr>
            <p:cNvPr id="61" name="Freeform 61"/>
            <p:cNvSpPr/>
            <p:nvPr/>
          </p:nvSpPr>
          <p:spPr>
            <a:xfrm>
              <a:off x="16891" y="16891"/>
              <a:ext cx="1261745" cy="603250"/>
            </a:xfrm>
            <a:custGeom>
              <a:avLst/>
              <a:gdLst/>
              <a:ahLst/>
              <a:cxnLst/>
              <a:rect l="l" t="t" r="r" b="b"/>
              <a:pathLst>
                <a:path w="1261745" h="603250">
                  <a:moveTo>
                    <a:pt x="0" y="150876"/>
                  </a:moveTo>
                  <a:lnTo>
                    <a:pt x="951484" y="150876"/>
                  </a:lnTo>
                  <a:lnTo>
                    <a:pt x="951484" y="0"/>
                  </a:lnTo>
                  <a:lnTo>
                    <a:pt x="1261745" y="301625"/>
                  </a:lnTo>
                  <a:lnTo>
                    <a:pt x="951484" y="603250"/>
                  </a:lnTo>
                  <a:lnTo>
                    <a:pt x="951484" y="452501"/>
                  </a:lnTo>
                  <a:lnTo>
                    <a:pt x="0" y="452501"/>
                  </a:lnTo>
                  <a:close/>
                </a:path>
              </a:pathLst>
            </a:custGeom>
            <a:solidFill>
              <a:srgbClr val="5F5F5F"/>
            </a:solidFill>
          </p:spPr>
        </p:sp>
        <p:sp>
          <p:nvSpPr>
            <p:cNvPr id="62" name="Freeform 62"/>
            <p:cNvSpPr/>
            <p:nvPr/>
          </p:nvSpPr>
          <p:spPr>
            <a:xfrm>
              <a:off x="0" y="-1397"/>
              <a:ext cx="1295400" cy="639826"/>
            </a:xfrm>
            <a:custGeom>
              <a:avLst/>
              <a:gdLst/>
              <a:ahLst/>
              <a:cxnLst/>
              <a:rect l="l" t="t" r="r" b="b"/>
              <a:pathLst>
                <a:path w="1295400" h="639826">
                  <a:moveTo>
                    <a:pt x="16891" y="152146"/>
                  </a:moveTo>
                  <a:lnTo>
                    <a:pt x="968375" y="152146"/>
                  </a:lnTo>
                  <a:lnTo>
                    <a:pt x="968375" y="169037"/>
                  </a:lnTo>
                  <a:lnTo>
                    <a:pt x="951357" y="169037"/>
                  </a:lnTo>
                  <a:lnTo>
                    <a:pt x="951357" y="18288"/>
                  </a:lnTo>
                  <a:cubicBezTo>
                    <a:pt x="951357" y="11430"/>
                    <a:pt x="955421" y="5334"/>
                    <a:pt x="961644" y="2667"/>
                  </a:cubicBezTo>
                  <a:cubicBezTo>
                    <a:pt x="967867" y="0"/>
                    <a:pt x="975106" y="1397"/>
                    <a:pt x="980059" y="6096"/>
                  </a:cubicBezTo>
                  <a:lnTo>
                    <a:pt x="1290320" y="307848"/>
                  </a:lnTo>
                  <a:cubicBezTo>
                    <a:pt x="1293622" y="311023"/>
                    <a:pt x="1295400" y="315468"/>
                    <a:pt x="1295400" y="320040"/>
                  </a:cubicBezTo>
                  <a:cubicBezTo>
                    <a:pt x="1295400" y="324612"/>
                    <a:pt x="1293495" y="328930"/>
                    <a:pt x="1290320" y="332232"/>
                  </a:cubicBezTo>
                  <a:lnTo>
                    <a:pt x="980186" y="633730"/>
                  </a:lnTo>
                  <a:cubicBezTo>
                    <a:pt x="975360" y="638429"/>
                    <a:pt x="968121" y="639826"/>
                    <a:pt x="961771" y="637159"/>
                  </a:cubicBezTo>
                  <a:cubicBezTo>
                    <a:pt x="955421" y="634492"/>
                    <a:pt x="951484" y="628396"/>
                    <a:pt x="951484" y="621538"/>
                  </a:cubicBezTo>
                  <a:lnTo>
                    <a:pt x="951484" y="470789"/>
                  </a:lnTo>
                  <a:lnTo>
                    <a:pt x="968375" y="470789"/>
                  </a:lnTo>
                  <a:lnTo>
                    <a:pt x="968375" y="487680"/>
                  </a:lnTo>
                  <a:lnTo>
                    <a:pt x="16891" y="487680"/>
                  </a:lnTo>
                  <a:cubicBezTo>
                    <a:pt x="7620" y="487680"/>
                    <a:pt x="0" y="480060"/>
                    <a:pt x="0" y="470789"/>
                  </a:cubicBezTo>
                  <a:lnTo>
                    <a:pt x="0" y="169164"/>
                  </a:lnTo>
                  <a:cubicBezTo>
                    <a:pt x="0" y="159766"/>
                    <a:pt x="7620" y="152273"/>
                    <a:pt x="16891" y="152273"/>
                  </a:cubicBezTo>
                  <a:moveTo>
                    <a:pt x="16891" y="186182"/>
                  </a:moveTo>
                  <a:lnTo>
                    <a:pt x="16891" y="169164"/>
                  </a:lnTo>
                  <a:lnTo>
                    <a:pt x="33909" y="169164"/>
                  </a:lnTo>
                  <a:lnTo>
                    <a:pt x="33909" y="470789"/>
                  </a:lnTo>
                  <a:lnTo>
                    <a:pt x="16891" y="470789"/>
                  </a:lnTo>
                  <a:lnTo>
                    <a:pt x="16891" y="453771"/>
                  </a:lnTo>
                  <a:lnTo>
                    <a:pt x="968375" y="453771"/>
                  </a:lnTo>
                  <a:cubicBezTo>
                    <a:pt x="977773" y="453771"/>
                    <a:pt x="985266" y="461391"/>
                    <a:pt x="985266" y="470662"/>
                  </a:cubicBezTo>
                  <a:lnTo>
                    <a:pt x="985266" y="621538"/>
                  </a:lnTo>
                  <a:lnTo>
                    <a:pt x="968375" y="621538"/>
                  </a:lnTo>
                  <a:lnTo>
                    <a:pt x="956564" y="609346"/>
                  </a:lnTo>
                  <a:lnTo>
                    <a:pt x="1266698" y="307848"/>
                  </a:lnTo>
                  <a:lnTo>
                    <a:pt x="1278509" y="320040"/>
                  </a:lnTo>
                  <a:lnTo>
                    <a:pt x="1266698" y="332232"/>
                  </a:lnTo>
                  <a:lnTo>
                    <a:pt x="956564" y="30480"/>
                  </a:lnTo>
                  <a:lnTo>
                    <a:pt x="968375" y="18288"/>
                  </a:lnTo>
                  <a:lnTo>
                    <a:pt x="985266" y="18288"/>
                  </a:lnTo>
                  <a:lnTo>
                    <a:pt x="985266" y="169164"/>
                  </a:lnTo>
                  <a:cubicBezTo>
                    <a:pt x="985266" y="178562"/>
                    <a:pt x="977646" y="186055"/>
                    <a:pt x="968375" y="186055"/>
                  </a:cubicBezTo>
                  <a:lnTo>
                    <a:pt x="16891" y="18605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3" name="TextBox 63"/>
          <p:cNvSpPr txBox="1"/>
          <p:nvPr/>
        </p:nvSpPr>
        <p:spPr>
          <a:xfrm>
            <a:off x="5149421" y="942975"/>
            <a:ext cx="7988986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120">
                <a:solidFill>
                  <a:srgbClr val="000000"/>
                </a:solidFill>
                <a:latin typeface="Poppins Bold"/>
              </a:rPr>
              <a:t>HOW TO ACTIVATE SKALE’S SOLUTIONS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8127" y="1714135"/>
            <a:ext cx="4598225" cy="3429365"/>
            <a:chOff x="0" y="0"/>
            <a:chExt cx="1211055" cy="9032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11055" cy="903207"/>
            </a:xfrm>
            <a:custGeom>
              <a:avLst/>
              <a:gdLst/>
              <a:ahLst/>
              <a:cxnLst/>
              <a:rect l="l" t="t" r="r" b="b"/>
              <a:pathLst>
                <a:path w="1211055" h="903207">
                  <a:moveTo>
                    <a:pt x="33674" y="0"/>
                  </a:moveTo>
                  <a:lnTo>
                    <a:pt x="1177382" y="0"/>
                  </a:lnTo>
                  <a:cubicBezTo>
                    <a:pt x="1186312" y="0"/>
                    <a:pt x="1194877" y="3548"/>
                    <a:pt x="1201192" y="9863"/>
                  </a:cubicBezTo>
                  <a:cubicBezTo>
                    <a:pt x="1207507" y="16178"/>
                    <a:pt x="1211055" y="24743"/>
                    <a:pt x="1211055" y="33674"/>
                  </a:cubicBezTo>
                  <a:lnTo>
                    <a:pt x="1211055" y="869534"/>
                  </a:lnTo>
                  <a:cubicBezTo>
                    <a:pt x="1211055" y="878464"/>
                    <a:pt x="1207507" y="887029"/>
                    <a:pt x="1201192" y="893345"/>
                  </a:cubicBezTo>
                  <a:cubicBezTo>
                    <a:pt x="1194877" y="899660"/>
                    <a:pt x="1186312" y="903207"/>
                    <a:pt x="1177382" y="903207"/>
                  </a:cubicBezTo>
                  <a:lnTo>
                    <a:pt x="33674" y="903207"/>
                  </a:lnTo>
                  <a:cubicBezTo>
                    <a:pt x="24743" y="903207"/>
                    <a:pt x="16178" y="899660"/>
                    <a:pt x="9863" y="893345"/>
                  </a:cubicBezTo>
                  <a:cubicBezTo>
                    <a:pt x="3548" y="887029"/>
                    <a:pt x="0" y="878464"/>
                    <a:pt x="0" y="869534"/>
                  </a:cubicBezTo>
                  <a:lnTo>
                    <a:pt x="0" y="33674"/>
                  </a:lnTo>
                  <a:cubicBezTo>
                    <a:pt x="0" y="24743"/>
                    <a:pt x="3548" y="16178"/>
                    <a:pt x="9863" y="9863"/>
                  </a:cubicBezTo>
                  <a:cubicBezTo>
                    <a:pt x="16178" y="3548"/>
                    <a:pt x="24743" y="0"/>
                    <a:pt x="33674" y="0"/>
                  </a:cubicBez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28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82056" y="2085200"/>
            <a:ext cx="6073494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FF4D67"/>
                </a:solidFill>
                <a:latin typeface="Poppins Bold"/>
              </a:rPr>
              <a:t>Upload a Receipt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96456" y="2689820"/>
            <a:ext cx="4044693" cy="205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60"/>
              </a:lnSpc>
            </a:pPr>
            <a:r>
              <a:rPr lang="en-US" sz="2000">
                <a:solidFill>
                  <a:srgbClr val="000000"/>
                </a:solidFill>
                <a:latin typeface="Roboto"/>
              </a:rPr>
              <a:t>You can either manually approve customer receipts on the platform or utilize SKALE's smart receipts platform to automatically verify receipt uploads. Rewards can be personalized based on receipt data.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6772423" y="1714135"/>
            <a:ext cx="4598225" cy="3429365"/>
            <a:chOff x="0" y="0"/>
            <a:chExt cx="1211055" cy="90320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11055" cy="903207"/>
            </a:xfrm>
            <a:custGeom>
              <a:avLst/>
              <a:gdLst/>
              <a:ahLst/>
              <a:cxnLst/>
              <a:rect l="l" t="t" r="r" b="b"/>
              <a:pathLst>
                <a:path w="1211055" h="903207">
                  <a:moveTo>
                    <a:pt x="33674" y="0"/>
                  </a:moveTo>
                  <a:lnTo>
                    <a:pt x="1177382" y="0"/>
                  </a:lnTo>
                  <a:cubicBezTo>
                    <a:pt x="1186312" y="0"/>
                    <a:pt x="1194877" y="3548"/>
                    <a:pt x="1201192" y="9863"/>
                  </a:cubicBezTo>
                  <a:cubicBezTo>
                    <a:pt x="1207507" y="16178"/>
                    <a:pt x="1211055" y="24743"/>
                    <a:pt x="1211055" y="33674"/>
                  </a:cubicBezTo>
                  <a:lnTo>
                    <a:pt x="1211055" y="869534"/>
                  </a:lnTo>
                  <a:cubicBezTo>
                    <a:pt x="1211055" y="878464"/>
                    <a:pt x="1207507" y="887029"/>
                    <a:pt x="1201192" y="893345"/>
                  </a:cubicBezTo>
                  <a:cubicBezTo>
                    <a:pt x="1194877" y="899660"/>
                    <a:pt x="1186312" y="903207"/>
                    <a:pt x="1177382" y="903207"/>
                  </a:cubicBezTo>
                  <a:lnTo>
                    <a:pt x="33674" y="903207"/>
                  </a:lnTo>
                  <a:cubicBezTo>
                    <a:pt x="24743" y="903207"/>
                    <a:pt x="16178" y="899660"/>
                    <a:pt x="9863" y="893345"/>
                  </a:cubicBezTo>
                  <a:cubicBezTo>
                    <a:pt x="3548" y="887029"/>
                    <a:pt x="0" y="878464"/>
                    <a:pt x="0" y="869534"/>
                  </a:cubicBezTo>
                  <a:lnTo>
                    <a:pt x="0" y="33674"/>
                  </a:lnTo>
                  <a:cubicBezTo>
                    <a:pt x="0" y="24743"/>
                    <a:pt x="3548" y="16178"/>
                    <a:pt x="9863" y="9863"/>
                  </a:cubicBezTo>
                  <a:cubicBezTo>
                    <a:pt x="16178" y="3548"/>
                    <a:pt x="24743" y="0"/>
                    <a:pt x="33674" y="0"/>
                  </a:cubicBez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287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945555" y="2094725"/>
            <a:ext cx="4251961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sz="2300">
                <a:solidFill>
                  <a:srgbClr val="FF4D67"/>
                </a:solidFill>
                <a:latin typeface="Poppins Bold"/>
              </a:rPr>
              <a:t>Follow a social media page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049189" y="2861270"/>
            <a:ext cx="4044693" cy="1716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60"/>
              </a:lnSpc>
            </a:pPr>
            <a:r>
              <a:rPr lang="en-US" sz="2000" dirty="0">
                <a:solidFill>
                  <a:srgbClr val="000000"/>
                </a:solidFill>
                <a:latin typeface="Roboto"/>
              </a:rPr>
              <a:t>After users follow your Instagram or Facebook pages, you can request that they upload a screenshot of your page as proof that they completed the challenge.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2027873" y="1714135"/>
            <a:ext cx="4598225" cy="3429365"/>
            <a:chOff x="0" y="0"/>
            <a:chExt cx="1211055" cy="90320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11055" cy="903207"/>
            </a:xfrm>
            <a:custGeom>
              <a:avLst/>
              <a:gdLst/>
              <a:ahLst/>
              <a:cxnLst/>
              <a:rect l="l" t="t" r="r" b="b"/>
              <a:pathLst>
                <a:path w="1211055" h="903207">
                  <a:moveTo>
                    <a:pt x="33674" y="0"/>
                  </a:moveTo>
                  <a:lnTo>
                    <a:pt x="1177382" y="0"/>
                  </a:lnTo>
                  <a:cubicBezTo>
                    <a:pt x="1186312" y="0"/>
                    <a:pt x="1194877" y="3548"/>
                    <a:pt x="1201192" y="9863"/>
                  </a:cubicBezTo>
                  <a:cubicBezTo>
                    <a:pt x="1207507" y="16178"/>
                    <a:pt x="1211055" y="24743"/>
                    <a:pt x="1211055" y="33674"/>
                  </a:cubicBezTo>
                  <a:lnTo>
                    <a:pt x="1211055" y="869534"/>
                  </a:lnTo>
                  <a:cubicBezTo>
                    <a:pt x="1211055" y="878464"/>
                    <a:pt x="1207507" y="887029"/>
                    <a:pt x="1201192" y="893345"/>
                  </a:cubicBezTo>
                  <a:cubicBezTo>
                    <a:pt x="1194877" y="899660"/>
                    <a:pt x="1186312" y="903207"/>
                    <a:pt x="1177382" y="903207"/>
                  </a:cubicBezTo>
                  <a:lnTo>
                    <a:pt x="33674" y="903207"/>
                  </a:lnTo>
                  <a:cubicBezTo>
                    <a:pt x="24743" y="903207"/>
                    <a:pt x="16178" y="899660"/>
                    <a:pt x="9863" y="893345"/>
                  </a:cubicBezTo>
                  <a:cubicBezTo>
                    <a:pt x="3548" y="887029"/>
                    <a:pt x="0" y="878464"/>
                    <a:pt x="0" y="869534"/>
                  </a:cubicBezTo>
                  <a:lnTo>
                    <a:pt x="0" y="33674"/>
                  </a:lnTo>
                  <a:cubicBezTo>
                    <a:pt x="0" y="24743"/>
                    <a:pt x="3548" y="16178"/>
                    <a:pt x="9863" y="9863"/>
                  </a:cubicBezTo>
                  <a:cubicBezTo>
                    <a:pt x="16178" y="3548"/>
                    <a:pt x="24743" y="0"/>
                    <a:pt x="33674" y="0"/>
                  </a:cubicBez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287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2665876" y="2085200"/>
            <a:ext cx="3322220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FF4D67"/>
                </a:solidFill>
                <a:latin typeface="Poppins Bold"/>
              </a:rPr>
              <a:t>Upload a photo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304640" y="2861270"/>
            <a:ext cx="4044693" cy="1716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60"/>
              </a:lnSpc>
            </a:pPr>
            <a:r>
              <a:rPr lang="en-US" sz="2000">
                <a:solidFill>
                  <a:srgbClr val="000000"/>
                </a:solidFill>
                <a:latin typeface="Roboto"/>
              </a:rPr>
              <a:t>You can ask users to upload a photo of your product, a selfie from your event, or any other image that demonstrates they've completed the platform challenge you've set. 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4715250" y="-518671"/>
            <a:ext cx="8857500" cy="2761576"/>
            <a:chOff x="0" y="-419880"/>
            <a:chExt cx="2851382" cy="889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851382" cy="262104"/>
            </a:xfrm>
            <a:custGeom>
              <a:avLst/>
              <a:gdLst/>
              <a:ahLst/>
              <a:cxnLst/>
              <a:rect l="l" t="t" r="r" b="b"/>
              <a:pathLst>
                <a:path w="2851382" h="262104">
                  <a:moveTo>
                    <a:pt x="82161" y="0"/>
                  </a:moveTo>
                  <a:lnTo>
                    <a:pt x="2769221" y="0"/>
                  </a:lnTo>
                  <a:cubicBezTo>
                    <a:pt x="2814597" y="0"/>
                    <a:pt x="2851382" y="36785"/>
                    <a:pt x="2851382" y="82161"/>
                  </a:cubicBezTo>
                  <a:lnTo>
                    <a:pt x="2851382" y="179943"/>
                  </a:lnTo>
                  <a:cubicBezTo>
                    <a:pt x="2851382" y="201733"/>
                    <a:pt x="2842726" y="222631"/>
                    <a:pt x="2827318" y="238040"/>
                  </a:cubicBezTo>
                  <a:cubicBezTo>
                    <a:pt x="2811909" y="253448"/>
                    <a:pt x="2791011" y="262104"/>
                    <a:pt x="2769221" y="262104"/>
                  </a:cubicBezTo>
                  <a:lnTo>
                    <a:pt x="82161" y="262104"/>
                  </a:lnTo>
                  <a:cubicBezTo>
                    <a:pt x="36785" y="262104"/>
                    <a:pt x="0" y="225319"/>
                    <a:pt x="0" y="179943"/>
                  </a:cubicBezTo>
                  <a:lnTo>
                    <a:pt x="0" y="82161"/>
                  </a:lnTo>
                  <a:cubicBezTo>
                    <a:pt x="0" y="36785"/>
                    <a:pt x="36785" y="0"/>
                    <a:pt x="8216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841891" y="-419880"/>
              <a:ext cx="1057207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spc="119" dirty="0">
                  <a:solidFill>
                    <a:srgbClr val="000000"/>
                  </a:solidFill>
                  <a:latin typeface="Poppins Bold"/>
                </a:rPr>
                <a:t>CHALLENGES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428127" y="5534025"/>
            <a:ext cx="4598225" cy="3429365"/>
            <a:chOff x="0" y="0"/>
            <a:chExt cx="1211055" cy="90320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11055" cy="903207"/>
            </a:xfrm>
            <a:custGeom>
              <a:avLst/>
              <a:gdLst/>
              <a:ahLst/>
              <a:cxnLst/>
              <a:rect l="l" t="t" r="r" b="b"/>
              <a:pathLst>
                <a:path w="1211055" h="903207">
                  <a:moveTo>
                    <a:pt x="33674" y="0"/>
                  </a:moveTo>
                  <a:lnTo>
                    <a:pt x="1177382" y="0"/>
                  </a:lnTo>
                  <a:cubicBezTo>
                    <a:pt x="1186312" y="0"/>
                    <a:pt x="1194877" y="3548"/>
                    <a:pt x="1201192" y="9863"/>
                  </a:cubicBezTo>
                  <a:cubicBezTo>
                    <a:pt x="1207507" y="16178"/>
                    <a:pt x="1211055" y="24743"/>
                    <a:pt x="1211055" y="33674"/>
                  </a:cubicBezTo>
                  <a:lnTo>
                    <a:pt x="1211055" y="869534"/>
                  </a:lnTo>
                  <a:cubicBezTo>
                    <a:pt x="1211055" y="878464"/>
                    <a:pt x="1207507" y="887029"/>
                    <a:pt x="1201192" y="893345"/>
                  </a:cubicBezTo>
                  <a:cubicBezTo>
                    <a:pt x="1194877" y="899660"/>
                    <a:pt x="1186312" y="903207"/>
                    <a:pt x="1177382" y="903207"/>
                  </a:cubicBezTo>
                  <a:lnTo>
                    <a:pt x="33674" y="903207"/>
                  </a:lnTo>
                  <a:cubicBezTo>
                    <a:pt x="24743" y="903207"/>
                    <a:pt x="16178" y="899660"/>
                    <a:pt x="9863" y="893345"/>
                  </a:cubicBezTo>
                  <a:cubicBezTo>
                    <a:pt x="3548" y="887029"/>
                    <a:pt x="0" y="878464"/>
                    <a:pt x="0" y="869534"/>
                  </a:cubicBezTo>
                  <a:lnTo>
                    <a:pt x="0" y="33674"/>
                  </a:lnTo>
                  <a:cubicBezTo>
                    <a:pt x="0" y="24743"/>
                    <a:pt x="3548" y="16178"/>
                    <a:pt x="9863" y="9863"/>
                  </a:cubicBezTo>
                  <a:cubicBezTo>
                    <a:pt x="16178" y="3548"/>
                    <a:pt x="24743" y="0"/>
                    <a:pt x="33674" y="0"/>
                  </a:cubicBez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287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066130" y="5905090"/>
            <a:ext cx="3322220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FF4D67"/>
                </a:solidFill>
                <a:latin typeface="Poppins Bold"/>
              </a:rPr>
              <a:t>Scan a QR code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704893" y="6353371"/>
            <a:ext cx="4044693" cy="2402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60"/>
              </a:lnSpc>
            </a:pPr>
            <a:r>
              <a:rPr lang="en-US" sz="2000">
                <a:solidFill>
                  <a:srgbClr val="000000"/>
                </a:solidFill>
                <a:latin typeface="Roboto"/>
              </a:rPr>
              <a:t>QR codes can be generated by our platform for your stores, product packaging, or offline activations. </a:t>
            </a:r>
          </a:p>
          <a:p>
            <a:pPr algn="just">
              <a:lnSpc>
                <a:spcPts val="2760"/>
              </a:lnSpc>
            </a:pPr>
            <a:endParaRPr lang="en-US" sz="2000">
              <a:solidFill>
                <a:srgbClr val="000000"/>
              </a:solidFill>
              <a:latin typeface="Roboto"/>
            </a:endParaRPr>
          </a:p>
          <a:p>
            <a:pPr algn="just">
              <a:lnSpc>
                <a:spcPts val="2760"/>
              </a:lnSpc>
            </a:pPr>
            <a:r>
              <a:rPr lang="en-US" sz="2000">
                <a:solidFill>
                  <a:srgbClr val="000000"/>
                </a:solidFill>
                <a:latin typeface="Roboto"/>
              </a:rPr>
              <a:t>SKALE's games automatically scan QR codes and award points or chances to players in real-time. 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6755550" y="5534025"/>
            <a:ext cx="4598225" cy="3429365"/>
            <a:chOff x="0" y="0"/>
            <a:chExt cx="1211055" cy="90320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211055" cy="903207"/>
            </a:xfrm>
            <a:custGeom>
              <a:avLst/>
              <a:gdLst/>
              <a:ahLst/>
              <a:cxnLst/>
              <a:rect l="l" t="t" r="r" b="b"/>
              <a:pathLst>
                <a:path w="1211055" h="903207">
                  <a:moveTo>
                    <a:pt x="33674" y="0"/>
                  </a:moveTo>
                  <a:lnTo>
                    <a:pt x="1177382" y="0"/>
                  </a:lnTo>
                  <a:cubicBezTo>
                    <a:pt x="1186312" y="0"/>
                    <a:pt x="1194877" y="3548"/>
                    <a:pt x="1201192" y="9863"/>
                  </a:cubicBezTo>
                  <a:cubicBezTo>
                    <a:pt x="1207507" y="16178"/>
                    <a:pt x="1211055" y="24743"/>
                    <a:pt x="1211055" y="33674"/>
                  </a:cubicBezTo>
                  <a:lnTo>
                    <a:pt x="1211055" y="869534"/>
                  </a:lnTo>
                  <a:cubicBezTo>
                    <a:pt x="1211055" y="878464"/>
                    <a:pt x="1207507" y="887029"/>
                    <a:pt x="1201192" y="893345"/>
                  </a:cubicBezTo>
                  <a:cubicBezTo>
                    <a:pt x="1194877" y="899660"/>
                    <a:pt x="1186312" y="903207"/>
                    <a:pt x="1177382" y="903207"/>
                  </a:cubicBezTo>
                  <a:lnTo>
                    <a:pt x="33674" y="903207"/>
                  </a:lnTo>
                  <a:cubicBezTo>
                    <a:pt x="24743" y="903207"/>
                    <a:pt x="16178" y="899660"/>
                    <a:pt x="9863" y="893345"/>
                  </a:cubicBezTo>
                  <a:cubicBezTo>
                    <a:pt x="3548" y="887029"/>
                    <a:pt x="0" y="878464"/>
                    <a:pt x="0" y="869534"/>
                  </a:cubicBezTo>
                  <a:lnTo>
                    <a:pt x="0" y="33674"/>
                  </a:lnTo>
                  <a:cubicBezTo>
                    <a:pt x="0" y="24743"/>
                    <a:pt x="3548" y="16178"/>
                    <a:pt x="9863" y="9863"/>
                  </a:cubicBezTo>
                  <a:cubicBezTo>
                    <a:pt x="16178" y="3548"/>
                    <a:pt x="24743" y="0"/>
                    <a:pt x="33674" y="0"/>
                  </a:cubicBez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2879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7393553" y="5905090"/>
            <a:ext cx="3322220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FF4D67"/>
                </a:solidFill>
                <a:latin typeface="Poppins Bold"/>
              </a:rPr>
              <a:t>Install an app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032316" y="6524821"/>
            <a:ext cx="4044693" cy="205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60"/>
              </a:lnSpc>
            </a:pPr>
            <a:r>
              <a:rPr lang="en-US" sz="2000">
                <a:solidFill>
                  <a:srgbClr val="000000"/>
                </a:solidFill>
                <a:latin typeface="Roboto"/>
              </a:rPr>
              <a:t>You can start the game as soon as users open the app. Alternatively, you can ask them to upload a screenshot of the app on their phones before awarding points or chances. 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12027873" y="5534025"/>
            <a:ext cx="4598225" cy="3429365"/>
            <a:chOff x="0" y="0"/>
            <a:chExt cx="1211055" cy="90320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211055" cy="903207"/>
            </a:xfrm>
            <a:custGeom>
              <a:avLst/>
              <a:gdLst/>
              <a:ahLst/>
              <a:cxnLst/>
              <a:rect l="l" t="t" r="r" b="b"/>
              <a:pathLst>
                <a:path w="1211055" h="903207">
                  <a:moveTo>
                    <a:pt x="33674" y="0"/>
                  </a:moveTo>
                  <a:lnTo>
                    <a:pt x="1177382" y="0"/>
                  </a:lnTo>
                  <a:cubicBezTo>
                    <a:pt x="1186312" y="0"/>
                    <a:pt x="1194877" y="3548"/>
                    <a:pt x="1201192" y="9863"/>
                  </a:cubicBezTo>
                  <a:cubicBezTo>
                    <a:pt x="1207507" y="16178"/>
                    <a:pt x="1211055" y="24743"/>
                    <a:pt x="1211055" y="33674"/>
                  </a:cubicBezTo>
                  <a:lnTo>
                    <a:pt x="1211055" y="869534"/>
                  </a:lnTo>
                  <a:cubicBezTo>
                    <a:pt x="1211055" y="878464"/>
                    <a:pt x="1207507" y="887029"/>
                    <a:pt x="1201192" y="893345"/>
                  </a:cubicBezTo>
                  <a:cubicBezTo>
                    <a:pt x="1194877" y="899660"/>
                    <a:pt x="1186312" y="903207"/>
                    <a:pt x="1177382" y="903207"/>
                  </a:cubicBezTo>
                  <a:lnTo>
                    <a:pt x="33674" y="903207"/>
                  </a:lnTo>
                  <a:cubicBezTo>
                    <a:pt x="24743" y="903207"/>
                    <a:pt x="16178" y="899660"/>
                    <a:pt x="9863" y="893345"/>
                  </a:cubicBezTo>
                  <a:cubicBezTo>
                    <a:pt x="3548" y="887029"/>
                    <a:pt x="0" y="878464"/>
                    <a:pt x="0" y="869534"/>
                  </a:cubicBezTo>
                  <a:lnTo>
                    <a:pt x="0" y="33674"/>
                  </a:lnTo>
                  <a:cubicBezTo>
                    <a:pt x="0" y="24743"/>
                    <a:pt x="3548" y="16178"/>
                    <a:pt x="9863" y="9863"/>
                  </a:cubicBezTo>
                  <a:cubicBezTo>
                    <a:pt x="16178" y="3548"/>
                    <a:pt x="24743" y="0"/>
                    <a:pt x="33674" y="0"/>
                  </a:cubicBez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2879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2665876" y="5905090"/>
            <a:ext cx="3322220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FF4D67"/>
                </a:solidFill>
                <a:latin typeface="Poppins Bold"/>
              </a:rPr>
              <a:t>Log In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363425" y="6867721"/>
            <a:ext cx="3985907" cy="1373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60"/>
              </a:lnSpc>
            </a:pPr>
            <a:r>
              <a:rPr lang="en-US" sz="2000">
                <a:solidFill>
                  <a:srgbClr val="000000"/>
                </a:solidFill>
                <a:latin typeface="Roboto"/>
              </a:rPr>
              <a:t>If you've enabled the daily check-in, you'll be able to award points or chances each time a user logs in or launches the game.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7612890" y="9166814"/>
            <a:ext cx="242779" cy="79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000000"/>
                </a:solidFill>
                <a:latin typeface="Poppins"/>
              </a:rPr>
              <a:t>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932f40-529a-41c3-8bad-f87d30b50ccb" xsi:nil="true"/>
    <lcf76f155ced4ddcb4097134ff3c332f xmlns="cbea92aa-5491-4b00-871d-0dcc60b6800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6439F6E0954647A64A17F3E4589DAD" ma:contentTypeVersion="16" ma:contentTypeDescription="Create a new document." ma:contentTypeScope="" ma:versionID="cc0eb7511e7f23904e1efd38f451bd18">
  <xsd:schema xmlns:xsd="http://www.w3.org/2001/XMLSchema" xmlns:xs="http://www.w3.org/2001/XMLSchema" xmlns:p="http://schemas.microsoft.com/office/2006/metadata/properties" xmlns:ns2="b9932f40-529a-41c3-8bad-f87d30b50ccb" xmlns:ns3="cbea92aa-5491-4b00-871d-0dcc60b68007" targetNamespace="http://schemas.microsoft.com/office/2006/metadata/properties" ma:root="true" ma:fieldsID="3bf1ecdfd8fcb24f0324f9618a855790" ns2:_="" ns3:_="">
    <xsd:import namespace="b9932f40-529a-41c3-8bad-f87d30b50ccb"/>
    <xsd:import namespace="cbea92aa-5491-4b00-871d-0dcc60b6800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932f40-529a-41c3-8bad-f87d30b50cc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62bb441-c73d-4634-847b-1254fe13e78e}" ma:internalName="TaxCatchAll" ma:showField="CatchAllData" ma:web="b9932f40-529a-41c3-8bad-f87d30b50c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ea92aa-5491-4b00-871d-0dcc60b680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5000dfa-c7b8-48e9-b6fd-fd0b4952b3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7EC7B6-3B3C-4C3A-ADCC-F89B266578B0}">
  <ds:schemaRefs>
    <ds:schemaRef ds:uri="http://schemas.microsoft.com/office/2006/metadata/properties"/>
    <ds:schemaRef ds:uri="http://schemas.microsoft.com/office/infopath/2007/PartnerControls"/>
    <ds:schemaRef ds:uri="b9932f40-529a-41c3-8bad-f87d30b50ccb"/>
    <ds:schemaRef ds:uri="cbea92aa-5491-4b00-871d-0dcc60b68007"/>
  </ds:schemaRefs>
</ds:datastoreItem>
</file>

<file path=customXml/itemProps2.xml><?xml version="1.0" encoding="utf-8"?>
<ds:datastoreItem xmlns:ds="http://schemas.openxmlformats.org/officeDocument/2006/customXml" ds:itemID="{EFEBB70C-C354-4A90-B46E-96EE19129F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932f40-529a-41c3-8bad-f87d30b50ccb"/>
    <ds:schemaRef ds:uri="cbea92aa-5491-4b00-871d-0dcc60b680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A5C8CF-9152-4A54-8F01-8AB11AB984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1122</Words>
  <Application>Microsoft Office PowerPoint</Application>
  <PresentationFormat>Custom</PresentationFormat>
  <Paragraphs>157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Riddles [Revised]</dc:title>
  <cp:lastModifiedBy>Anne Beatrice Concio</cp:lastModifiedBy>
  <cp:revision>6</cp:revision>
  <dcterms:created xsi:type="dcterms:W3CDTF">2006-08-16T00:00:00Z</dcterms:created>
  <dcterms:modified xsi:type="dcterms:W3CDTF">2022-11-20T12:08:10Z</dcterms:modified>
  <dc:identifier>DAFSQwY9xvI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0x010100286439F6E0954647A64A17F3E4589DAD</vt:lpwstr>
  </property>
  <property fmtid="{D5CDD505-2E9C-101B-9397-08002B2CF9AE}" pid="3" name="MediaServiceImageTags">
    <vt:lpwstr/>
  </property>
</Properties>
</file>