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8288000" cy="10287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Montserrat" pitchFamily="2" charset="0"/>
      <p:regular r:id="rId21"/>
      <p:bold r:id="rId22"/>
      <p:italic r:id="rId23"/>
      <p:boldItalic r:id="rId24"/>
    </p:embeddedFont>
    <p:embeddedFont>
      <p:font typeface="Poppins" panose="00000500000000000000" pitchFamily="2" charset="0"/>
      <p:regular r:id="rId25"/>
      <p:bold r:id="rId26"/>
      <p:italic r:id="rId27"/>
      <p:boldItalic r:id="rId28"/>
    </p:embeddedFont>
    <p:embeddedFont>
      <p:font typeface="Poppins Bold" panose="00000800000000000000" pitchFamily="2" charset="0"/>
      <p:bold r:id="rId29"/>
    </p:embeddedFont>
    <p:embeddedFont>
      <p:font typeface="Poppins Light" panose="00000400000000000000" pitchFamily="2" charset="0"/>
      <p:regular r:id="rId30"/>
      <p:italic r:id="rId31"/>
    </p:embeddedFont>
    <p:embeddedFont>
      <p:font typeface="Roboto" panose="02000000000000000000" pitchFamily="2" charset="0"/>
      <p:regular r:id="rId32"/>
      <p:bold r:id="rId33"/>
      <p:italic r:id="rId34"/>
      <p:boldItalic r:id="rId35"/>
    </p:embeddedFont>
    <p:embeddedFont>
      <p:font typeface="Roboto Bold" panose="02000000000000000000" pitchFamily="2" charset="0"/>
      <p:bold r:id="rId36"/>
    </p:embeddedFont>
    <p:embeddedFont>
      <p:font typeface="Roboto Italics" panose="020B0604020202020204" charset="0"/>
      <p:regular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9D2157-2045-AE7F-781C-A9455BB98CB1}" v="3" dt="2022-11-20T12:06:28.183"/>
    <p1510:client id="{89BF37DA-52CF-7158-2600-E9BFF459B5E9}" v="89" dt="2022-11-20T11:51:01.6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65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viewProps" Target="viewProps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font" Target="fonts/font21.fntdata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 Beatrice Concio" userId="S::anne.concio@growthdesk.com::e9749722-8a9d-4f9e-b0b9-c34694af1e89" providerId="AD" clId="Web-{89BF37DA-52CF-7158-2600-E9BFF459B5E9}"/>
    <pc:docChg chg="modSld">
      <pc:chgData name="Anne Beatrice Concio" userId="S::anne.concio@growthdesk.com::e9749722-8a9d-4f9e-b0b9-c34694af1e89" providerId="AD" clId="Web-{89BF37DA-52CF-7158-2600-E9BFF459B5E9}" dt="2022-11-20T11:51:00.378" v="9" actId="20577"/>
      <pc:docMkLst>
        <pc:docMk/>
      </pc:docMkLst>
      <pc:sldChg chg="modSp">
        <pc:chgData name="Anne Beatrice Concio" userId="S::anne.concio@growthdesk.com::e9749722-8a9d-4f9e-b0b9-c34694af1e89" providerId="AD" clId="Web-{89BF37DA-52CF-7158-2600-E9BFF459B5E9}" dt="2022-11-20T11:51:00.378" v="9" actId="20577"/>
        <pc:sldMkLst>
          <pc:docMk/>
          <pc:sldMk cId="0" sldId="257"/>
        </pc:sldMkLst>
        <pc:spChg chg="mod">
          <ac:chgData name="Anne Beatrice Concio" userId="S::anne.concio@growthdesk.com::e9749722-8a9d-4f9e-b0b9-c34694af1e89" providerId="AD" clId="Web-{89BF37DA-52CF-7158-2600-E9BFF459B5E9}" dt="2022-11-20T11:50:56.175" v="7" actId="14100"/>
          <ac:spMkLst>
            <pc:docMk/>
            <pc:sldMk cId="0" sldId="257"/>
            <ac:spMk id="2" creationId="{00000000-0000-0000-0000-000000000000}"/>
          </ac:spMkLst>
        </pc:spChg>
        <pc:spChg chg="mod">
          <ac:chgData name="Anne Beatrice Concio" userId="S::anne.concio@growthdesk.com::e9749722-8a9d-4f9e-b0b9-c34694af1e89" providerId="AD" clId="Web-{89BF37DA-52CF-7158-2600-E9BFF459B5E9}" dt="2022-11-20T11:51:00.378" v="9" actId="20577"/>
          <ac:spMkLst>
            <pc:docMk/>
            <pc:sldMk cId="0" sldId="257"/>
            <ac:spMk id="3" creationId="{00000000-0000-0000-0000-000000000000}"/>
          </ac:spMkLst>
        </pc:spChg>
      </pc:sldChg>
      <pc:sldChg chg="addSp delSp modSp">
        <pc:chgData name="Anne Beatrice Concio" userId="S::anne.concio@growthdesk.com::e9749722-8a9d-4f9e-b0b9-c34694af1e89" providerId="AD" clId="Web-{89BF37DA-52CF-7158-2600-E9BFF459B5E9}" dt="2022-11-20T11:50:33.237" v="6" actId="20577"/>
        <pc:sldMkLst>
          <pc:docMk/>
          <pc:sldMk cId="0" sldId="266"/>
        </pc:sldMkLst>
        <pc:spChg chg="add del mod">
          <ac:chgData name="Anne Beatrice Concio" userId="S::anne.concio@growthdesk.com::e9749722-8a9d-4f9e-b0b9-c34694af1e89" providerId="AD" clId="Web-{89BF37DA-52CF-7158-2600-E9BFF459B5E9}" dt="2022-11-20T11:50:15.768" v="3"/>
          <ac:spMkLst>
            <pc:docMk/>
            <pc:sldMk cId="0" sldId="266"/>
            <ac:spMk id="5" creationId="{341DB8B2-8CF5-B445-6E99-2E40A06DFA9C}"/>
          </ac:spMkLst>
        </pc:spChg>
        <pc:spChg chg="add mod">
          <ac:chgData name="Anne Beatrice Concio" userId="S::anne.concio@growthdesk.com::e9749722-8a9d-4f9e-b0b9-c34694af1e89" providerId="AD" clId="Web-{89BF37DA-52CF-7158-2600-E9BFF459B5E9}" dt="2022-11-20T11:50:33.237" v="6" actId="20577"/>
          <ac:spMkLst>
            <pc:docMk/>
            <pc:sldMk cId="0" sldId="266"/>
            <ac:spMk id="7" creationId="{B05EFE81-409F-4A24-DFAA-956640F4BDBA}"/>
          </ac:spMkLst>
        </pc:spChg>
      </pc:sldChg>
    </pc:docChg>
  </pc:docChgLst>
  <pc:docChgLst>
    <pc:chgData name="Anne Beatrice Concio" userId="S::anne.concio@growthdesk.com::e9749722-8a9d-4f9e-b0b9-c34694af1e89" providerId="AD" clId="Web-{639D2157-2045-AE7F-781C-A9455BB98CB1}"/>
    <pc:docChg chg="modSld">
      <pc:chgData name="Anne Beatrice Concio" userId="S::anne.concio@growthdesk.com::e9749722-8a9d-4f9e-b0b9-c34694af1e89" providerId="AD" clId="Web-{639D2157-2045-AE7F-781C-A9455BB98CB1}" dt="2022-11-20T12:06:25.761" v="1" actId="20577"/>
      <pc:docMkLst>
        <pc:docMk/>
      </pc:docMkLst>
      <pc:sldChg chg="modSp">
        <pc:chgData name="Anne Beatrice Concio" userId="S::anne.concio@growthdesk.com::e9749722-8a9d-4f9e-b0b9-c34694af1e89" providerId="AD" clId="Web-{639D2157-2045-AE7F-781C-A9455BB98CB1}" dt="2022-11-20T12:06:25.761" v="1" actId="20577"/>
        <pc:sldMkLst>
          <pc:docMk/>
          <pc:sldMk cId="0" sldId="267"/>
        </pc:sldMkLst>
        <pc:spChg chg="mod">
          <ac:chgData name="Anne Beatrice Concio" userId="S::anne.concio@growthdesk.com::e9749722-8a9d-4f9e-b0b9-c34694af1e89" providerId="AD" clId="Web-{639D2157-2045-AE7F-781C-A9455BB98CB1}" dt="2022-11-20T12:06:25.761" v="1" actId="20577"/>
          <ac:spMkLst>
            <pc:docMk/>
            <pc:sldMk cId="0" sldId="267"/>
            <ac:spMk id="7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alendly.com/skale-/skale-enteprise-expert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31936"/>
            <a:ext cx="18288000" cy="10287000"/>
            <a:chOff x="0" y="0"/>
            <a:chExt cx="4816593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4A9B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6803348" y="1266085"/>
            <a:ext cx="10455952" cy="7754831"/>
            <a:chOff x="0" y="0"/>
            <a:chExt cx="13716000" cy="101727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716000" cy="10172700"/>
            </a:xfrm>
            <a:custGeom>
              <a:avLst/>
              <a:gdLst/>
              <a:ahLst/>
              <a:cxnLst/>
              <a:rect l="l" t="t" r="r" b="b"/>
              <a:pathLst>
                <a:path w="13716000" h="10172700">
                  <a:moveTo>
                    <a:pt x="0" y="0"/>
                  </a:moveTo>
                  <a:lnTo>
                    <a:pt x="13716000" y="0"/>
                  </a:lnTo>
                  <a:lnTo>
                    <a:pt x="13716000" y="10172700"/>
                  </a:lnTo>
                  <a:lnTo>
                    <a:pt x="0" y="10172700"/>
                  </a:lnTo>
                  <a:close/>
                </a:path>
              </a:pathLst>
            </a:custGeom>
            <a:blipFill>
              <a:blip r:embed="rId2"/>
              <a:stretch>
                <a:fillRect t="-393" b="-393"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393700" y="615950"/>
              <a:ext cx="12941300" cy="9107742"/>
            </a:xfrm>
            <a:custGeom>
              <a:avLst/>
              <a:gdLst/>
              <a:ahLst/>
              <a:cxnLst/>
              <a:rect l="l" t="t" r="r" b="b"/>
              <a:pathLst>
                <a:path w="12941300" h="9107742">
                  <a:moveTo>
                    <a:pt x="12815112" y="9107742"/>
                  </a:moveTo>
                  <a:lnTo>
                    <a:pt x="126187" y="9107742"/>
                  </a:lnTo>
                  <a:cubicBezTo>
                    <a:pt x="56502" y="9107742"/>
                    <a:pt x="0" y="9051252"/>
                    <a:pt x="0" y="8981555"/>
                  </a:cubicBezTo>
                  <a:lnTo>
                    <a:pt x="0" y="0"/>
                  </a:lnTo>
                  <a:lnTo>
                    <a:pt x="12941300" y="0"/>
                  </a:lnTo>
                  <a:lnTo>
                    <a:pt x="12941300" y="8981554"/>
                  </a:lnTo>
                  <a:cubicBezTo>
                    <a:pt x="12941300" y="9051239"/>
                    <a:pt x="12884810" y="9107742"/>
                    <a:pt x="12815112" y="9107742"/>
                  </a:cubicBezTo>
                  <a:close/>
                </a:path>
              </a:pathLst>
            </a:custGeom>
            <a:blipFill>
              <a:blip r:embed="rId3"/>
              <a:stretch>
                <a:fillRect t="-508" r="-255" b="-767"/>
              </a:stretch>
            </a:blip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 r="653" b="648"/>
          <a:stretch>
            <a:fillRect/>
          </a:stretch>
        </p:blipFill>
        <p:spPr>
          <a:xfrm>
            <a:off x="1028700" y="1013773"/>
            <a:ext cx="1885892" cy="643502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028700" y="3598316"/>
            <a:ext cx="5682005" cy="213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099"/>
              </a:lnSpc>
            </a:pPr>
            <a:r>
              <a:rPr lang="en-US" sz="7499" spc="-149">
                <a:solidFill>
                  <a:srgbClr val="FFFFFF"/>
                </a:solidFill>
                <a:latin typeface="Poppins Bold"/>
              </a:rPr>
              <a:t>DATA ANALYTICS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028700" y="4918832"/>
            <a:ext cx="5144892" cy="2791165"/>
            <a:chOff x="0" y="-319180"/>
            <a:chExt cx="1656229" cy="89852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656229" cy="260166"/>
            </a:xfrm>
            <a:custGeom>
              <a:avLst/>
              <a:gdLst/>
              <a:ahLst/>
              <a:cxnLst/>
              <a:rect l="l" t="t" r="r" b="b"/>
              <a:pathLst>
                <a:path w="1656229" h="260166">
                  <a:moveTo>
                    <a:pt x="130083" y="0"/>
                  </a:moveTo>
                  <a:lnTo>
                    <a:pt x="1526146" y="0"/>
                  </a:lnTo>
                  <a:cubicBezTo>
                    <a:pt x="1560647" y="0"/>
                    <a:pt x="1593734" y="13705"/>
                    <a:pt x="1618129" y="38100"/>
                  </a:cubicBezTo>
                  <a:cubicBezTo>
                    <a:pt x="1642524" y="62496"/>
                    <a:pt x="1656229" y="95583"/>
                    <a:pt x="1656229" y="130083"/>
                  </a:cubicBezTo>
                  <a:lnTo>
                    <a:pt x="1656229" y="130083"/>
                  </a:lnTo>
                  <a:cubicBezTo>
                    <a:pt x="1656229" y="164583"/>
                    <a:pt x="1642524" y="197670"/>
                    <a:pt x="1618129" y="222065"/>
                  </a:cubicBezTo>
                  <a:cubicBezTo>
                    <a:pt x="1593734" y="246461"/>
                    <a:pt x="1560647" y="260166"/>
                    <a:pt x="1526146" y="260166"/>
                  </a:cubicBezTo>
                  <a:lnTo>
                    <a:pt x="130083" y="260166"/>
                  </a:lnTo>
                  <a:cubicBezTo>
                    <a:pt x="95583" y="260166"/>
                    <a:pt x="62496" y="246461"/>
                    <a:pt x="38100" y="222065"/>
                  </a:cubicBezTo>
                  <a:cubicBezTo>
                    <a:pt x="13705" y="197670"/>
                    <a:pt x="0" y="164583"/>
                    <a:pt x="0" y="130083"/>
                  </a:cubicBezTo>
                  <a:lnTo>
                    <a:pt x="0" y="130083"/>
                  </a:lnTo>
                  <a:cubicBezTo>
                    <a:pt x="0" y="95583"/>
                    <a:pt x="13705" y="62496"/>
                    <a:pt x="38100" y="38100"/>
                  </a:cubicBezTo>
                  <a:cubicBezTo>
                    <a:pt x="62496" y="13705"/>
                    <a:pt x="95583" y="0"/>
                    <a:pt x="13008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49284" y="-319180"/>
              <a:ext cx="1557661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19"/>
                </a:lnSpc>
              </a:pPr>
              <a:r>
                <a:rPr lang="en-US" sz="2799" spc="111" dirty="0">
                  <a:solidFill>
                    <a:srgbClr val="000000"/>
                  </a:solidFill>
                  <a:latin typeface="Poppins Bold"/>
                </a:rPr>
                <a:t>INTRODUCTION GUIDE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1088481" y="2081212"/>
          <a:ext cx="7617125" cy="6772275"/>
        </p:xfrm>
        <a:graphic>
          <a:graphicData uri="http://schemas.openxmlformats.org/drawingml/2006/table">
            <a:tbl>
              <a:tblPr/>
              <a:tblGrid>
                <a:gridCol w="14948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23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24377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00">
                          <a:solidFill>
                            <a:srgbClr val="FF4D67"/>
                          </a:solidFill>
                          <a:latin typeface="Roboto Bold"/>
                        </a:rPr>
                        <a:t>General</a:t>
                      </a:r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00">
                          <a:solidFill>
                            <a:srgbClr val="434343"/>
                          </a:solidFill>
                          <a:latin typeface="Roboto"/>
                        </a:rPr>
                        <a:t>This section contains high level data on your customer. You’ll see the user demographics, campaign source, engagement metrics, incentives delivered, and other crucial data points related to the user. </a:t>
                      </a:r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78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00">
                          <a:solidFill>
                            <a:srgbClr val="FF4D67"/>
                          </a:solidFill>
                          <a:latin typeface="Roboto Bold"/>
                        </a:rPr>
                        <a:t>Event</a:t>
                      </a:r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00">
                          <a:solidFill>
                            <a:srgbClr val="434343"/>
                          </a:solidFill>
                          <a:latin typeface="Roboto"/>
                        </a:rPr>
                        <a:t>This shows the actions taken by the user within the platform. You can filter by goals, reward name, games, and more. </a:t>
                      </a:r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6109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00">
                          <a:solidFill>
                            <a:srgbClr val="FF4D67"/>
                          </a:solidFill>
                          <a:latin typeface="Roboto Bold"/>
                        </a:rPr>
                        <a:t>Vouchers</a:t>
                      </a:r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00">
                          <a:solidFill>
                            <a:srgbClr val="434343"/>
                          </a:solidFill>
                          <a:latin typeface="Roboto"/>
                        </a:rPr>
                        <a:t>This section uncovers data on your digital vouchers. It shows real-time metrics on your voucher campaign performance such as downloads, in-store redemptions, user source, and more.</a:t>
                      </a:r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78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00">
                          <a:solidFill>
                            <a:srgbClr val="FF4D67"/>
                          </a:solidFill>
                          <a:latin typeface="Roboto Bold"/>
                        </a:rPr>
                        <a:t>Spin Wheel</a:t>
                      </a:r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00">
                          <a:solidFill>
                            <a:srgbClr val="434343"/>
                          </a:solidFill>
                          <a:latin typeface="Roboto"/>
                        </a:rPr>
                        <a:t>This shows data specific to the Spin &amp; Win game. See the points or chances delivered per user, the number of rewards delivered, and more.</a:t>
                      </a:r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16109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00">
                          <a:solidFill>
                            <a:srgbClr val="FF4D67"/>
                          </a:solidFill>
                          <a:latin typeface="Roboto Bold"/>
                        </a:rPr>
                        <a:t>Challenges</a:t>
                      </a:r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00">
                          <a:solidFill>
                            <a:srgbClr val="434343"/>
                          </a:solidFill>
                          <a:latin typeface="Roboto"/>
                        </a:rPr>
                        <a:t>Know what challenges are users completing as they play the games you’ve launched. You’ll see data on specific challenges such as the overall conversion breakdown, chances used, and more.</a:t>
                      </a:r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Table 3"/>
          <p:cNvGraphicFramePr>
            <a:graphicFrameLocks noGrp="1"/>
          </p:cNvGraphicFramePr>
          <p:nvPr/>
        </p:nvGraphicFramePr>
        <p:xfrm>
          <a:off x="8974182" y="2178276"/>
          <a:ext cx="8225337" cy="6578149"/>
        </p:xfrm>
        <a:graphic>
          <a:graphicData uri="http://schemas.openxmlformats.org/drawingml/2006/table">
            <a:tbl>
              <a:tblPr/>
              <a:tblGrid>
                <a:gridCol w="13330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92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7882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00">
                          <a:solidFill>
                            <a:srgbClr val="FF4D67"/>
                          </a:solidFill>
                          <a:latin typeface="Roboto Bold"/>
                        </a:rPr>
                        <a:t>Data sets</a:t>
                      </a:r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00">
                          <a:solidFill>
                            <a:srgbClr val="434343"/>
                          </a:solidFill>
                          <a:latin typeface="Roboto"/>
                        </a:rPr>
                        <a:t>The main data point that you’d like to focus on. Data sets very per section.</a:t>
                      </a:r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1469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00">
                          <a:solidFill>
                            <a:srgbClr val="FF4D67"/>
                          </a:solidFill>
                          <a:latin typeface="Roboto Bold"/>
                        </a:rPr>
                        <a:t>View Columns</a:t>
                      </a:r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00">
                          <a:solidFill>
                            <a:srgbClr val="434343"/>
                          </a:solidFill>
                          <a:latin typeface="Roboto"/>
                        </a:rPr>
                        <a:t>You can select specific data categories that matter the most for the report. Options selected would appear in the table section below. </a:t>
                      </a:r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2191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00">
                          <a:solidFill>
                            <a:srgbClr val="FF4D67"/>
                          </a:solidFill>
                          <a:latin typeface="Roboto Bold"/>
                        </a:rPr>
                        <a:t>Data filter</a:t>
                      </a:r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00">
                          <a:solidFill>
                            <a:srgbClr val="434343"/>
                          </a:solidFill>
                          <a:latin typeface="Roboto"/>
                        </a:rPr>
                        <a:t>You can further filter down by selecting specific options under the data categories selected. </a:t>
                      </a:r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9372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00">
                          <a:solidFill>
                            <a:srgbClr val="FF4D67"/>
                          </a:solidFill>
                          <a:latin typeface="Roboto Bold"/>
                        </a:rPr>
                        <a:t>Select a view</a:t>
                      </a:r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00">
                          <a:solidFill>
                            <a:srgbClr val="434343"/>
                          </a:solidFill>
                          <a:latin typeface="Roboto"/>
                        </a:rPr>
                        <a:t>You can select a saved view from your past reports. </a:t>
                      </a:r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7931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00">
                          <a:solidFill>
                            <a:srgbClr val="FF4D67"/>
                          </a:solidFill>
                          <a:latin typeface="Roboto Bold"/>
                        </a:rPr>
                        <a:t>Create a view</a:t>
                      </a:r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00">
                          <a:solidFill>
                            <a:srgbClr val="434343"/>
                          </a:solidFill>
                          <a:latin typeface="Roboto"/>
                        </a:rPr>
                        <a:t>Generate the data categories in the table below. </a:t>
                      </a:r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9304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00">
                          <a:solidFill>
                            <a:srgbClr val="FF4D67"/>
                          </a:solidFill>
                          <a:latin typeface="Roboto Bold"/>
                        </a:rPr>
                        <a:t>Table</a:t>
                      </a:r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/>
                        <a:t>You can drag and drop data categories in the column and row sections to generate a data breakdown for each category. </a:t>
                      </a:r>
                    </a:p>
                    <a:p>
                      <a:endParaRPr lang="en-US"/>
                    </a:p>
                    <a:p>
                      <a:r>
                        <a:rPr lang="en-US" sz="2000">
                          <a:solidFill>
                            <a:srgbClr val="434343"/>
                          </a:solidFill>
                          <a:latin typeface="Roboto"/>
                        </a:rPr>
                        <a:t>You can select the type of data that you’d like to generate for data point: count, sum, average, median, etc.</a:t>
                      </a:r>
                    </a:p>
                  </a:txBody>
                  <a:tcPr>
                    <a:lnL w="28575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extBox 4"/>
          <p:cNvSpPr txBox="1"/>
          <p:nvPr/>
        </p:nvSpPr>
        <p:spPr>
          <a:xfrm>
            <a:off x="17477890" y="9095815"/>
            <a:ext cx="280555" cy="793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49"/>
              </a:lnSpc>
            </a:pPr>
            <a:r>
              <a:rPr lang="en-US" sz="3499">
                <a:solidFill>
                  <a:srgbClr val="000000"/>
                </a:solidFill>
                <a:latin typeface="Poppins"/>
              </a:rPr>
              <a:t>8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518167" y="-266700"/>
            <a:ext cx="5251666" cy="276157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4199"/>
              </a:lnSpc>
            </a:pPr>
            <a:r>
              <a:rPr lang="en-US" sz="2999" spc="119" dirty="0">
                <a:solidFill>
                  <a:srgbClr val="000000"/>
                </a:solidFill>
                <a:latin typeface="Poppins Bold"/>
              </a:rPr>
              <a:t>DEFINITION OF TERMS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198514"/>
              </p:ext>
            </p:extLst>
          </p:nvPr>
        </p:nvGraphicFramePr>
        <p:xfrm>
          <a:off x="856339" y="544313"/>
          <a:ext cx="7988197" cy="9198373"/>
        </p:xfrm>
        <a:graphic>
          <a:graphicData uri="http://schemas.openxmlformats.org/drawingml/2006/table">
            <a:tbl>
              <a:tblPr/>
              <a:tblGrid>
                <a:gridCol w="1886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01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0273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900" dirty="0">
                          <a:solidFill>
                            <a:srgbClr val="FF4D67"/>
                          </a:solidFill>
                          <a:latin typeface="Roboto Bold"/>
                        </a:rPr>
                        <a:t>User email</a:t>
                      </a:r>
                      <a:endParaRPr lang="en-US" sz="1100" dirty="0"/>
                    </a:p>
                  </a:txBody>
                  <a:tcPr>
                    <a:lnL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900" dirty="0">
                          <a:solidFill>
                            <a:srgbClr val="000000"/>
                          </a:solidFill>
                          <a:latin typeface="Roboto"/>
                        </a:rPr>
                        <a:t>The email provided by the user upon registration</a:t>
                      </a:r>
                      <a:endParaRPr lang="en-US" sz="1100" dirty="0"/>
                    </a:p>
                  </a:txBody>
                  <a:tcPr>
                    <a:lnL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94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900" dirty="0">
                          <a:solidFill>
                            <a:srgbClr val="FF4D67"/>
                          </a:solidFill>
                          <a:latin typeface="Roboto Bold"/>
                        </a:rPr>
                        <a:t>Referred users</a:t>
                      </a:r>
                      <a:endParaRPr lang="en-US" sz="1100" dirty="0"/>
                    </a:p>
                  </a:txBody>
                  <a:tcPr>
                    <a:lnL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900" dirty="0">
                          <a:solidFill>
                            <a:srgbClr val="000000"/>
                          </a:solidFill>
                          <a:latin typeface="Roboto"/>
                        </a:rPr>
                        <a:t>The users referred by past players in the challenges</a:t>
                      </a:r>
                      <a:endParaRPr lang="en-US" sz="1100" dirty="0"/>
                    </a:p>
                  </a:txBody>
                  <a:tcPr>
                    <a:lnL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3929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900" dirty="0">
                          <a:solidFill>
                            <a:srgbClr val="FF4D67"/>
                          </a:solidFill>
                          <a:latin typeface="Roboto Bold"/>
                        </a:rPr>
                        <a:t>Total session duration</a:t>
                      </a:r>
                      <a:endParaRPr lang="en-US" sz="1100" dirty="0"/>
                    </a:p>
                  </a:txBody>
                  <a:tcPr>
                    <a:lnL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900" dirty="0">
                          <a:solidFill>
                            <a:srgbClr val="000000"/>
                          </a:solidFill>
                          <a:latin typeface="Roboto"/>
                        </a:rPr>
                        <a:t>The overall time each user had spent on the platform</a:t>
                      </a:r>
                      <a:endParaRPr lang="en-US" sz="1100" dirty="0"/>
                    </a:p>
                  </a:txBody>
                  <a:tcPr>
                    <a:lnL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1267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900" dirty="0">
                          <a:solidFill>
                            <a:srgbClr val="FF4D67"/>
                          </a:solidFill>
                          <a:latin typeface="Roboto Bold"/>
                        </a:rPr>
                        <a:t>UTM source</a:t>
                      </a:r>
                      <a:endParaRPr lang="en-US" sz="1100" dirty="0"/>
                    </a:p>
                  </a:txBody>
                  <a:tcPr>
                    <a:lnL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900" dirty="0">
                          <a:solidFill>
                            <a:srgbClr val="000000"/>
                          </a:solidFill>
                          <a:latin typeface="Roboto"/>
                        </a:rPr>
                        <a:t>Where the user came from when he/she registered</a:t>
                      </a:r>
                      <a:endParaRPr lang="en-US" sz="1100" dirty="0"/>
                    </a:p>
                  </a:txBody>
                  <a:tcPr>
                    <a:lnL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273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900" dirty="0">
                          <a:solidFill>
                            <a:srgbClr val="FF4D67"/>
                          </a:solidFill>
                          <a:latin typeface="Roboto Bold"/>
                        </a:rPr>
                        <a:t>UTM campaign</a:t>
                      </a:r>
                      <a:endParaRPr lang="en-US" sz="1100" dirty="0"/>
                    </a:p>
                  </a:txBody>
                  <a:tcPr>
                    <a:lnL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900" dirty="0">
                          <a:solidFill>
                            <a:srgbClr val="000000"/>
                          </a:solidFill>
                          <a:latin typeface="Roboto"/>
                        </a:rPr>
                        <a:t>The campaign name that led to the user’s conversions</a:t>
                      </a:r>
                      <a:endParaRPr lang="en-US" sz="1100" dirty="0"/>
                    </a:p>
                  </a:txBody>
                  <a:tcPr>
                    <a:lnL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3929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900" dirty="0">
                          <a:solidFill>
                            <a:srgbClr val="FF4D67"/>
                          </a:solidFill>
                          <a:latin typeface="Roboto Bold"/>
                        </a:rPr>
                        <a:t>Source of points/chances</a:t>
                      </a:r>
                      <a:endParaRPr lang="en-US" sz="1100" dirty="0"/>
                    </a:p>
                  </a:txBody>
                  <a:tcPr>
                    <a:lnL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900" dirty="0">
                          <a:solidFill>
                            <a:srgbClr val="000000"/>
                          </a:solidFill>
                          <a:latin typeface="Roboto"/>
                        </a:rPr>
                        <a:t>The platform module that delivered the points/chances to the user. </a:t>
                      </a:r>
                      <a:endParaRPr lang="en-US" sz="1100"/>
                    </a:p>
                  </a:txBody>
                  <a:tcPr>
                    <a:lnL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3929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900" dirty="0">
                          <a:solidFill>
                            <a:srgbClr val="FF4D67"/>
                          </a:solidFill>
                          <a:latin typeface="Roboto Bold"/>
                        </a:rPr>
                        <a:t>Approval date</a:t>
                      </a:r>
                      <a:endParaRPr lang="en-US" sz="1100" dirty="0"/>
                    </a:p>
                  </a:txBody>
                  <a:tcPr>
                    <a:lnL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900" dirty="0">
                          <a:solidFill>
                            <a:srgbClr val="000000"/>
                          </a:solidFill>
                          <a:latin typeface="Roboto"/>
                        </a:rPr>
                        <a:t>The dates that the images sent by the user have been approved the platform’s admin</a:t>
                      </a:r>
                      <a:endParaRPr lang="en-US" sz="1100" dirty="0"/>
                    </a:p>
                  </a:txBody>
                  <a:tcPr>
                    <a:lnL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43929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900" dirty="0">
                          <a:solidFill>
                            <a:srgbClr val="FF4D67"/>
                          </a:solidFill>
                          <a:latin typeface="Roboto Bold"/>
                        </a:rPr>
                        <a:t>Mobile verified</a:t>
                      </a:r>
                      <a:endParaRPr lang="en-US" sz="1100" dirty="0"/>
                    </a:p>
                  </a:txBody>
                  <a:tcPr>
                    <a:lnL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900" dirty="0">
                          <a:solidFill>
                            <a:srgbClr val="000000"/>
                          </a:solidFill>
                          <a:latin typeface="Roboto"/>
                        </a:rPr>
                        <a:t>The total number of mobile numbers that have been verified by the system</a:t>
                      </a:r>
                      <a:endParaRPr lang="en-US" sz="1100" dirty="0"/>
                    </a:p>
                  </a:txBody>
                  <a:tcPr>
                    <a:lnL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43929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900" dirty="0">
                          <a:solidFill>
                            <a:srgbClr val="FF4D67"/>
                          </a:solidFill>
                          <a:latin typeface="Roboto Bold"/>
                        </a:rPr>
                        <a:t>In-store conversions</a:t>
                      </a:r>
                      <a:endParaRPr lang="en-US" sz="1100" dirty="0"/>
                    </a:p>
                  </a:txBody>
                  <a:tcPr>
                    <a:lnL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900" dirty="0">
                          <a:solidFill>
                            <a:srgbClr val="000000"/>
                          </a:solidFill>
                          <a:latin typeface="Roboto"/>
                        </a:rPr>
                        <a:t>Refer to actions done offline such as receipt uploads or in-store purchases.</a:t>
                      </a:r>
                      <a:endParaRPr lang="en-US" sz="1100" dirty="0"/>
                    </a:p>
                  </a:txBody>
                  <a:tcPr>
                    <a:lnL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43929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900" dirty="0">
                          <a:solidFill>
                            <a:srgbClr val="FF4D67"/>
                          </a:solidFill>
                          <a:latin typeface="Roboto Bold"/>
                        </a:rPr>
                        <a:t>QR scans</a:t>
                      </a:r>
                      <a:endParaRPr lang="en-US" sz="1100" dirty="0"/>
                    </a:p>
                  </a:txBody>
                  <a:tcPr>
                    <a:lnL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900" dirty="0">
                          <a:solidFill>
                            <a:srgbClr val="000000"/>
                          </a:solidFill>
                          <a:latin typeface="Roboto"/>
                        </a:rPr>
                        <a:t>The number of times the QR codes generated by the platform have been scanned (online and offline)</a:t>
                      </a:r>
                      <a:endParaRPr lang="en-US" sz="1100" dirty="0"/>
                    </a:p>
                  </a:txBody>
                  <a:tcPr>
                    <a:lnL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43929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900" dirty="0">
                          <a:solidFill>
                            <a:srgbClr val="FF4D67"/>
                          </a:solidFill>
                          <a:latin typeface="Roboto Bold"/>
                        </a:rPr>
                        <a:t>Reward name</a:t>
                      </a:r>
                      <a:endParaRPr lang="en-US" sz="1100" dirty="0"/>
                    </a:p>
                  </a:txBody>
                  <a:tcPr>
                    <a:lnL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900" dirty="0">
                          <a:solidFill>
                            <a:srgbClr val="000000"/>
                          </a:solidFill>
                          <a:latin typeface="Roboto"/>
                        </a:rPr>
                        <a:t>Breakdown of total rewards delivered categorized by the name provided by the admin</a:t>
                      </a:r>
                      <a:endParaRPr lang="en-US" sz="1100" dirty="0"/>
                    </a:p>
                  </a:txBody>
                  <a:tcPr>
                    <a:lnL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43929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900" dirty="0">
                          <a:solidFill>
                            <a:srgbClr val="FF4D67"/>
                          </a:solidFill>
                          <a:latin typeface="Roboto Bold"/>
                        </a:rPr>
                        <a:t>Challenge name</a:t>
                      </a:r>
                      <a:endParaRPr lang="en-US" sz="1100" dirty="0"/>
                    </a:p>
                  </a:txBody>
                  <a:tcPr>
                    <a:lnL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900" dirty="0">
                          <a:solidFill>
                            <a:srgbClr val="000000"/>
                          </a:solidFill>
                          <a:latin typeface="Roboto"/>
                        </a:rPr>
                        <a:t>Breakdown of challenges completed categorized by type (receipt uploads, app installs, etc.)</a:t>
                      </a:r>
                      <a:endParaRPr lang="en-US" sz="1100" dirty="0"/>
                    </a:p>
                  </a:txBody>
                  <a:tcPr>
                    <a:lnL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43301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900" dirty="0">
                          <a:solidFill>
                            <a:srgbClr val="FF4D67"/>
                          </a:solidFill>
                          <a:latin typeface="Roboto Bold"/>
                        </a:rPr>
                        <a:t>Game type</a:t>
                      </a:r>
                      <a:endParaRPr lang="en-US" sz="1100" dirty="0"/>
                    </a:p>
                  </a:txBody>
                  <a:tcPr>
                    <a:lnL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900" dirty="0">
                          <a:solidFill>
                            <a:srgbClr val="000000"/>
                          </a:solidFill>
                          <a:latin typeface="Roboto"/>
                        </a:rPr>
                        <a:t>The game played by the users in the platform</a:t>
                      </a:r>
                      <a:endParaRPr lang="en-US" sz="1100" dirty="0"/>
                    </a:p>
                  </a:txBody>
                  <a:tcPr>
                    <a:lnL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752387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900" dirty="0">
                          <a:solidFill>
                            <a:srgbClr val="FF4D67"/>
                          </a:solidFill>
                          <a:latin typeface="Roboto Bold"/>
                        </a:rPr>
                        <a:t>Voucher title</a:t>
                      </a:r>
                      <a:endParaRPr lang="en-US" sz="1100" dirty="0"/>
                    </a:p>
                  </a:txBody>
                  <a:tcPr>
                    <a:lnL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900" dirty="0">
                          <a:solidFill>
                            <a:srgbClr val="000000"/>
                          </a:solidFill>
                          <a:latin typeface="Roboto"/>
                        </a:rPr>
                        <a:t>The title of the voucher provided by the admin upon voucher creation</a:t>
                      </a:r>
                      <a:endParaRPr lang="en-US" sz="1100" dirty="0"/>
                    </a:p>
                  </a:txBody>
                  <a:tcPr>
                    <a:lnL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472649"/>
              </p:ext>
            </p:extLst>
          </p:nvPr>
        </p:nvGraphicFramePr>
        <p:xfrm>
          <a:off x="9144000" y="6906592"/>
          <a:ext cx="7988198" cy="2626270"/>
        </p:xfrm>
        <a:graphic>
          <a:graphicData uri="http://schemas.openxmlformats.org/drawingml/2006/table">
            <a:tbl>
              <a:tblPr/>
              <a:tblGrid>
                <a:gridCol w="25355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52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79836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00" dirty="0">
                          <a:solidFill>
                            <a:srgbClr val="FF4D67"/>
                          </a:solidFill>
                          <a:latin typeface="Roboto Bold"/>
                        </a:rPr>
                        <a:t>Voucher source</a:t>
                      </a:r>
                      <a:endParaRPr lang="en-US" sz="1100" dirty="0"/>
                    </a:p>
                  </a:txBody>
                  <a:tcPr>
                    <a:lnL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Roboto"/>
                        </a:rPr>
                        <a:t>The channel where the user came from when he/she downloaded the voucher</a:t>
                      </a:r>
                      <a:endParaRPr lang="en-US" sz="1100" dirty="0"/>
                    </a:p>
                  </a:txBody>
                  <a:tcPr>
                    <a:lnL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3217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00" dirty="0">
                          <a:solidFill>
                            <a:srgbClr val="FF4D67"/>
                          </a:solidFill>
                          <a:latin typeface="Roboto Bold"/>
                        </a:rPr>
                        <a:t>Total downloads</a:t>
                      </a:r>
                      <a:endParaRPr lang="en-US" sz="1100" dirty="0"/>
                    </a:p>
                  </a:txBody>
                  <a:tcPr>
                    <a:lnL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Roboto"/>
                        </a:rPr>
                        <a:t>Total number of voucher downloads across all platforms</a:t>
                      </a:r>
                      <a:endParaRPr lang="en-US" sz="1100" dirty="0"/>
                    </a:p>
                  </a:txBody>
                  <a:tcPr>
                    <a:lnL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3217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00" dirty="0">
                          <a:solidFill>
                            <a:srgbClr val="FF4D67"/>
                          </a:solidFill>
                          <a:latin typeface="Roboto Bold"/>
                        </a:rPr>
                        <a:t>Voucher series type</a:t>
                      </a:r>
                      <a:endParaRPr lang="en-US" sz="1100" dirty="0"/>
                    </a:p>
                  </a:txBody>
                  <a:tcPr>
                    <a:lnL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Roboto"/>
                        </a:rPr>
                        <a:t>Shows tidal vouchers by type (in-store, online, physical item)</a:t>
                      </a:r>
                      <a:endParaRPr lang="en-US" sz="1100" dirty="0"/>
                    </a:p>
                  </a:txBody>
                  <a:tcPr>
                    <a:lnL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748085"/>
              </p:ext>
            </p:extLst>
          </p:nvPr>
        </p:nvGraphicFramePr>
        <p:xfrm>
          <a:off x="9144000" y="754137"/>
          <a:ext cx="7988197" cy="6152457"/>
        </p:xfrm>
        <a:graphic>
          <a:graphicData uri="http://schemas.openxmlformats.org/drawingml/2006/table">
            <a:tbl>
              <a:tblPr/>
              <a:tblGrid>
                <a:gridCol w="25417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46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8302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850" dirty="0">
                          <a:solidFill>
                            <a:srgbClr val="FF4D67"/>
                          </a:solidFill>
                          <a:latin typeface="Roboto Bold"/>
                        </a:rPr>
                        <a:t>Voucher series status</a:t>
                      </a:r>
                      <a:endParaRPr lang="en-US" sz="1850" dirty="0"/>
                    </a:p>
                  </a:txBody>
                  <a:tcPr>
                    <a:lnL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850" dirty="0">
                          <a:solidFill>
                            <a:srgbClr val="000000"/>
                          </a:solidFill>
                          <a:latin typeface="Roboto"/>
                        </a:rPr>
                        <a:t>Shows the total number of active, inactive, and expired vouchers</a:t>
                      </a:r>
                      <a:endParaRPr lang="en-US" sz="1850" dirty="0"/>
                    </a:p>
                  </a:txBody>
                  <a:tcPr>
                    <a:lnL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6648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850" dirty="0">
                          <a:solidFill>
                            <a:srgbClr val="FF4D67"/>
                          </a:solidFill>
                          <a:latin typeface="Roboto Bold"/>
                        </a:rPr>
                        <a:t>Total transaction amount</a:t>
                      </a:r>
                      <a:endParaRPr lang="en-US" sz="1850" dirty="0"/>
                    </a:p>
                  </a:txBody>
                  <a:tcPr>
                    <a:lnL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850" dirty="0">
                          <a:solidFill>
                            <a:srgbClr val="000000"/>
                          </a:solidFill>
                          <a:latin typeface="Roboto"/>
                        </a:rPr>
                        <a:t>The total transaction amount captured by the receipt sent by the user</a:t>
                      </a:r>
                      <a:endParaRPr lang="en-US" sz="1850" dirty="0"/>
                    </a:p>
                  </a:txBody>
                  <a:tcPr>
                    <a:lnL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2691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850" dirty="0">
                          <a:solidFill>
                            <a:srgbClr val="FF4D67"/>
                          </a:solidFill>
                          <a:latin typeface="Roboto Bold"/>
                        </a:rPr>
                        <a:t>No. of unique voucher downloaded</a:t>
                      </a:r>
                      <a:endParaRPr lang="en-US" sz="1850" dirty="0"/>
                    </a:p>
                  </a:txBody>
                  <a:tcPr>
                    <a:lnL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850" dirty="0">
                          <a:solidFill>
                            <a:srgbClr val="000000"/>
                          </a:solidFill>
                          <a:latin typeface="Roboto"/>
                        </a:rPr>
                        <a:t>Shows how many users downloaded/redeemed the promotion</a:t>
                      </a:r>
                      <a:endParaRPr lang="en-US" sz="1850" dirty="0"/>
                    </a:p>
                  </a:txBody>
                  <a:tcPr>
                    <a:lnL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2691">
                <a:tc>
                  <a:txBody>
                    <a:bodyPr/>
                    <a:lstStyle/>
                    <a:p>
                      <a:pPr algn="l"/>
                      <a:r>
                        <a:rPr lang="en-US" sz="1850" dirty="0">
                          <a:solidFill>
                            <a:srgbClr val="FF4D67"/>
                          </a:solidFill>
                          <a:latin typeface="Roboto Bold"/>
                        </a:rPr>
                        <a:t> No. of vouchers downloaded/redeemed</a:t>
                      </a:r>
                      <a:endParaRPr lang="en-US" sz="1850" dirty="0"/>
                    </a:p>
                  </a:txBody>
                  <a:tcPr>
                    <a:lnL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850" dirty="0">
                          <a:solidFill>
                            <a:srgbClr val="000000"/>
                          </a:solidFill>
                          <a:latin typeface="Roboto"/>
                        </a:rPr>
                        <a:t>Shows the total number of downloads/redemptions across all platforms</a:t>
                      </a:r>
                      <a:endParaRPr lang="en-US" sz="1850" dirty="0"/>
                    </a:p>
                  </a:txBody>
                  <a:tcPr>
                    <a:lnL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4717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850" dirty="0">
                          <a:solidFill>
                            <a:srgbClr val="FF4D67"/>
                          </a:solidFill>
                          <a:latin typeface="Roboto Bold"/>
                        </a:rPr>
                        <a:t>No. of transactions</a:t>
                      </a:r>
                      <a:endParaRPr lang="en-US" sz="1850" dirty="0"/>
                    </a:p>
                  </a:txBody>
                  <a:tcPr>
                    <a:lnL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850" dirty="0">
                          <a:solidFill>
                            <a:srgbClr val="000000"/>
                          </a:solidFill>
                          <a:latin typeface="Roboto"/>
                        </a:rPr>
                        <a:t>Total number of purchases shared by the user through various methods (receipt uploads, QR code scans, order numbers, etc.)</a:t>
                      </a:r>
                      <a:endParaRPr lang="en-US" sz="1850" dirty="0"/>
                    </a:p>
                  </a:txBody>
                  <a:tcPr>
                    <a:lnL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2691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850" dirty="0">
                          <a:solidFill>
                            <a:srgbClr val="FF4D67"/>
                          </a:solidFill>
                          <a:latin typeface="Roboto Bold"/>
                        </a:rPr>
                        <a:t>Average transaction amount</a:t>
                      </a:r>
                      <a:endParaRPr lang="en-US" sz="1850" dirty="0"/>
                    </a:p>
                  </a:txBody>
                  <a:tcPr>
                    <a:lnL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850" dirty="0">
                          <a:solidFill>
                            <a:srgbClr val="000000"/>
                          </a:solidFill>
                          <a:latin typeface="Roboto"/>
                        </a:rPr>
                        <a:t>Average spend of users based on their purchase data</a:t>
                      </a:r>
                      <a:endParaRPr lang="en-US" sz="1850" dirty="0"/>
                    </a:p>
                  </a:txBody>
                  <a:tcPr>
                    <a:lnL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54717">
                <a:tc>
                  <a:txBody>
                    <a:bodyPr/>
                    <a:lstStyle/>
                    <a:p>
                      <a:pPr algn="l"/>
                      <a:r>
                        <a:rPr lang="en-US" sz="1850" dirty="0">
                          <a:solidFill>
                            <a:srgbClr val="FF4D67"/>
                          </a:solidFill>
                          <a:latin typeface="Roboto Bold"/>
                        </a:rPr>
                        <a:t>Digital engagement </a:t>
                      </a:r>
                      <a:endParaRPr lang="en-US" sz="1100"/>
                    </a:p>
                  </a:txBody>
                  <a:tcPr>
                    <a:lnL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50" dirty="0">
                          <a:solidFill>
                            <a:srgbClr val="000000"/>
                          </a:solidFill>
                          <a:latin typeface="Roboto"/>
                        </a:rPr>
                        <a:t>Pertains to online conversions such as website visits, social media follows, in-game actions, and more. </a:t>
                      </a:r>
                      <a:endParaRPr lang="en-US" sz="1100"/>
                    </a:p>
                  </a:txBody>
                  <a:tcPr>
                    <a:lnL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288" cap="flat" cmpd="sng" algn="ctr">
                      <a:solidFill>
                        <a:srgbClr val="F2F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Box 4">
            <a:extLst>
              <a:ext uri="{FF2B5EF4-FFF2-40B4-BE49-F238E27FC236}">
                <a16:creationId xmlns:a16="http://schemas.microsoft.com/office/drawing/2014/main" id="{B05EFE81-409F-4A24-DFAA-956640F4BDBA}"/>
              </a:ext>
            </a:extLst>
          </p:cNvPr>
          <p:cNvSpPr txBox="1"/>
          <p:nvPr/>
        </p:nvSpPr>
        <p:spPr>
          <a:xfrm>
            <a:off x="17477890" y="9095815"/>
            <a:ext cx="280555" cy="758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49"/>
              </a:lnSpc>
            </a:pPr>
            <a:r>
              <a:rPr lang="en-US" sz="3450" dirty="0">
                <a:solidFill>
                  <a:srgbClr val="000000"/>
                </a:solidFill>
                <a:latin typeface="Poppins"/>
              </a:rPr>
              <a:t>9</a:t>
            </a:r>
            <a:endParaRPr lang="en-US" sz="3499" dirty="0">
              <a:solidFill>
                <a:srgbClr val="000000"/>
              </a:solidFill>
              <a:latin typeface="Poppi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9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</a:blip>
          <a:srcRect r="249" b="248"/>
          <a:stretch>
            <a:fillRect/>
          </a:stretch>
        </p:blipFill>
        <p:spPr>
          <a:xfrm>
            <a:off x="0" y="17029"/>
            <a:ext cx="18288000" cy="1082356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642608" y="3877208"/>
            <a:ext cx="13002784" cy="1945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200"/>
              </a:lnSpc>
              <a:spcBef>
                <a:spcPct val="0"/>
              </a:spcBef>
            </a:pPr>
            <a:r>
              <a:rPr lang="en-US" sz="7200">
                <a:solidFill>
                  <a:srgbClr val="FFFFFF"/>
                </a:solidFill>
                <a:latin typeface="Poppins Bold"/>
              </a:rPr>
              <a:t>Experience our Marketing Platform today!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r="653" b="648"/>
          <a:stretch>
            <a:fillRect/>
          </a:stretch>
        </p:blipFill>
        <p:spPr>
          <a:xfrm>
            <a:off x="1028700" y="1013773"/>
            <a:ext cx="1885892" cy="64350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6791040" y="6006626"/>
            <a:ext cx="4705920" cy="740250"/>
            <a:chOff x="0" y="0"/>
            <a:chExt cx="6274560" cy="987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274562" cy="987044"/>
            </a:xfrm>
            <a:custGeom>
              <a:avLst/>
              <a:gdLst/>
              <a:ahLst/>
              <a:cxnLst/>
              <a:rect l="l" t="t" r="r" b="b"/>
              <a:pathLst>
                <a:path w="6274562" h="987044">
                  <a:moveTo>
                    <a:pt x="0" y="493522"/>
                  </a:moveTo>
                  <a:cubicBezTo>
                    <a:pt x="0" y="220980"/>
                    <a:pt x="220980" y="0"/>
                    <a:pt x="493522" y="0"/>
                  </a:cubicBezTo>
                  <a:lnTo>
                    <a:pt x="5781040" y="0"/>
                  </a:lnTo>
                  <a:cubicBezTo>
                    <a:pt x="6053582" y="0"/>
                    <a:pt x="6274562" y="220980"/>
                    <a:pt x="6274562" y="493522"/>
                  </a:cubicBezTo>
                  <a:cubicBezTo>
                    <a:pt x="6274562" y="766064"/>
                    <a:pt x="6053582" y="987044"/>
                    <a:pt x="5781040" y="987044"/>
                  </a:cubicBezTo>
                  <a:lnTo>
                    <a:pt x="493522" y="987044"/>
                  </a:lnTo>
                  <a:cubicBezTo>
                    <a:pt x="220980" y="987044"/>
                    <a:pt x="0" y="766064"/>
                    <a:pt x="0" y="493522"/>
                  </a:cubicBezTo>
                  <a:close/>
                </a:path>
              </a:pathLst>
            </a:custGeom>
            <a:solidFill>
              <a:srgbClr val="FF4D67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6963159" y="6071951"/>
            <a:ext cx="4361682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500" u="sng" dirty="0">
                <a:solidFill>
                  <a:srgbClr val="FFFFFF"/>
                </a:solidFill>
                <a:latin typeface="Poppins Bold"/>
                <a:hlinkClick r:id="rId4"/>
              </a:rPr>
              <a:t>BOOK A DEMO</a:t>
            </a:r>
            <a:endParaRPr lang="en-US" sz="3500" u="sng">
              <a:solidFill>
                <a:srgbClr val="FFFFFF"/>
              </a:solidFill>
              <a:latin typeface="Poppins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354925" y="7013576"/>
            <a:ext cx="7578150" cy="38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>
                <a:solidFill>
                  <a:srgbClr val="FFFFFF"/>
                </a:solidFill>
                <a:latin typeface="Poppins"/>
              </a:rPr>
              <a:t>or email us at </a:t>
            </a:r>
            <a:r>
              <a:rPr lang="en-US" sz="2400">
                <a:solidFill>
                  <a:srgbClr val="FFFFFF"/>
                </a:solidFill>
                <a:latin typeface="Poppins Bold"/>
              </a:rPr>
              <a:t>hello@skale.today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CDA51C8-2E12-0DA3-5A43-0A3FE438103E}"/>
              </a:ext>
            </a:extLst>
          </p:cNvPr>
          <p:cNvGrpSpPr/>
          <p:nvPr/>
        </p:nvGrpSpPr>
        <p:grpSpPr>
          <a:xfrm>
            <a:off x="4073197" y="2417283"/>
            <a:ext cx="10316719" cy="5772734"/>
            <a:chOff x="4085081" y="2781300"/>
            <a:chExt cx="10316719" cy="5772734"/>
          </a:xfrm>
        </p:grpSpPr>
        <p:sp>
          <p:nvSpPr>
            <p:cNvPr id="2" name="TextBox 2"/>
            <p:cNvSpPr txBox="1"/>
            <p:nvPr/>
          </p:nvSpPr>
          <p:spPr>
            <a:xfrm>
              <a:off x="4085081" y="2781300"/>
              <a:ext cx="8859771" cy="575310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5700"/>
                </a:lnSpc>
              </a:pPr>
              <a:r>
                <a:rPr lang="en-US" sz="3000" dirty="0">
                  <a:solidFill>
                    <a:srgbClr val="000000"/>
                  </a:solidFill>
                  <a:latin typeface="Poppins"/>
                </a:rPr>
                <a:t>Why Partner with SKALE?</a:t>
              </a:r>
            </a:p>
            <a:p>
              <a:pPr>
                <a:lnSpc>
                  <a:spcPts val="5700"/>
                </a:lnSpc>
              </a:pPr>
              <a:r>
                <a:rPr lang="en-US" sz="3000" dirty="0">
                  <a:solidFill>
                    <a:srgbClr val="000000"/>
                  </a:solidFill>
                  <a:latin typeface="Poppins"/>
                </a:rPr>
                <a:t>Agency Partnership Tiers </a:t>
              </a:r>
            </a:p>
            <a:p>
              <a:pPr>
                <a:lnSpc>
                  <a:spcPts val="5700"/>
                </a:lnSpc>
              </a:pPr>
              <a:r>
                <a:rPr lang="en-US" sz="3000" dirty="0">
                  <a:solidFill>
                    <a:srgbClr val="000000"/>
                  </a:solidFill>
                  <a:latin typeface="Poppins"/>
                </a:rPr>
                <a:t>Our Agency Onboarding Journey</a:t>
              </a:r>
            </a:p>
            <a:p>
              <a:pPr>
                <a:lnSpc>
                  <a:spcPts val="5700"/>
                </a:lnSpc>
              </a:pPr>
              <a:r>
                <a:rPr lang="en-US" sz="3000" dirty="0">
                  <a:solidFill>
                    <a:srgbClr val="000000"/>
                  </a:solidFill>
                  <a:latin typeface="Poppins"/>
                </a:rPr>
                <a:t>How to Activate SKALE’s Solutions </a:t>
              </a:r>
            </a:p>
            <a:p>
              <a:pPr>
                <a:lnSpc>
                  <a:spcPts val="5700"/>
                </a:lnSpc>
              </a:pPr>
              <a:r>
                <a:rPr lang="en-US" sz="3000" dirty="0">
                  <a:solidFill>
                    <a:srgbClr val="000000"/>
                  </a:solidFill>
                  <a:latin typeface="Poppins"/>
                </a:rPr>
                <a:t>Benefits of SKALE’s Data Analytics platform</a:t>
              </a:r>
            </a:p>
            <a:p>
              <a:pPr>
                <a:lnSpc>
                  <a:spcPts val="5700"/>
                </a:lnSpc>
              </a:pPr>
              <a:r>
                <a:rPr lang="en-US" sz="3000" dirty="0">
                  <a:solidFill>
                    <a:srgbClr val="000000"/>
                  </a:solidFill>
                  <a:latin typeface="Poppins"/>
                </a:rPr>
                <a:t>FAQs &amp; Tutorial</a:t>
              </a:r>
            </a:p>
            <a:p>
              <a:pPr>
                <a:lnSpc>
                  <a:spcPts val="5700"/>
                </a:lnSpc>
              </a:pPr>
              <a:r>
                <a:rPr lang="en-US" sz="3000" dirty="0">
                  <a:solidFill>
                    <a:srgbClr val="000000"/>
                  </a:solidFill>
                  <a:latin typeface="Poppins"/>
                </a:rPr>
                <a:t>Definition of Terms</a:t>
              </a:r>
            </a:p>
            <a:p>
              <a:pPr>
                <a:lnSpc>
                  <a:spcPts val="5700"/>
                </a:lnSpc>
              </a:pPr>
              <a:r>
                <a:rPr lang="en-US" sz="3000" dirty="0">
                  <a:solidFill>
                    <a:srgbClr val="000000"/>
                  </a:solidFill>
                  <a:latin typeface="Poppins"/>
                </a:rPr>
                <a:t>Contact Us</a:t>
              </a:r>
            </a:p>
          </p:txBody>
        </p:sp>
        <p:sp>
          <p:nvSpPr>
            <p:cNvPr id="3" name="TextBox 3"/>
            <p:cNvSpPr txBox="1"/>
            <p:nvPr/>
          </p:nvSpPr>
          <p:spPr>
            <a:xfrm>
              <a:off x="13938022" y="2781300"/>
              <a:ext cx="463778" cy="577273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5700"/>
                </a:lnSpc>
              </a:pPr>
              <a:r>
                <a:rPr lang="en-US" sz="3000" u="sng" dirty="0">
                  <a:solidFill>
                    <a:srgbClr val="000000"/>
                  </a:solidFill>
                  <a:latin typeface="Poppins"/>
                </a:rPr>
                <a:t>1</a:t>
              </a:r>
            </a:p>
            <a:p>
              <a:pPr>
                <a:lnSpc>
                  <a:spcPts val="5700"/>
                </a:lnSpc>
              </a:pPr>
              <a:r>
                <a:rPr lang="en-US" sz="3000" u="sng" dirty="0">
                  <a:solidFill>
                    <a:srgbClr val="000000"/>
                  </a:solidFill>
                  <a:latin typeface="Poppins"/>
                </a:rPr>
                <a:t>3</a:t>
              </a:r>
            </a:p>
            <a:p>
              <a:pPr>
                <a:lnSpc>
                  <a:spcPts val="5700"/>
                </a:lnSpc>
              </a:pPr>
              <a:r>
                <a:rPr lang="en-US" sz="3000" u="sng" dirty="0">
                  <a:solidFill>
                    <a:srgbClr val="000000"/>
                  </a:solidFill>
                  <a:latin typeface="Poppins"/>
                </a:rPr>
                <a:t>4</a:t>
              </a:r>
            </a:p>
            <a:p>
              <a:pPr>
                <a:lnSpc>
                  <a:spcPts val="5700"/>
                </a:lnSpc>
              </a:pPr>
              <a:r>
                <a:rPr lang="en-US" sz="3000" u="sng" dirty="0">
                  <a:solidFill>
                    <a:srgbClr val="000000"/>
                  </a:solidFill>
                  <a:latin typeface="Poppins"/>
                </a:rPr>
                <a:t>5</a:t>
              </a:r>
            </a:p>
            <a:p>
              <a:pPr>
                <a:lnSpc>
                  <a:spcPts val="5700"/>
                </a:lnSpc>
              </a:pPr>
              <a:r>
                <a:rPr lang="en-US" sz="3000" u="sng" dirty="0">
                  <a:solidFill>
                    <a:srgbClr val="000000"/>
                  </a:solidFill>
                  <a:latin typeface="Poppins"/>
                </a:rPr>
                <a:t>6</a:t>
              </a:r>
            </a:p>
            <a:p>
              <a:pPr>
                <a:lnSpc>
                  <a:spcPts val="5700"/>
                </a:lnSpc>
              </a:pPr>
              <a:r>
                <a:rPr lang="en-US" sz="3000" u="sng" dirty="0">
                  <a:solidFill>
                    <a:srgbClr val="000000"/>
                  </a:solidFill>
                  <a:latin typeface="Poppins"/>
                </a:rPr>
                <a:t>7</a:t>
              </a:r>
            </a:p>
            <a:p>
              <a:pPr>
                <a:lnSpc>
                  <a:spcPts val="5700"/>
                </a:lnSpc>
              </a:pPr>
              <a:r>
                <a:rPr lang="en-US" sz="3000" u="sng" dirty="0">
                  <a:solidFill>
                    <a:srgbClr val="000000"/>
                  </a:solidFill>
                  <a:latin typeface="Poppins"/>
                </a:rPr>
                <a:t>8</a:t>
              </a:r>
            </a:p>
            <a:p>
              <a:pPr>
                <a:lnSpc>
                  <a:spcPts val="5700"/>
                </a:lnSpc>
              </a:pPr>
              <a:r>
                <a:rPr lang="en-US" sz="3000" u="sng" dirty="0">
                  <a:solidFill>
                    <a:srgbClr val="000000"/>
                  </a:solidFill>
                  <a:latin typeface="Poppins"/>
                </a:rPr>
                <a:t>10</a:t>
              </a:r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-31936"/>
            <a:ext cx="2594394" cy="10287000"/>
            <a:chOff x="0" y="0"/>
            <a:chExt cx="683297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83297" cy="2709333"/>
            </a:xfrm>
            <a:custGeom>
              <a:avLst/>
              <a:gdLst/>
              <a:ahLst/>
              <a:cxnLst/>
              <a:rect l="l" t="t" r="r" b="b"/>
              <a:pathLst>
                <a:path w="683297" h="2709333">
                  <a:moveTo>
                    <a:pt x="0" y="0"/>
                  </a:moveTo>
                  <a:lnTo>
                    <a:pt x="683297" y="0"/>
                  </a:lnTo>
                  <a:lnTo>
                    <a:pt x="68329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4A9B4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3955016" y="357015"/>
            <a:ext cx="3915919" cy="2791169"/>
            <a:chOff x="-21439" y="-324814"/>
            <a:chExt cx="1260602" cy="89852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217724" cy="248897"/>
            </a:xfrm>
            <a:custGeom>
              <a:avLst/>
              <a:gdLst/>
              <a:ahLst/>
              <a:cxnLst/>
              <a:rect l="l" t="t" r="r" b="b"/>
              <a:pathLst>
                <a:path w="1217724" h="248897">
                  <a:moveTo>
                    <a:pt x="124449" y="0"/>
                  </a:moveTo>
                  <a:lnTo>
                    <a:pt x="1093275" y="0"/>
                  </a:lnTo>
                  <a:cubicBezTo>
                    <a:pt x="1126281" y="0"/>
                    <a:pt x="1157935" y="13112"/>
                    <a:pt x="1181274" y="36450"/>
                  </a:cubicBezTo>
                  <a:cubicBezTo>
                    <a:pt x="1204612" y="59789"/>
                    <a:pt x="1217724" y="91443"/>
                    <a:pt x="1217724" y="124449"/>
                  </a:cubicBezTo>
                  <a:lnTo>
                    <a:pt x="1217724" y="124449"/>
                  </a:lnTo>
                  <a:cubicBezTo>
                    <a:pt x="1217724" y="193180"/>
                    <a:pt x="1162006" y="248897"/>
                    <a:pt x="1093275" y="248897"/>
                  </a:cubicBezTo>
                  <a:lnTo>
                    <a:pt x="124449" y="248897"/>
                  </a:lnTo>
                  <a:cubicBezTo>
                    <a:pt x="55717" y="248897"/>
                    <a:pt x="0" y="193180"/>
                    <a:pt x="0" y="124449"/>
                  </a:cubicBezTo>
                  <a:lnTo>
                    <a:pt x="0" y="124449"/>
                  </a:lnTo>
                  <a:cubicBezTo>
                    <a:pt x="0" y="55717"/>
                    <a:pt x="55717" y="0"/>
                    <a:pt x="124449" y="0"/>
                  </a:cubicBezTo>
                  <a:close/>
                </a:path>
              </a:pathLst>
            </a:custGeom>
            <a:solidFill>
              <a:srgbClr val="FF4D67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-21439" y="-324814"/>
              <a:ext cx="1260602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19"/>
                </a:lnSpc>
              </a:pPr>
              <a:r>
                <a:rPr lang="en-US" sz="2799" spc="111" dirty="0">
                  <a:solidFill>
                    <a:srgbClr val="FFFFFF"/>
                  </a:solidFill>
                  <a:latin typeface="Poppins Bold"/>
                </a:rPr>
                <a:t>WHAT'S INSIDE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960" t="90" r="51174" b="1829"/>
          <a:stretch>
            <a:fillRect/>
          </a:stretch>
        </p:blipFill>
        <p:spPr>
          <a:xfrm>
            <a:off x="0" y="0"/>
            <a:ext cx="8924925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455703" y="865655"/>
            <a:ext cx="803597" cy="355044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496227" y="1761510"/>
            <a:ext cx="6447471" cy="6763980"/>
            <a:chOff x="0" y="0"/>
            <a:chExt cx="8596627" cy="9018640"/>
          </a:xfrm>
        </p:grpSpPr>
        <p:sp>
          <p:nvSpPr>
            <p:cNvPr id="5" name="TextBox 5"/>
            <p:cNvSpPr txBox="1"/>
            <p:nvPr/>
          </p:nvSpPr>
          <p:spPr>
            <a:xfrm>
              <a:off x="0" y="114300"/>
              <a:ext cx="8596627" cy="60710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688"/>
                </a:lnSpc>
              </a:pPr>
              <a:r>
                <a:rPr lang="en-US" sz="8865">
                  <a:solidFill>
                    <a:srgbClr val="FFFFFF"/>
                  </a:solidFill>
                  <a:latin typeface="Poppins Bold"/>
                </a:rPr>
                <a:t>Why Partner with SKALE?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6588269"/>
              <a:ext cx="8318326" cy="24303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90"/>
                </a:lnSpc>
              </a:pPr>
              <a:r>
                <a:rPr lang="en-US" sz="2992">
                  <a:solidFill>
                    <a:srgbClr val="FFFFFF"/>
                  </a:solidFill>
                  <a:latin typeface="Roboto"/>
                </a:rPr>
                <a:t>SKALE’s Agency Partners are generating </a:t>
              </a:r>
              <a:r>
                <a:rPr lang="en-US" sz="2992" u="sng">
                  <a:solidFill>
                    <a:srgbClr val="FFFFFF"/>
                  </a:solidFill>
                  <a:latin typeface="Roboto Bold"/>
                </a:rPr>
                <a:t>6-digit revenue (USD) </a:t>
              </a:r>
              <a:r>
                <a:rPr lang="en-US" sz="2992">
                  <a:solidFill>
                    <a:srgbClr val="FFFFFF"/>
                  </a:solidFill>
                  <a:latin typeface="Roboto"/>
                </a:rPr>
                <a:t>from re-selling SKALE’s Technology Solutions  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634011" y="853486"/>
            <a:ext cx="7625289" cy="8580029"/>
            <a:chOff x="0" y="0"/>
            <a:chExt cx="10167052" cy="11440039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10167052" cy="1455720"/>
              <a:chOff x="0" y="0"/>
              <a:chExt cx="2008307" cy="28755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008307" cy="287550"/>
              </a:xfrm>
              <a:custGeom>
                <a:avLst/>
                <a:gdLst/>
                <a:ahLst/>
                <a:cxnLst/>
                <a:rect l="l" t="t" r="r" b="b"/>
                <a:pathLst>
                  <a:path w="2008307" h="287550">
                    <a:moveTo>
                      <a:pt x="20306" y="0"/>
                    </a:moveTo>
                    <a:lnTo>
                      <a:pt x="1988001" y="0"/>
                    </a:lnTo>
                    <a:cubicBezTo>
                      <a:pt x="1993386" y="0"/>
                      <a:pt x="1998551" y="2139"/>
                      <a:pt x="2002359" y="5947"/>
                    </a:cubicBezTo>
                    <a:cubicBezTo>
                      <a:pt x="2006167" y="9756"/>
                      <a:pt x="2008307" y="14920"/>
                      <a:pt x="2008307" y="20306"/>
                    </a:cubicBezTo>
                    <a:lnTo>
                      <a:pt x="2008307" y="267244"/>
                    </a:lnTo>
                    <a:cubicBezTo>
                      <a:pt x="2008307" y="278458"/>
                      <a:pt x="1999215" y="287550"/>
                      <a:pt x="1988001" y="287550"/>
                    </a:cubicBezTo>
                    <a:lnTo>
                      <a:pt x="20306" y="287550"/>
                    </a:lnTo>
                    <a:cubicBezTo>
                      <a:pt x="9091" y="287550"/>
                      <a:pt x="0" y="278458"/>
                      <a:pt x="0" y="267244"/>
                    </a:cubicBezTo>
                    <a:lnTo>
                      <a:pt x="0" y="20306"/>
                    </a:lnTo>
                    <a:cubicBezTo>
                      <a:pt x="0" y="9091"/>
                      <a:pt x="9091" y="0"/>
                      <a:pt x="20306" y="0"/>
                    </a:cubicBezTo>
                    <a:close/>
                  </a:path>
                </a:pathLst>
              </a:custGeom>
              <a:solidFill>
                <a:srgbClr val="24A9B4"/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254000" tIns="254000" rIns="254000" bIns="254000" rtlCol="0" anchor="ctr"/>
              <a:lstStyle/>
              <a:p>
                <a:pPr>
                  <a:lnSpc>
                    <a:spcPts val="2879"/>
                  </a:lnSpc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826641" y="234499"/>
              <a:ext cx="8513770" cy="10060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800">
                  <a:solidFill>
                    <a:srgbClr val="FFFFFF"/>
                  </a:solidFill>
                  <a:latin typeface="Roboto"/>
                </a:rPr>
                <a:t>Track In-Store Conversions and Demonstrate ROI to Clients</a:t>
              </a:r>
            </a:p>
          </p:txBody>
        </p:sp>
        <p:grpSp>
          <p:nvGrpSpPr>
            <p:cNvPr id="12" name="Group 12"/>
            <p:cNvGrpSpPr/>
            <p:nvPr/>
          </p:nvGrpSpPr>
          <p:grpSpPr>
            <a:xfrm>
              <a:off x="0" y="2048054"/>
              <a:ext cx="10167052" cy="2454339"/>
              <a:chOff x="0" y="0"/>
              <a:chExt cx="2008307" cy="484808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008307" cy="484808"/>
              </a:xfrm>
              <a:custGeom>
                <a:avLst/>
                <a:gdLst/>
                <a:ahLst/>
                <a:cxnLst/>
                <a:rect l="l" t="t" r="r" b="b"/>
                <a:pathLst>
                  <a:path w="2008307" h="484808">
                    <a:moveTo>
                      <a:pt x="20306" y="0"/>
                    </a:moveTo>
                    <a:lnTo>
                      <a:pt x="1988001" y="0"/>
                    </a:lnTo>
                    <a:cubicBezTo>
                      <a:pt x="1993386" y="0"/>
                      <a:pt x="1998551" y="2139"/>
                      <a:pt x="2002359" y="5947"/>
                    </a:cubicBezTo>
                    <a:cubicBezTo>
                      <a:pt x="2006167" y="9756"/>
                      <a:pt x="2008307" y="14920"/>
                      <a:pt x="2008307" y="20306"/>
                    </a:cubicBezTo>
                    <a:lnTo>
                      <a:pt x="2008307" y="464502"/>
                    </a:lnTo>
                    <a:cubicBezTo>
                      <a:pt x="2008307" y="475716"/>
                      <a:pt x="1999215" y="484808"/>
                      <a:pt x="1988001" y="484808"/>
                    </a:cubicBezTo>
                    <a:lnTo>
                      <a:pt x="20306" y="484808"/>
                    </a:lnTo>
                    <a:cubicBezTo>
                      <a:pt x="14920" y="484808"/>
                      <a:pt x="9756" y="482668"/>
                      <a:pt x="5947" y="478860"/>
                    </a:cubicBezTo>
                    <a:cubicBezTo>
                      <a:pt x="2139" y="475052"/>
                      <a:pt x="0" y="469887"/>
                      <a:pt x="0" y="464502"/>
                    </a:cubicBezTo>
                    <a:lnTo>
                      <a:pt x="0" y="20306"/>
                    </a:lnTo>
                    <a:cubicBezTo>
                      <a:pt x="0" y="9091"/>
                      <a:pt x="9091" y="0"/>
                      <a:pt x="20306" y="0"/>
                    </a:cubicBezTo>
                    <a:close/>
                  </a:path>
                </a:pathLst>
              </a:custGeom>
              <a:solidFill>
                <a:srgbClr val="24A9B4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254000" tIns="254000" rIns="254000" bIns="254000" rtlCol="0" anchor="ctr"/>
              <a:lstStyle/>
              <a:p>
                <a:pPr>
                  <a:lnSpc>
                    <a:spcPts val="2879"/>
                  </a:lnSpc>
                </a:pPr>
                <a:endParaRPr/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290855" y="2364375"/>
              <a:ext cx="9585342" cy="22648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99"/>
                </a:lnSpc>
              </a:pPr>
              <a:r>
                <a:rPr lang="en-US" sz="2799">
                  <a:solidFill>
                    <a:srgbClr val="FFFFFF"/>
                  </a:solidFill>
                  <a:latin typeface="Roboto"/>
                </a:rPr>
                <a:t>New Revenue Share Opportunity </a:t>
              </a:r>
            </a:p>
            <a:p>
              <a:pPr algn="ctr">
                <a:lnSpc>
                  <a:spcPts val="2799"/>
                </a:lnSpc>
              </a:pPr>
              <a:r>
                <a:rPr lang="en-US" sz="2799">
                  <a:solidFill>
                    <a:srgbClr val="FFFFFF"/>
                  </a:solidFill>
                  <a:latin typeface="Roboto"/>
                </a:rPr>
                <a:t>Resell SKALE’s Technology</a:t>
              </a:r>
            </a:p>
            <a:p>
              <a:pPr algn="ctr">
                <a:lnSpc>
                  <a:spcPts val="2400"/>
                </a:lnSpc>
              </a:pPr>
              <a:r>
                <a:rPr lang="en-US" sz="2400">
                  <a:solidFill>
                    <a:srgbClr val="FFFFFF"/>
                  </a:solidFill>
                  <a:latin typeface="Roboto Italics"/>
                </a:rPr>
                <a:t>(20% - 50% Mark Up on Discounted Pricing) </a:t>
              </a:r>
            </a:p>
            <a:p>
              <a:pPr algn="ctr">
                <a:lnSpc>
                  <a:spcPts val="2400"/>
                </a:lnSpc>
              </a:pPr>
              <a:r>
                <a:rPr lang="en-US" sz="2400">
                  <a:solidFill>
                    <a:srgbClr val="FFFFFF"/>
                  </a:solidFill>
                  <a:latin typeface="Roboto Italics"/>
                </a:rPr>
                <a:t>Tech Fully Managed by SKALE)</a:t>
              </a:r>
            </a:p>
            <a:p>
              <a:pPr algn="ctr">
                <a:lnSpc>
                  <a:spcPts val="2700"/>
                </a:lnSpc>
              </a:pPr>
              <a:endParaRPr lang="en-US" sz="2400">
                <a:solidFill>
                  <a:srgbClr val="FFFFFF"/>
                </a:solidFill>
                <a:latin typeface="Roboto Italics"/>
              </a:endParaRPr>
            </a:p>
          </p:txBody>
        </p:sp>
        <p:grpSp>
          <p:nvGrpSpPr>
            <p:cNvPr id="16" name="Group 16"/>
            <p:cNvGrpSpPr/>
            <p:nvPr/>
          </p:nvGrpSpPr>
          <p:grpSpPr>
            <a:xfrm>
              <a:off x="0" y="5221543"/>
              <a:ext cx="10167052" cy="1553162"/>
              <a:chOff x="0" y="0"/>
              <a:chExt cx="2008307" cy="306797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2008307" cy="306797"/>
              </a:xfrm>
              <a:custGeom>
                <a:avLst/>
                <a:gdLst/>
                <a:ahLst/>
                <a:cxnLst/>
                <a:rect l="l" t="t" r="r" b="b"/>
                <a:pathLst>
                  <a:path w="2008307" h="306797">
                    <a:moveTo>
                      <a:pt x="20306" y="0"/>
                    </a:moveTo>
                    <a:lnTo>
                      <a:pt x="1988001" y="0"/>
                    </a:lnTo>
                    <a:cubicBezTo>
                      <a:pt x="1993386" y="0"/>
                      <a:pt x="1998551" y="2139"/>
                      <a:pt x="2002359" y="5947"/>
                    </a:cubicBezTo>
                    <a:cubicBezTo>
                      <a:pt x="2006167" y="9756"/>
                      <a:pt x="2008307" y="14920"/>
                      <a:pt x="2008307" y="20306"/>
                    </a:cubicBezTo>
                    <a:lnTo>
                      <a:pt x="2008307" y="286491"/>
                    </a:lnTo>
                    <a:cubicBezTo>
                      <a:pt x="2008307" y="297706"/>
                      <a:pt x="1999215" y="306797"/>
                      <a:pt x="1988001" y="306797"/>
                    </a:cubicBezTo>
                    <a:lnTo>
                      <a:pt x="20306" y="306797"/>
                    </a:lnTo>
                    <a:cubicBezTo>
                      <a:pt x="14920" y="306797"/>
                      <a:pt x="9756" y="304658"/>
                      <a:pt x="5947" y="300850"/>
                    </a:cubicBezTo>
                    <a:cubicBezTo>
                      <a:pt x="2139" y="297042"/>
                      <a:pt x="0" y="291877"/>
                      <a:pt x="0" y="286491"/>
                    </a:cubicBezTo>
                    <a:lnTo>
                      <a:pt x="0" y="20306"/>
                    </a:lnTo>
                    <a:cubicBezTo>
                      <a:pt x="0" y="9091"/>
                      <a:pt x="9091" y="0"/>
                      <a:pt x="20306" y="0"/>
                    </a:cubicBezTo>
                    <a:close/>
                  </a:path>
                </a:pathLst>
              </a:custGeom>
              <a:solidFill>
                <a:srgbClr val="24A9B4"/>
              </a:solidFill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254000" tIns="254000" rIns="254000" bIns="254000" rtlCol="0" anchor="ctr"/>
              <a:lstStyle/>
              <a:p>
                <a:pPr>
                  <a:lnSpc>
                    <a:spcPts val="2879"/>
                  </a:lnSpc>
                </a:pPr>
                <a:endParaRPr/>
              </a:p>
            </p:txBody>
          </p:sp>
        </p:grpSp>
        <p:sp>
          <p:nvSpPr>
            <p:cNvPr id="19" name="TextBox 19"/>
            <p:cNvSpPr txBox="1"/>
            <p:nvPr/>
          </p:nvSpPr>
          <p:spPr>
            <a:xfrm>
              <a:off x="558748" y="5509385"/>
              <a:ext cx="9049556" cy="10060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800">
                  <a:solidFill>
                    <a:srgbClr val="FFFFFF"/>
                  </a:solidFill>
                  <a:latin typeface="Roboto"/>
                </a:rPr>
                <a:t>Opportunity to Increase Client Budgets and Total Size of Client Accounts </a:t>
              </a:r>
            </a:p>
          </p:txBody>
        </p:sp>
        <p:grpSp>
          <p:nvGrpSpPr>
            <p:cNvPr id="20" name="Group 20"/>
            <p:cNvGrpSpPr/>
            <p:nvPr/>
          </p:nvGrpSpPr>
          <p:grpSpPr>
            <a:xfrm>
              <a:off x="0" y="7367039"/>
              <a:ext cx="10167052" cy="1553162"/>
              <a:chOff x="0" y="0"/>
              <a:chExt cx="2008307" cy="306797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2008307" cy="306797"/>
              </a:xfrm>
              <a:custGeom>
                <a:avLst/>
                <a:gdLst/>
                <a:ahLst/>
                <a:cxnLst/>
                <a:rect l="l" t="t" r="r" b="b"/>
                <a:pathLst>
                  <a:path w="2008307" h="306797">
                    <a:moveTo>
                      <a:pt x="20306" y="0"/>
                    </a:moveTo>
                    <a:lnTo>
                      <a:pt x="1988001" y="0"/>
                    </a:lnTo>
                    <a:cubicBezTo>
                      <a:pt x="1993386" y="0"/>
                      <a:pt x="1998551" y="2139"/>
                      <a:pt x="2002359" y="5947"/>
                    </a:cubicBezTo>
                    <a:cubicBezTo>
                      <a:pt x="2006167" y="9756"/>
                      <a:pt x="2008307" y="14920"/>
                      <a:pt x="2008307" y="20306"/>
                    </a:cubicBezTo>
                    <a:lnTo>
                      <a:pt x="2008307" y="286491"/>
                    </a:lnTo>
                    <a:cubicBezTo>
                      <a:pt x="2008307" y="297706"/>
                      <a:pt x="1999215" y="306797"/>
                      <a:pt x="1988001" y="306797"/>
                    </a:cubicBezTo>
                    <a:lnTo>
                      <a:pt x="20306" y="306797"/>
                    </a:lnTo>
                    <a:cubicBezTo>
                      <a:pt x="14920" y="306797"/>
                      <a:pt x="9756" y="304658"/>
                      <a:pt x="5947" y="300850"/>
                    </a:cubicBezTo>
                    <a:cubicBezTo>
                      <a:pt x="2139" y="297042"/>
                      <a:pt x="0" y="291877"/>
                      <a:pt x="0" y="286491"/>
                    </a:cubicBezTo>
                    <a:lnTo>
                      <a:pt x="0" y="20306"/>
                    </a:lnTo>
                    <a:cubicBezTo>
                      <a:pt x="0" y="9091"/>
                      <a:pt x="9091" y="0"/>
                      <a:pt x="20306" y="0"/>
                    </a:cubicBezTo>
                    <a:close/>
                  </a:path>
                </a:pathLst>
              </a:custGeom>
              <a:solidFill>
                <a:srgbClr val="24A9B4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254000" tIns="254000" rIns="254000" bIns="254000" rtlCol="0" anchor="ctr"/>
              <a:lstStyle/>
              <a:p>
                <a:pPr>
                  <a:lnSpc>
                    <a:spcPts val="2879"/>
                  </a:lnSpc>
                </a:pPr>
                <a:endParaRPr/>
              </a:p>
            </p:txBody>
          </p:sp>
        </p:grpSp>
        <p:sp>
          <p:nvSpPr>
            <p:cNvPr id="23" name="TextBox 23"/>
            <p:cNvSpPr txBox="1"/>
            <p:nvPr/>
          </p:nvSpPr>
          <p:spPr>
            <a:xfrm>
              <a:off x="558748" y="7654881"/>
              <a:ext cx="9049556" cy="10060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800">
                  <a:solidFill>
                    <a:srgbClr val="FFFFFF"/>
                  </a:solidFill>
                  <a:latin typeface="Roboto"/>
                </a:rPr>
                <a:t>Go beyond Tactical Campaigns, </a:t>
              </a:r>
            </a:p>
            <a:p>
              <a:pPr algn="ctr">
                <a:lnSpc>
                  <a:spcPts val="2800"/>
                </a:lnSpc>
              </a:pPr>
              <a:r>
                <a:rPr lang="en-US" sz="2800">
                  <a:solidFill>
                    <a:srgbClr val="FFFFFF"/>
                  </a:solidFill>
                  <a:latin typeface="Roboto"/>
                </a:rPr>
                <a:t>Help Clients Capture Customer Data</a:t>
              </a:r>
            </a:p>
          </p:txBody>
        </p:sp>
        <p:grpSp>
          <p:nvGrpSpPr>
            <p:cNvPr id="24" name="Group 24"/>
            <p:cNvGrpSpPr/>
            <p:nvPr/>
          </p:nvGrpSpPr>
          <p:grpSpPr>
            <a:xfrm>
              <a:off x="0" y="9512535"/>
              <a:ext cx="10167052" cy="1927504"/>
              <a:chOff x="0" y="0"/>
              <a:chExt cx="2008307" cy="380742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2008307" cy="380742"/>
              </a:xfrm>
              <a:custGeom>
                <a:avLst/>
                <a:gdLst/>
                <a:ahLst/>
                <a:cxnLst/>
                <a:rect l="l" t="t" r="r" b="b"/>
                <a:pathLst>
                  <a:path w="2008307" h="380742">
                    <a:moveTo>
                      <a:pt x="20306" y="0"/>
                    </a:moveTo>
                    <a:lnTo>
                      <a:pt x="1988001" y="0"/>
                    </a:lnTo>
                    <a:cubicBezTo>
                      <a:pt x="1993386" y="0"/>
                      <a:pt x="1998551" y="2139"/>
                      <a:pt x="2002359" y="5947"/>
                    </a:cubicBezTo>
                    <a:cubicBezTo>
                      <a:pt x="2006167" y="9756"/>
                      <a:pt x="2008307" y="14920"/>
                      <a:pt x="2008307" y="20306"/>
                    </a:cubicBezTo>
                    <a:lnTo>
                      <a:pt x="2008307" y="360436"/>
                    </a:lnTo>
                    <a:cubicBezTo>
                      <a:pt x="2008307" y="371650"/>
                      <a:pt x="1999215" y="380742"/>
                      <a:pt x="1988001" y="380742"/>
                    </a:cubicBezTo>
                    <a:lnTo>
                      <a:pt x="20306" y="380742"/>
                    </a:lnTo>
                    <a:cubicBezTo>
                      <a:pt x="9091" y="380742"/>
                      <a:pt x="0" y="371650"/>
                      <a:pt x="0" y="360436"/>
                    </a:cubicBezTo>
                    <a:lnTo>
                      <a:pt x="0" y="20306"/>
                    </a:lnTo>
                    <a:cubicBezTo>
                      <a:pt x="0" y="9091"/>
                      <a:pt x="9091" y="0"/>
                      <a:pt x="20306" y="0"/>
                    </a:cubicBezTo>
                    <a:close/>
                  </a:path>
                </a:pathLst>
              </a:custGeom>
              <a:solidFill>
                <a:srgbClr val="24A9B4"/>
              </a:solidFill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254000" tIns="254000" rIns="254000" bIns="254000" rtlCol="0" anchor="ctr"/>
              <a:lstStyle/>
              <a:p>
                <a:pPr>
                  <a:lnSpc>
                    <a:spcPts val="2879"/>
                  </a:lnSpc>
                </a:pPr>
                <a:endParaRPr/>
              </a:p>
            </p:txBody>
          </p:sp>
        </p:grpSp>
        <p:sp>
          <p:nvSpPr>
            <p:cNvPr id="27" name="TextBox 27"/>
            <p:cNvSpPr txBox="1"/>
            <p:nvPr/>
          </p:nvSpPr>
          <p:spPr>
            <a:xfrm>
              <a:off x="558748" y="9702051"/>
              <a:ext cx="9049556" cy="14759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800">
                  <a:solidFill>
                    <a:srgbClr val="FFFFFF"/>
                  </a:solidFill>
                  <a:latin typeface="Roboto"/>
                </a:rPr>
                <a:t>Free Partnership Program </a:t>
              </a:r>
            </a:p>
            <a:p>
              <a:pPr algn="ctr">
                <a:lnSpc>
                  <a:spcPts val="2800"/>
                </a:lnSpc>
              </a:pPr>
              <a:r>
                <a:rPr lang="en-US" sz="2800">
                  <a:solidFill>
                    <a:srgbClr val="FFFFFF"/>
                  </a:solidFill>
                  <a:latin typeface="Roboto"/>
                </a:rPr>
                <a:t>No Frills, No Minimum Targets </a:t>
              </a:r>
            </a:p>
            <a:p>
              <a:pPr algn="ctr">
                <a:lnSpc>
                  <a:spcPts val="2800"/>
                </a:lnSpc>
              </a:pPr>
              <a:r>
                <a:rPr lang="en-US" sz="2800">
                  <a:solidFill>
                    <a:srgbClr val="FFFFFF"/>
                  </a:solidFill>
                  <a:latin typeface="Roboto"/>
                </a:rPr>
                <a:t>Full Access to Agency Resources</a:t>
              </a:r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17612890" y="9166814"/>
            <a:ext cx="142280" cy="793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49"/>
              </a:lnSpc>
            </a:pPr>
            <a:r>
              <a:rPr lang="en-US" sz="3499">
                <a:solidFill>
                  <a:srgbClr val="000000"/>
                </a:solidFill>
                <a:latin typeface="Poppins"/>
              </a:rPr>
              <a:t>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A9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30460" y="833803"/>
            <a:ext cx="15227081" cy="835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88"/>
              </a:lnSpc>
            </a:pPr>
            <a:r>
              <a:rPr lang="en-US" sz="3600" spc="53">
                <a:solidFill>
                  <a:srgbClr val="FFFFFF"/>
                </a:solidFill>
                <a:latin typeface="Poppins Bold"/>
              </a:rPr>
              <a:t>One Fully Integrated Platform for FMCG / CPG Businesses </a:t>
            </a:r>
          </a:p>
          <a:p>
            <a:pPr algn="ctr">
              <a:lnSpc>
                <a:spcPts val="2484"/>
              </a:lnSpc>
            </a:pPr>
            <a:r>
              <a:rPr lang="en-US" sz="2300" spc="34">
                <a:solidFill>
                  <a:srgbClr val="FFFFFF"/>
                </a:solidFill>
                <a:latin typeface="Poppins"/>
              </a:rPr>
              <a:t>Drive In-Store Sales to Retail Partner, Capture First Party Customer Data, Go Direct-to-Consumer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r="212" b="185"/>
          <a:stretch>
            <a:fillRect/>
          </a:stretch>
        </p:blipFill>
        <p:spPr>
          <a:xfrm>
            <a:off x="4230304" y="2517832"/>
            <a:ext cx="9415796" cy="557130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7156375" y="8548515"/>
            <a:ext cx="3975250" cy="1571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 spc="26">
                <a:solidFill>
                  <a:srgbClr val="FFFFFF"/>
                </a:solidFill>
                <a:latin typeface="Poppins Bold"/>
              </a:rPr>
              <a:t>Automate Smart </a:t>
            </a:r>
          </a:p>
          <a:p>
            <a:pPr algn="ctr">
              <a:lnSpc>
                <a:spcPts val="2160"/>
              </a:lnSpc>
            </a:pPr>
            <a:r>
              <a:rPr lang="en-US" sz="1800" spc="26">
                <a:solidFill>
                  <a:srgbClr val="FFFFFF"/>
                </a:solidFill>
                <a:latin typeface="Poppins Bold"/>
              </a:rPr>
              <a:t>SMS / Email Re-engagement</a:t>
            </a:r>
          </a:p>
          <a:p>
            <a:pPr algn="ctr">
              <a:lnSpc>
                <a:spcPts val="1920"/>
              </a:lnSpc>
            </a:pPr>
            <a:r>
              <a:rPr lang="en-US" sz="1600" spc="23">
                <a:solidFill>
                  <a:srgbClr val="FFFFFF"/>
                </a:solidFill>
                <a:latin typeface="Poppins Light"/>
              </a:rPr>
              <a:t>Up-sell / Cross-Sell to Every Shopper</a:t>
            </a:r>
          </a:p>
          <a:p>
            <a:pPr algn="ctr">
              <a:lnSpc>
                <a:spcPts val="1920"/>
              </a:lnSpc>
            </a:pPr>
            <a:r>
              <a:rPr lang="en-US" sz="1600" spc="23">
                <a:solidFill>
                  <a:srgbClr val="FFFFFF"/>
                </a:solidFill>
                <a:latin typeface="Poppins Light"/>
              </a:rPr>
              <a:t>Convert Prospects into Shoppers </a:t>
            </a:r>
          </a:p>
          <a:p>
            <a:pPr algn="ctr">
              <a:lnSpc>
                <a:spcPts val="4320"/>
              </a:lnSpc>
            </a:pPr>
            <a:endParaRPr lang="en-US" sz="1600" spc="23">
              <a:solidFill>
                <a:srgbClr val="FFFFFF"/>
              </a:solidFill>
              <a:latin typeface="Poppins Light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8502360" y="3045704"/>
            <a:ext cx="396600" cy="420600"/>
            <a:chOff x="0" y="0"/>
            <a:chExt cx="528800" cy="560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28828" cy="560832"/>
            </a:xfrm>
            <a:custGeom>
              <a:avLst/>
              <a:gdLst/>
              <a:ahLst/>
              <a:cxnLst/>
              <a:rect l="l" t="t" r="r" b="b"/>
              <a:pathLst>
                <a:path w="528828" h="560832">
                  <a:moveTo>
                    <a:pt x="0" y="280416"/>
                  </a:moveTo>
                  <a:cubicBezTo>
                    <a:pt x="0" y="125476"/>
                    <a:pt x="118364" y="0"/>
                    <a:pt x="264414" y="0"/>
                  </a:cubicBezTo>
                  <a:cubicBezTo>
                    <a:pt x="410464" y="0"/>
                    <a:pt x="528828" y="125476"/>
                    <a:pt x="528828" y="280416"/>
                  </a:cubicBezTo>
                  <a:cubicBezTo>
                    <a:pt x="528828" y="435356"/>
                    <a:pt x="410464" y="560832"/>
                    <a:pt x="264414" y="560832"/>
                  </a:cubicBezTo>
                  <a:cubicBezTo>
                    <a:pt x="118364" y="560832"/>
                    <a:pt x="0" y="435229"/>
                    <a:pt x="0" y="280416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528800" cy="560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39"/>
                </a:lnSpc>
              </a:pPr>
              <a:r>
                <a:rPr lang="en-US" sz="1200" spc="17">
                  <a:solidFill>
                    <a:srgbClr val="FFFFFF"/>
                  </a:solidFill>
                  <a:latin typeface="Montserrat"/>
                </a:rPr>
                <a:t>1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502360" y="4305742"/>
            <a:ext cx="396600" cy="420600"/>
            <a:chOff x="0" y="0"/>
            <a:chExt cx="528800" cy="560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28828" cy="560832"/>
            </a:xfrm>
            <a:custGeom>
              <a:avLst/>
              <a:gdLst/>
              <a:ahLst/>
              <a:cxnLst/>
              <a:rect l="l" t="t" r="r" b="b"/>
              <a:pathLst>
                <a:path w="528828" h="560832">
                  <a:moveTo>
                    <a:pt x="0" y="280416"/>
                  </a:moveTo>
                  <a:cubicBezTo>
                    <a:pt x="0" y="125476"/>
                    <a:pt x="118364" y="0"/>
                    <a:pt x="264414" y="0"/>
                  </a:cubicBezTo>
                  <a:cubicBezTo>
                    <a:pt x="410464" y="0"/>
                    <a:pt x="528828" y="125476"/>
                    <a:pt x="528828" y="280416"/>
                  </a:cubicBezTo>
                  <a:cubicBezTo>
                    <a:pt x="528828" y="435356"/>
                    <a:pt x="410464" y="560832"/>
                    <a:pt x="264414" y="560832"/>
                  </a:cubicBezTo>
                  <a:cubicBezTo>
                    <a:pt x="118364" y="560832"/>
                    <a:pt x="0" y="435229"/>
                    <a:pt x="0" y="280416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528800" cy="560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0"/>
                </a:lnSpc>
              </a:pPr>
              <a:r>
                <a:rPr lang="en-US" sz="1600" spc="23">
                  <a:solidFill>
                    <a:srgbClr val="FFFFFF"/>
                  </a:solidFill>
                  <a:latin typeface="Montserrat"/>
                </a:rPr>
                <a:t>2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541760" y="5703408"/>
            <a:ext cx="396600" cy="420600"/>
            <a:chOff x="0" y="0"/>
            <a:chExt cx="528800" cy="560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28828" cy="560832"/>
            </a:xfrm>
            <a:custGeom>
              <a:avLst/>
              <a:gdLst/>
              <a:ahLst/>
              <a:cxnLst/>
              <a:rect l="l" t="t" r="r" b="b"/>
              <a:pathLst>
                <a:path w="528828" h="560832">
                  <a:moveTo>
                    <a:pt x="0" y="280416"/>
                  </a:moveTo>
                  <a:cubicBezTo>
                    <a:pt x="0" y="125476"/>
                    <a:pt x="118364" y="0"/>
                    <a:pt x="264414" y="0"/>
                  </a:cubicBezTo>
                  <a:cubicBezTo>
                    <a:pt x="410464" y="0"/>
                    <a:pt x="528828" y="125476"/>
                    <a:pt x="528828" y="280416"/>
                  </a:cubicBezTo>
                  <a:cubicBezTo>
                    <a:pt x="528828" y="435356"/>
                    <a:pt x="410464" y="560832"/>
                    <a:pt x="264414" y="560832"/>
                  </a:cubicBezTo>
                  <a:cubicBezTo>
                    <a:pt x="118364" y="560832"/>
                    <a:pt x="0" y="435229"/>
                    <a:pt x="0" y="280416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0"/>
              <a:ext cx="528800" cy="560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0"/>
                </a:lnSpc>
              </a:pPr>
              <a:r>
                <a:rPr lang="en-US" sz="1600" spc="23">
                  <a:solidFill>
                    <a:srgbClr val="FFFFFF"/>
                  </a:solidFill>
                  <a:latin typeface="Montserrat"/>
                </a:rPr>
                <a:t>3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350817" y="2145586"/>
            <a:ext cx="2603262" cy="6697980"/>
            <a:chOff x="0" y="0"/>
            <a:chExt cx="3471016" cy="8930639"/>
          </a:xfrm>
        </p:grpSpPr>
        <p:sp>
          <p:nvSpPr>
            <p:cNvPr id="15" name="TextBox 15"/>
            <p:cNvSpPr txBox="1"/>
            <p:nvPr/>
          </p:nvSpPr>
          <p:spPr>
            <a:xfrm>
              <a:off x="0" y="546138"/>
              <a:ext cx="3471016" cy="2444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US" sz="1800" spc="26">
                  <a:solidFill>
                    <a:srgbClr val="FFFFFF"/>
                  </a:solidFill>
                  <a:latin typeface="Poppins Bold"/>
                </a:rPr>
                <a:t>Capture Shopper </a:t>
              </a:r>
            </a:p>
            <a:p>
              <a:pPr algn="ctr">
                <a:lnSpc>
                  <a:spcPts val="2160"/>
                </a:lnSpc>
              </a:pPr>
              <a:r>
                <a:rPr lang="en-US" sz="1800" spc="26">
                  <a:solidFill>
                    <a:srgbClr val="FFFFFF"/>
                  </a:solidFill>
                  <a:latin typeface="Poppins Bold"/>
                </a:rPr>
                <a:t>Receipt &amp; First Party</a:t>
              </a:r>
            </a:p>
            <a:p>
              <a:pPr algn="ctr">
                <a:lnSpc>
                  <a:spcPts val="2160"/>
                </a:lnSpc>
              </a:pPr>
              <a:r>
                <a:rPr lang="en-US" sz="1800" spc="26">
                  <a:solidFill>
                    <a:srgbClr val="FFFFFF"/>
                  </a:solidFill>
                  <a:latin typeface="Poppins Bold"/>
                </a:rPr>
                <a:t>Customer Data </a:t>
              </a:r>
            </a:p>
            <a:p>
              <a:pPr algn="ctr">
                <a:lnSpc>
                  <a:spcPts val="1920"/>
                </a:lnSpc>
              </a:pPr>
              <a:r>
                <a:rPr lang="en-US" sz="1600" spc="23">
                  <a:solidFill>
                    <a:srgbClr val="FFFFFF"/>
                  </a:solidFill>
                  <a:latin typeface="Poppins Light"/>
                </a:rPr>
                <a:t>Reward Shoppers for every Receipt </a:t>
              </a:r>
            </a:p>
            <a:p>
              <a:pPr algn="ctr">
                <a:lnSpc>
                  <a:spcPts val="4320"/>
                </a:lnSpc>
              </a:pPr>
              <a:endParaRPr lang="en-US" sz="1600" spc="23">
                <a:solidFill>
                  <a:srgbClr val="FFFFFF"/>
                </a:solidFill>
                <a:latin typeface="Poppins Light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3541414"/>
              <a:ext cx="3471016" cy="28003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US" sz="1800" spc="26">
                  <a:solidFill>
                    <a:srgbClr val="FFFFFF"/>
                  </a:solidFill>
                  <a:latin typeface="Poppins Bold"/>
                </a:rPr>
                <a:t>Drive &amp; Track In-Store</a:t>
              </a:r>
            </a:p>
            <a:p>
              <a:pPr algn="ctr">
                <a:lnSpc>
                  <a:spcPts val="2160"/>
                </a:lnSpc>
              </a:pPr>
              <a:r>
                <a:rPr lang="en-US" sz="1800" spc="26">
                  <a:solidFill>
                    <a:srgbClr val="FFFFFF"/>
                  </a:solidFill>
                  <a:latin typeface="Poppins Bold"/>
                </a:rPr>
                <a:t>Purchases with Digital Vouchers</a:t>
              </a:r>
            </a:p>
            <a:p>
              <a:pPr algn="ctr">
                <a:lnSpc>
                  <a:spcPts val="1920"/>
                </a:lnSpc>
              </a:pPr>
              <a:r>
                <a:rPr lang="en-US" sz="1600" spc="23">
                  <a:solidFill>
                    <a:srgbClr val="FFFFFF"/>
                  </a:solidFill>
                  <a:latin typeface="Poppins Light"/>
                </a:rPr>
                <a:t>99% Compatible with all POS</a:t>
              </a:r>
            </a:p>
            <a:p>
              <a:pPr algn="ctr">
                <a:lnSpc>
                  <a:spcPts val="4320"/>
                </a:lnSpc>
              </a:pPr>
              <a:endParaRPr lang="en-US" sz="1600" spc="23">
                <a:solidFill>
                  <a:srgbClr val="FFFFFF"/>
                </a:solidFill>
                <a:latin typeface="Poppins Light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6892289"/>
              <a:ext cx="3471016" cy="20383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US" sz="1800" spc="26">
                  <a:solidFill>
                    <a:srgbClr val="FFFFFF"/>
                  </a:solidFill>
                  <a:latin typeface="Poppins Bold"/>
                </a:rPr>
                <a:t>Track Unique QR Code</a:t>
              </a:r>
            </a:p>
            <a:p>
              <a:pPr algn="ctr">
                <a:lnSpc>
                  <a:spcPts val="2160"/>
                </a:lnSpc>
              </a:pPr>
              <a:r>
                <a:rPr lang="en-US" sz="1800" spc="26">
                  <a:solidFill>
                    <a:srgbClr val="FFFFFF"/>
                  </a:solidFill>
                  <a:latin typeface="Poppins Bold"/>
                </a:rPr>
                <a:t>Scans </a:t>
              </a:r>
            </a:p>
            <a:p>
              <a:pPr algn="ctr">
                <a:lnSpc>
                  <a:spcPts val="1920"/>
                </a:lnSpc>
              </a:pPr>
              <a:r>
                <a:rPr lang="en-US" sz="1600" spc="23">
                  <a:solidFill>
                    <a:srgbClr val="FFFFFF"/>
                  </a:solidFill>
                  <a:latin typeface="Poppins Light"/>
                </a:rPr>
                <a:t>Digital Engagement, Redemption</a:t>
              </a:r>
            </a:p>
            <a:p>
              <a:pPr algn="ctr">
                <a:lnSpc>
                  <a:spcPts val="1919"/>
                </a:lnSpc>
              </a:pPr>
              <a:r>
                <a:rPr lang="en-US" sz="1599" spc="23">
                  <a:solidFill>
                    <a:srgbClr val="FFFFFF"/>
                  </a:solidFill>
                  <a:latin typeface="Poppins Light"/>
                </a:rPr>
                <a:t>or In-Store Check In </a:t>
              </a:r>
            </a:p>
          </p:txBody>
        </p:sp>
        <p:grpSp>
          <p:nvGrpSpPr>
            <p:cNvPr id="18" name="Group 18"/>
            <p:cNvGrpSpPr/>
            <p:nvPr/>
          </p:nvGrpSpPr>
          <p:grpSpPr>
            <a:xfrm>
              <a:off x="1388633" y="0"/>
              <a:ext cx="528800" cy="560800"/>
              <a:chOff x="0" y="0"/>
              <a:chExt cx="528800" cy="560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528828" cy="560832"/>
              </a:xfrm>
              <a:custGeom>
                <a:avLst/>
                <a:gdLst/>
                <a:ahLst/>
                <a:cxnLst/>
                <a:rect l="l" t="t" r="r" b="b"/>
                <a:pathLst>
                  <a:path w="528828" h="560832">
                    <a:moveTo>
                      <a:pt x="0" y="280416"/>
                    </a:moveTo>
                    <a:cubicBezTo>
                      <a:pt x="0" y="125476"/>
                      <a:pt x="118364" y="0"/>
                      <a:pt x="264414" y="0"/>
                    </a:cubicBezTo>
                    <a:cubicBezTo>
                      <a:pt x="410464" y="0"/>
                      <a:pt x="528828" y="125476"/>
                      <a:pt x="528828" y="280416"/>
                    </a:cubicBezTo>
                    <a:cubicBezTo>
                      <a:pt x="528828" y="435356"/>
                      <a:pt x="410464" y="560832"/>
                      <a:pt x="264414" y="560832"/>
                    </a:cubicBezTo>
                    <a:cubicBezTo>
                      <a:pt x="118364" y="560832"/>
                      <a:pt x="0" y="435229"/>
                      <a:pt x="0" y="280416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0"/>
                <a:ext cx="528800" cy="5608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19"/>
                  </a:lnSpc>
                </a:pPr>
                <a:r>
                  <a:rPr lang="en-US" sz="1599" spc="23">
                    <a:solidFill>
                      <a:srgbClr val="FFFFFF"/>
                    </a:solidFill>
                    <a:latin typeface="Montserrat"/>
                  </a:rPr>
                  <a:t>1</a:t>
                </a:r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1388633" y="2995276"/>
              <a:ext cx="528800" cy="560800"/>
              <a:chOff x="0" y="0"/>
              <a:chExt cx="528800" cy="560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528828" cy="560832"/>
              </a:xfrm>
              <a:custGeom>
                <a:avLst/>
                <a:gdLst/>
                <a:ahLst/>
                <a:cxnLst/>
                <a:rect l="l" t="t" r="r" b="b"/>
                <a:pathLst>
                  <a:path w="528828" h="560832">
                    <a:moveTo>
                      <a:pt x="0" y="280416"/>
                    </a:moveTo>
                    <a:cubicBezTo>
                      <a:pt x="0" y="125476"/>
                      <a:pt x="118364" y="0"/>
                      <a:pt x="264414" y="0"/>
                    </a:cubicBezTo>
                    <a:cubicBezTo>
                      <a:pt x="410464" y="0"/>
                      <a:pt x="528828" y="125476"/>
                      <a:pt x="528828" y="280416"/>
                    </a:cubicBezTo>
                    <a:cubicBezTo>
                      <a:pt x="528828" y="435356"/>
                      <a:pt x="410464" y="560832"/>
                      <a:pt x="264414" y="560832"/>
                    </a:cubicBezTo>
                    <a:cubicBezTo>
                      <a:pt x="118364" y="560832"/>
                      <a:pt x="0" y="435229"/>
                      <a:pt x="0" y="280416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0" y="0"/>
                <a:ext cx="528800" cy="5608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19"/>
                  </a:lnSpc>
                </a:pPr>
                <a:r>
                  <a:rPr lang="en-US" sz="1599" spc="23">
                    <a:solidFill>
                      <a:srgbClr val="FFFFFF"/>
                    </a:solidFill>
                    <a:latin typeface="Montserrat"/>
                  </a:rPr>
                  <a:t>2</a:t>
                </a:r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>
              <a:off x="1388633" y="6346151"/>
              <a:ext cx="528800" cy="560800"/>
              <a:chOff x="0" y="0"/>
              <a:chExt cx="528800" cy="5608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528828" cy="560832"/>
              </a:xfrm>
              <a:custGeom>
                <a:avLst/>
                <a:gdLst/>
                <a:ahLst/>
                <a:cxnLst/>
                <a:rect l="l" t="t" r="r" b="b"/>
                <a:pathLst>
                  <a:path w="528828" h="560832">
                    <a:moveTo>
                      <a:pt x="0" y="280416"/>
                    </a:moveTo>
                    <a:cubicBezTo>
                      <a:pt x="0" y="125476"/>
                      <a:pt x="118364" y="0"/>
                      <a:pt x="264414" y="0"/>
                    </a:cubicBezTo>
                    <a:cubicBezTo>
                      <a:pt x="410464" y="0"/>
                      <a:pt x="528828" y="125476"/>
                      <a:pt x="528828" y="280416"/>
                    </a:cubicBezTo>
                    <a:cubicBezTo>
                      <a:pt x="528828" y="435356"/>
                      <a:pt x="410464" y="560832"/>
                      <a:pt x="264414" y="560832"/>
                    </a:cubicBezTo>
                    <a:cubicBezTo>
                      <a:pt x="118364" y="560832"/>
                      <a:pt x="0" y="435229"/>
                      <a:pt x="0" y="280416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0" y="0"/>
                <a:ext cx="528800" cy="5608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19"/>
                  </a:lnSpc>
                </a:pPr>
                <a:r>
                  <a:rPr lang="en-US" sz="1599" spc="23">
                    <a:solidFill>
                      <a:srgbClr val="FFFFFF"/>
                    </a:solidFill>
                    <a:latin typeface="Montserrat"/>
                  </a:rPr>
                  <a:t>3</a:t>
                </a:r>
              </a:p>
            </p:txBody>
          </p:sp>
        </p:grpSp>
      </p:grpSp>
      <p:grpSp>
        <p:nvGrpSpPr>
          <p:cNvPr id="27" name="Group 27"/>
          <p:cNvGrpSpPr/>
          <p:nvPr/>
        </p:nvGrpSpPr>
        <p:grpSpPr>
          <a:xfrm>
            <a:off x="8541758" y="6890922"/>
            <a:ext cx="396600" cy="420600"/>
            <a:chOff x="0" y="0"/>
            <a:chExt cx="528800" cy="5608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528828" cy="560832"/>
            </a:xfrm>
            <a:custGeom>
              <a:avLst/>
              <a:gdLst/>
              <a:ahLst/>
              <a:cxnLst/>
              <a:rect l="l" t="t" r="r" b="b"/>
              <a:pathLst>
                <a:path w="528828" h="560832">
                  <a:moveTo>
                    <a:pt x="0" y="280416"/>
                  </a:moveTo>
                  <a:cubicBezTo>
                    <a:pt x="0" y="125476"/>
                    <a:pt x="118364" y="0"/>
                    <a:pt x="264414" y="0"/>
                  </a:cubicBezTo>
                  <a:cubicBezTo>
                    <a:pt x="410464" y="0"/>
                    <a:pt x="528828" y="125476"/>
                    <a:pt x="528828" y="280416"/>
                  </a:cubicBezTo>
                  <a:cubicBezTo>
                    <a:pt x="528828" y="435356"/>
                    <a:pt x="410464" y="560832"/>
                    <a:pt x="264414" y="560832"/>
                  </a:cubicBezTo>
                  <a:cubicBezTo>
                    <a:pt x="118364" y="560832"/>
                    <a:pt x="0" y="435229"/>
                    <a:pt x="0" y="280416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0"/>
              <a:ext cx="528800" cy="560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0"/>
                </a:lnSpc>
              </a:pPr>
              <a:r>
                <a:rPr lang="en-US" sz="1600" spc="23">
                  <a:solidFill>
                    <a:srgbClr val="FFFFFF"/>
                  </a:solidFill>
                  <a:latin typeface="Montserrat"/>
                </a:rPr>
                <a:t>4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7639397" y="8396460"/>
            <a:ext cx="396600" cy="420600"/>
            <a:chOff x="0" y="0"/>
            <a:chExt cx="528800" cy="5608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528828" cy="560832"/>
            </a:xfrm>
            <a:custGeom>
              <a:avLst/>
              <a:gdLst/>
              <a:ahLst/>
              <a:cxnLst/>
              <a:rect l="l" t="t" r="r" b="b"/>
              <a:pathLst>
                <a:path w="528828" h="560832">
                  <a:moveTo>
                    <a:pt x="0" y="280416"/>
                  </a:moveTo>
                  <a:cubicBezTo>
                    <a:pt x="0" y="125476"/>
                    <a:pt x="118364" y="0"/>
                    <a:pt x="264414" y="0"/>
                  </a:cubicBezTo>
                  <a:cubicBezTo>
                    <a:pt x="410464" y="0"/>
                    <a:pt x="528828" y="125476"/>
                    <a:pt x="528828" y="280416"/>
                  </a:cubicBezTo>
                  <a:cubicBezTo>
                    <a:pt x="528828" y="435356"/>
                    <a:pt x="410464" y="560832"/>
                    <a:pt x="264414" y="560832"/>
                  </a:cubicBezTo>
                  <a:cubicBezTo>
                    <a:pt x="118364" y="560832"/>
                    <a:pt x="0" y="435229"/>
                    <a:pt x="0" y="280416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0"/>
              <a:ext cx="528800" cy="560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0"/>
                </a:lnSpc>
              </a:pPr>
              <a:r>
                <a:rPr lang="en-US" sz="1600" spc="23">
                  <a:solidFill>
                    <a:srgbClr val="FFFFFF"/>
                  </a:solidFill>
                  <a:latin typeface="Montserrat"/>
                </a:rPr>
                <a:t>4</a:t>
              </a: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12383274" y="3001066"/>
            <a:ext cx="396600" cy="420600"/>
            <a:chOff x="0" y="0"/>
            <a:chExt cx="528800" cy="5608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528828" cy="560832"/>
            </a:xfrm>
            <a:custGeom>
              <a:avLst/>
              <a:gdLst/>
              <a:ahLst/>
              <a:cxnLst/>
              <a:rect l="l" t="t" r="r" b="b"/>
              <a:pathLst>
                <a:path w="528828" h="560832">
                  <a:moveTo>
                    <a:pt x="0" y="280416"/>
                  </a:moveTo>
                  <a:cubicBezTo>
                    <a:pt x="0" y="125476"/>
                    <a:pt x="118364" y="0"/>
                    <a:pt x="264414" y="0"/>
                  </a:cubicBezTo>
                  <a:cubicBezTo>
                    <a:pt x="410464" y="0"/>
                    <a:pt x="528828" y="125476"/>
                    <a:pt x="528828" y="280416"/>
                  </a:cubicBezTo>
                  <a:cubicBezTo>
                    <a:pt x="528828" y="435356"/>
                    <a:pt x="410464" y="560832"/>
                    <a:pt x="264414" y="560832"/>
                  </a:cubicBezTo>
                  <a:cubicBezTo>
                    <a:pt x="118364" y="560832"/>
                    <a:pt x="0" y="435229"/>
                    <a:pt x="0" y="280416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0" y="0"/>
              <a:ext cx="528800" cy="560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39"/>
                </a:lnSpc>
              </a:pPr>
              <a:r>
                <a:rPr lang="en-US" sz="1200" spc="17">
                  <a:solidFill>
                    <a:srgbClr val="FFFFFF"/>
                  </a:solidFill>
                  <a:latin typeface="Montserrat"/>
                </a:rPr>
                <a:t>5</a:t>
              </a:r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12383272" y="4399424"/>
            <a:ext cx="396600" cy="420600"/>
            <a:chOff x="0" y="0"/>
            <a:chExt cx="528800" cy="5608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528828" cy="560832"/>
            </a:xfrm>
            <a:custGeom>
              <a:avLst/>
              <a:gdLst/>
              <a:ahLst/>
              <a:cxnLst/>
              <a:rect l="l" t="t" r="r" b="b"/>
              <a:pathLst>
                <a:path w="528828" h="560832">
                  <a:moveTo>
                    <a:pt x="0" y="280416"/>
                  </a:moveTo>
                  <a:cubicBezTo>
                    <a:pt x="0" y="125476"/>
                    <a:pt x="118364" y="0"/>
                    <a:pt x="264414" y="0"/>
                  </a:cubicBezTo>
                  <a:cubicBezTo>
                    <a:pt x="410464" y="0"/>
                    <a:pt x="528828" y="125476"/>
                    <a:pt x="528828" y="280416"/>
                  </a:cubicBezTo>
                  <a:cubicBezTo>
                    <a:pt x="528828" y="435356"/>
                    <a:pt x="410464" y="560832"/>
                    <a:pt x="264414" y="560832"/>
                  </a:cubicBezTo>
                  <a:cubicBezTo>
                    <a:pt x="118364" y="560832"/>
                    <a:pt x="0" y="435229"/>
                    <a:pt x="0" y="280416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38" name="TextBox 38"/>
            <p:cNvSpPr txBox="1"/>
            <p:nvPr/>
          </p:nvSpPr>
          <p:spPr>
            <a:xfrm>
              <a:off x="0" y="0"/>
              <a:ext cx="528800" cy="560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39"/>
                </a:lnSpc>
              </a:pPr>
              <a:r>
                <a:rPr lang="en-US" sz="1200" spc="17">
                  <a:solidFill>
                    <a:srgbClr val="FFFFFF"/>
                  </a:solidFill>
                  <a:latin typeface="Montserrat"/>
                </a:rPr>
                <a:t>6</a:t>
              </a: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12383272" y="5691268"/>
            <a:ext cx="396600" cy="420600"/>
            <a:chOff x="0" y="0"/>
            <a:chExt cx="528800" cy="5608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528828" cy="560832"/>
            </a:xfrm>
            <a:custGeom>
              <a:avLst/>
              <a:gdLst/>
              <a:ahLst/>
              <a:cxnLst/>
              <a:rect l="l" t="t" r="r" b="b"/>
              <a:pathLst>
                <a:path w="528828" h="560832">
                  <a:moveTo>
                    <a:pt x="0" y="280416"/>
                  </a:moveTo>
                  <a:cubicBezTo>
                    <a:pt x="0" y="125476"/>
                    <a:pt x="118364" y="0"/>
                    <a:pt x="264414" y="0"/>
                  </a:cubicBezTo>
                  <a:cubicBezTo>
                    <a:pt x="410464" y="0"/>
                    <a:pt x="528828" y="125476"/>
                    <a:pt x="528828" y="280416"/>
                  </a:cubicBezTo>
                  <a:cubicBezTo>
                    <a:pt x="528828" y="435356"/>
                    <a:pt x="410464" y="560832"/>
                    <a:pt x="264414" y="560832"/>
                  </a:cubicBezTo>
                  <a:cubicBezTo>
                    <a:pt x="118364" y="560832"/>
                    <a:pt x="0" y="435229"/>
                    <a:pt x="0" y="280416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1" name="TextBox 41"/>
            <p:cNvSpPr txBox="1"/>
            <p:nvPr/>
          </p:nvSpPr>
          <p:spPr>
            <a:xfrm>
              <a:off x="0" y="0"/>
              <a:ext cx="528800" cy="560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39"/>
                </a:lnSpc>
              </a:pPr>
              <a:r>
                <a:rPr lang="en-US" sz="1200" spc="17">
                  <a:solidFill>
                    <a:srgbClr val="FFFFFF"/>
                  </a:solidFill>
                  <a:latin typeface="Montserrat"/>
                </a:rPr>
                <a:t>7</a:t>
              </a:r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13922325" y="2316776"/>
            <a:ext cx="2879487" cy="7169584"/>
            <a:chOff x="0" y="0"/>
            <a:chExt cx="3839316" cy="9559446"/>
          </a:xfrm>
        </p:grpSpPr>
        <p:sp>
          <p:nvSpPr>
            <p:cNvPr id="43" name="TextBox 43"/>
            <p:cNvSpPr txBox="1"/>
            <p:nvPr/>
          </p:nvSpPr>
          <p:spPr>
            <a:xfrm>
              <a:off x="0" y="549979"/>
              <a:ext cx="3839316" cy="27622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US" sz="1800" spc="26">
                  <a:solidFill>
                    <a:srgbClr val="FFFFFF"/>
                  </a:solidFill>
                  <a:latin typeface="Poppins Bold"/>
                </a:rPr>
                <a:t>All Your Offline</a:t>
              </a:r>
            </a:p>
            <a:p>
              <a:pPr algn="ctr">
                <a:lnSpc>
                  <a:spcPts val="2160"/>
                </a:lnSpc>
              </a:pPr>
              <a:r>
                <a:rPr lang="en-US" sz="1800" spc="26">
                  <a:solidFill>
                    <a:srgbClr val="FFFFFF"/>
                  </a:solidFill>
                  <a:latin typeface="Poppins Bold"/>
                </a:rPr>
                <a:t>Customer Data in 1 Place </a:t>
              </a:r>
            </a:p>
            <a:p>
              <a:pPr algn="ctr">
                <a:lnSpc>
                  <a:spcPts val="1920"/>
                </a:lnSpc>
              </a:pPr>
              <a:r>
                <a:rPr lang="en-US" sz="1600" spc="23">
                  <a:solidFill>
                    <a:srgbClr val="FFFFFF"/>
                  </a:solidFill>
                  <a:latin typeface="Poppins Light"/>
                </a:rPr>
                <a:t>First Party Data (Name, Email, Mobile) and </a:t>
              </a:r>
            </a:p>
            <a:p>
              <a:pPr algn="ctr">
                <a:lnSpc>
                  <a:spcPts val="1920"/>
                </a:lnSpc>
              </a:pPr>
              <a:r>
                <a:rPr lang="en-US" sz="1600" spc="23">
                  <a:solidFill>
                    <a:srgbClr val="FFFFFF"/>
                  </a:solidFill>
                  <a:latin typeface="Poppins Light"/>
                </a:rPr>
                <a:t>Transaction Data </a:t>
              </a:r>
            </a:p>
            <a:p>
              <a:pPr algn="ctr">
                <a:lnSpc>
                  <a:spcPts val="4320"/>
                </a:lnSpc>
              </a:pPr>
              <a:endParaRPr lang="en-US" sz="1600" spc="23">
                <a:solidFill>
                  <a:srgbClr val="FFFFFF"/>
                </a:solidFill>
                <a:latin typeface="Poppins Light"/>
              </a:endParaRPr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3870438"/>
              <a:ext cx="3839316" cy="27622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US" sz="1800" spc="26">
                  <a:solidFill>
                    <a:srgbClr val="FFFFFF"/>
                  </a:solidFill>
                  <a:latin typeface="Poppins Bold"/>
                </a:rPr>
                <a:t>Deploy Gamified Micro-Apps / Whatsapp Chat anytime </a:t>
              </a:r>
            </a:p>
            <a:p>
              <a:pPr algn="ctr">
                <a:lnSpc>
                  <a:spcPts val="1920"/>
                </a:lnSpc>
              </a:pPr>
              <a:r>
                <a:rPr lang="en-US" sz="1600" spc="23">
                  <a:solidFill>
                    <a:srgbClr val="FFFFFF"/>
                  </a:solidFill>
                  <a:latin typeface="Poppins Light"/>
                </a:rPr>
                <a:t>Marketing Campaigns that Drives Sales and Customer Data Capture </a:t>
              </a:r>
            </a:p>
            <a:p>
              <a:pPr algn="ctr">
                <a:lnSpc>
                  <a:spcPts val="4320"/>
                </a:lnSpc>
              </a:pPr>
              <a:endParaRPr lang="en-US" sz="1600" spc="23">
                <a:solidFill>
                  <a:srgbClr val="FFFFFF"/>
                </a:solidFill>
                <a:latin typeface="Poppins Light"/>
              </a:endParaRPr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0" y="7190896"/>
              <a:ext cx="3839316" cy="23685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US" sz="1800" spc="26">
                  <a:solidFill>
                    <a:srgbClr val="FFFFFF"/>
                  </a:solidFill>
                  <a:latin typeface="Poppins Bold"/>
                </a:rPr>
                <a:t>Analytics </a:t>
              </a:r>
            </a:p>
            <a:p>
              <a:pPr algn="ctr">
                <a:lnSpc>
                  <a:spcPts val="1920"/>
                </a:lnSpc>
              </a:pPr>
              <a:r>
                <a:rPr lang="en-US" sz="1600" spc="23">
                  <a:solidFill>
                    <a:srgbClr val="FFFFFF"/>
                  </a:solidFill>
                  <a:latin typeface="Poppins Light"/>
                </a:rPr>
                <a:t>Leverage on Customer, Shopper and Marketing Data for future marketing campaigns </a:t>
              </a:r>
            </a:p>
            <a:p>
              <a:pPr algn="ctr">
                <a:lnSpc>
                  <a:spcPts val="4320"/>
                </a:lnSpc>
              </a:pPr>
              <a:endParaRPr lang="en-US" sz="1600" spc="23">
                <a:solidFill>
                  <a:srgbClr val="FFFFFF"/>
                </a:solidFill>
                <a:latin typeface="Poppins Light"/>
              </a:endParaRPr>
            </a:p>
          </p:txBody>
        </p:sp>
        <p:grpSp>
          <p:nvGrpSpPr>
            <p:cNvPr id="46" name="Group 46"/>
            <p:cNvGrpSpPr/>
            <p:nvPr/>
          </p:nvGrpSpPr>
          <p:grpSpPr>
            <a:xfrm>
              <a:off x="1576420" y="0"/>
              <a:ext cx="528800" cy="560800"/>
              <a:chOff x="0" y="0"/>
              <a:chExt cx="528800" cy="560800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528828" cy="560832"/>
              </a:xfrm>
              <a:custGeom>
                <a:avLst/>
                <a:gdLst/>
                <a:ahLst/>
                <a:cxnLst/>
                <a:rect l="l" t="t" r="r" b="b"/>
                <a:pathLst>
                  <a:path w="528828" h="560832">
                    <a:moveTo>
                      <a:pt x="0" y="280416"/>
                    </a:moveTo>
                    <a:cubicBezTo>
                      <a:pt x="0" y="125476"/>
                      <a:pt x="118364" y="0"/>
                      <a:pt x="264414" y="0"/>
                    </a:cubicBezTo>
                    <a:cubicBezTo>
                      <a:pt x="410464" y="0"/>
                      <a:pt x="528828" y="125476"/>
                      <a:pt x="528828" y="280416"/>
                    </a:cubicBezTo>
                    <a:cubicBezTo>
                      <a:pt x="528828" y="435356"/>
                      <a:pt x="410464" y="560832"/>
                      <a:pt x="264414" y="560832"/>
                    </a:cubicBezTo>
                    <a:cubicBezTo>
                      <a:pt x="118364" y="560832"/>
                      <a:pt x="0" y="435229"/>
                      <a:pt x="0" y="280416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48" name="TextBox 48"/>
              <p:cNvSpPr txBox="1"/>
              <p:nvPr/>
            </p:nvSpPr>
            <p:spPr>
              <a:xfrm>
                <a:off x="0" y="0"/>
                <a:ext cx="528800" cy="5608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39"/>
                  </a:lnSpc>
                </a:pPr>
                <a:r>
                  <a:rPr lang="en-US" sz="1200" spc="17">
                    <a:solidFill>
                      <a:srgbClr val="FFFFFF"/>
                    </a:solidFill>
                    <a:latin typeface="Montserrat"/>
                  </a:rPr>
                  <a:t>5</a:t>
                </a:r>
              </a:p>
            </p:txBody>
          </p:sp>
        </p:grpSp>
        <p:grpSp>
          <p:nvGrpSpPr>
            <p:cNvPr id="49" name="Group 49"/>
            <p:cNvGrpSpPr/>
            <p:nvPr/>
          </p:nvGrpSpPr>
          <p:grpSpPr>
            <a:xfrm>
              <a:off x="1655258" y="3320458"/>
              <a:ext cx="528800" cy="560800"/>
              <a:chOff x="0" y="0"/>
              <a:chExt cx="528800" cy="560800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528828" cy="560832"/>
              </a:xfrm>
              <a:custGeom>
                <a:avLst/>
                <a:gdLst/>
                <a:ahLst/>
                <a:cxnLst/>
                <a:rect l="l" t="t" r="r" b="b"/>
                <a:pathLst>
                  <a:path w="528828" h="560832">
                    <a:moveTo>
                      <a:pt x="0" y="280416"/>
                    </a:moveTo>
                    <a:cubicBezTo>
                      <a:pt x="0" y="125476"/>
                      <a:pt x="118364" y="0"/>
                      <a:pt x="264414" y="0"/>
                    </a:cubicBezTo>
                    <a:cubicBezTo>
                      <a:pt x="410464" y="0"/>
                      <a:pt x="528828" y="125476"/>
                      <a:pt x="528828" y="280416"/>
                    </a:cubicBezTo>
                    <a:cubicBezTo>
                      <a:pt x="528828" y="435356"/>
                      <a:pt x="410464" y="560832"/>
                      <a:pt x="264414" y="560832"/>
                    </a:cubicBezTo>
                    <a:cubicBezTo>
                      <a:pt x="118364" y="560832"/>
                      <a:pt x="0" y="435229"/>
                      <a:pt x="0" y="280416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51" name="TextBox 51"/>
              <p:cNvSpPr txBox="1"/>
              <p:nvPr/>
            </p:nvSpPr>
            <p:spPr>
              <a:xfrm>
                <a:off x="0" y="0"/>
                <a:ext cx="528800" cy="5608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39"/>
                  </a:lnSpc>
                </a:pPr>
                <a:r>
                  <a:rPr lang="en-US" sz="1200" spc="17">
                    <a:solidFill>
                      <a:srgbClr val="FFFFFF"/>
                    </a:solidFill>
                    <a:latin typeface="Montserrat"/>
                  </a:rPr>
                  <a:t>6</a:t>
                </a:r>
              </a:p>
            </p:txBody>
          </p:sp>
        </p:grpSp>
        <p:grpSp>
          <p:nvGrpSpPr>
            <p:cNvPr id="52" name="Group 52"/>
            <p:cNvGrpSpPr/>
            <p:nvPr/>
          </p:nvGrpSpPr>
          <p:grpSpPr>
            <a:xfrm>
              <a:off x="1655258" y="6640917"/>
              <a:ext cx="528800" cy="560800"/>
              <a:chOff x="0" y="0"/>
              <a:chExt cx="528800" cy="560800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0" y="0"/>
                <a:ext cx="528828" cy="560832"/>
              </a:xfrm>
              <a:custGeom>
                <a:avLst/>
                <a:gdLst/>
                <a:ahLst/>
                <a:cxnLst/>
                <a:rect l="l" t="t" r="r" b="b"/>
                <a:pathLst>
                  <a:path w="528828" h="560832">
                    <a:moveTo>
                      <a:pt x="0" y="280416"/>
                    </a:moveTo>
                    <a:cubicBezTo>
                      <a:pt x="0" y="125476"/>
                      <a:pt x="118364" y="0"/>
                      <a:pt x="264414" y="0"/>
                    </a:cubicBezTo>
                    <a:cubicBezTo>
                      <a:pt x="410464" y="0"/>
                      <a:pt x="528828" y="125476"/>
                      <a:pt x="528828" y="280416"/>
                    </a:cubicBezTo>
                    <a:cubicBezTo>
                      <a:pt x="528828" y="435356"/>
                      <a:pt x="410464" y="560832"/>
                      <a:pt x="264414" y="560832"/>
                    </a:cubicBezTo>
                    <a:cubicBezTo>
                      <a:pt x="118364" y="560832"/>
                      <a:pt x="0" y="435229"/>
                      <a:pt x="0" y="280416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54" name="TextBox 54"/>
              <p:cNvSpPr txBox="1"/>
              <p:nvPr/>
            </p:nvSpPr>
            <p:spPr>
              <a:xfrm>
                <a:off x="0" y="0"/>
                <a:ext cx="528800" cy="5608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39"/>
                  </a:lnSpc>
                </a:pPr>
                <a:r>
                  <a:rPr lang="en-US" sz="1200" spc="17">
                    <a:solidFill>
                      <a:srgbClr val="FFFFFF"/>
                    </a:solidFill>
                    <a:latin typeface="Montserrat"/>
                  </a:rPr>
                  <a:t>7</a:t>
                </a:r>
              </a:p>
            </p:txBody>
          </p:sp>
        </p:grpSp>
      </p:grpSp>
      <p:sp>
        <p:nvSpPr>
          <p:cNvPr id="55" name="TextBox 55"/>
          <p:cNvSpPr txBox="1"/>
          <p:nvPr/>
        </p:nvSpPr>
        <p:spPr>
          <a:xfrm>
            <a:off x="17477890" y="9095815"/>
            <a:ext cx="255660" cy="793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49"/>
              </a:lnSpc>
            </a:pPr>
            <a:r>
              <a:rPr lang="en-US" sz="3499">
                <a:solidFill>
                  <a:srgbClr val="FFFFFF"/>
                </a:solidFill>
                <a:latin typeface="Poppins"/>
              </a:rPr>
              <a:t>2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39964" y="1919494"/>
            <a:ext cx="15608072" cy="5910978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339964" y="8078122"/>
            <a:ext cx="12416050" cy="1187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>
                <a:solidFill>
                  <a:srgbClr val="000000"/>
                </a:solidFill>
                <a:latin typeface="Roboto"/>
              </a:rPr>
              <a:t>*Annual tiers reset at end of each calendar year </a:t>
            </a:r>
          </a:p>
          <a:p>
            <a:pPr marL="447040" lvl="1" indent="-223520" algn="l">
              <a:lnSpc>
                <a:spcPts val="2160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Roboto"/>
              </a:rPr>
              <a:t>Early access to new product roll-outs for Standard and Advanced Modules </a:t>
            </a:r>
          </a:p>
          <a:p>
            <a:pPr marL="447040" lvl="1" indent="-223520" algn="l">
              <a:lnSpc>
                <a:spcPts val="2160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Roboto"/>
              </a:rPr>
              <a:t>SKALE reserves full discretion on its marketing and lead generation plans to generate leads for its agency partners </a:t>
            </a:r>
          </a:p>
          <a:p>
            <a:pPr marL="447040" lvl="1" indent="-223520" algn="l">
              <a:lnSpc>
                <a:spcPts val="2160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Roboto"/>
              </a:rPr>
              <a:t>SKALE shall align with its agency partner on its quarterly marketing budget and support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7477890" y="9095815"/>
            <a:ext cx="261829" cy="793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49"/>
              </a:lnSpc>
            </a:pPr>
            <a:r>
              <a:rPr lang="en-US" sz="3499">
                <a:solidFill>
                  <a:srgbClr val="000000"/>
                </a:solidFill>
                <a:latin typeface="Poppins"/>
              </a:rPr>
              <a:t>3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4623618" y="-190501"/>
            <a:ext cx="9040764" cy="2761576"/>
            <a:chOff x="-29498" y="-392482"/>
            <a:chExt cx="2910378" cy="889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851382" cy="262104"/>
            </a:xfrm>
            <a:custGeom>
              <a:avLst/>
              <a:gdLst/>
              <a:ahLst/>
              <a:cxnLst/>
              <a:rect l="l" t="t" r="r" b="b"/>
              <a:pathLst>
                <a:path w="2851382" h="262104">
                  <a:moveTo>
                    <a:pt x="82161" y="0"/>
                  </a:moveTo>
                  <a:lnTo>
                    <a:pt x="2769221" y="0"/>
                  </a:lnTo>
                  <a:cubicBezTo>
                    <a:pt x="2814597" y="0"/>
                    <a:pt x="2851382" y="36785"/>
                    <a:pt x="2851382" y="82161"/>
                  </a:cubicBezTo>
                  <a:lnTo>
                    <a:pt x="2851382" y="179943"/>
                  </a:lnTo>
                  <a:cubicBezTo>
                    <a:pt x="2851382" y="201733"/>
                    <a:pt x="2842726" y="222631"/>
                    <a:pt x="2827318" y="238040"/>
                  </a:cubicBezTo>
                  <a:cubicBezTo>
                    <a:pt x="2811909" y="253448"/>
                    <a:pt x="2791011" y="262104"/>
                    <a:pt x="2769221" y="262104"/>
                  </a:cubicBezTo>
                  <a:lnTo>
                    <a:pt x="82161" y="262104"/>
                  </a:lnTo>
                  <a:cubicBezTo>
                    <a:pt x="36785" y="262104"/>
                    <a:pt x="0" y="225319"/>
                    <a:pt x="0" y="179943"/>
                  </a:cubicBezTo>
                  <a:lnTo>
                    <a:pt x="0" y="82161"/>
                  </a:lnTo>
                  <a:cubicBezTo>
                    <a:pt x="0" y="36785"/>
                    <a:pt x="36785" y="0"/>
                    <a:pt x="8216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-29498" y="-392482"/>
              <a:ext cx="2910378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99"/>
                </a:lnSpc>
              </a:pPr>
              <a:r>
                <a:rPr lang="en-US" sz="2999" spc="119" dirty="0">
                  <a:solidFill>
                    <a:srgbClr val="000000"/>
                  </a:solidFill>
                  <a:latin typeface="Poppins Bold"/>
                </a:rPr>
                <a:t>AGENCY PARTNERSHIP TIERS 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83545" y="2085976"/>
            <a:ext cx="3037955" cy="4800600"/>
            <a:chOff x="0" y="0"/>
            <a:chExt cx="4050607" cy="6400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50626" cy="6400800"/>
            </a:xfrm>
            <a:custGeom>
              <a:avLst/>
              <a:gdLst/>
              <a:ahLst/>
              <a:cxnLst/>
              <a:rect l="l" t="t" r="r" b="b"/>
              <a:pathLst>
                <a:path w="4050626" h="6400800">
                  <a:moveTo>
                    <a:pt x="0" y="0"/>
                  </a:moveTo>
                  <a:lnTo>
                    <a:pt x="4050626" y="0"/>
                  </a:lnTo>
                  <a:lnTo>
                    <a:pt x="4050626" y="6400800"/>
                  </a:lnTo>
                  <a:lnTo>
                    <a:pt x="0" y="6400800"/>
                  </a:lnTo>
                  <a:close/>
                </a:path>
              </a:pathLst>
            </a:custGeom>
            <a:solidFill>
              <a:srgbClr val="FF4D6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809600" cy="6429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r>
                <a:rPr lang="en-US" sz="2799">
                  <a:solidFill>
                    <a:srgbClr val="FAFAFA"/>
                  </a:solidFill>
                  <a:latin typeface="Poppins"/>
                </a:rPr>
                <a:t>Introduction to SKALE 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4502892" y="4800638"/>
            <a:ext cx="971400" cy="428400"/>
            <a:chOff x="0" y="0"/>
            <a:chExt cx="1295200" cy="5712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95146" cy="571246"/>
            </a:xfrm>
            <a:custGeom>
              <a:avLst/>
              <a:gdLst/>
              <a:ahLst/>
              <a:cxnLst/>
              <a:rect l="l" t="t" r="r" b="b"/>
              <a:pathLst>
                <a:path w="1295146" h="571246">
                  <a:moveTo>
                    <a:pt x="0" y="571246"/>
                  </a:moveTo>
                  <a:lnTo>
                    <a:pt x="647573" y="0"/>
                  </a:lnTo>
                  <a:lnTo>
                    <a:pt x="1295146" y="571246"/>
                  </a:lnTo>
                  <a:close/>
                </a:path>
              </a:pathLst>
            </a:custGeom>
            <a:solidFill>
              <a:srgbClr val="5F5F5F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279650" y="7119450"/>
            <a:ext cx="3141850" cy="2552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>
                <a:solidFill>
                  <a:srgbClr val="595959"/>
                </a:solidFill>
                <a:latin typeface="Poppins"/>
              </a:rPr>
              <a:t>C-Suite</a:t>
            </a:r>
          </a:p>
          <a:p>
            <a:pPr algn="ctr">
              <a:lnSpc>
                <a:spcPts val="4320"/>
              </a:lnSpc>
            </a:pPr>
            <a:endParaRPr lang="en-US" sz="2400">
              <a:solidFill>
                <a:srgbClr val="595959"/>
              </a:solidFill>
              <a:latin typeface="Poppins"/>
            </a:endParaRPr>
          </a:p>
          <a:p>
            <a:pPr algn="ctr">
              <a:lnSpc>
                <a:spcPts val="2879"/>
              </a:lnSpc>
            </a:pPr>
            <a:r>
              <a:rPr lang="en-US" sz="2400">
                <a:solidFill>
                  <a:srgbClr val="595959"/>
                </a:solidFill>
                <a:latin typeface="Poppins"/>
              </a:rPr>
              <a:t>Introduction to</a:t>
            </a:r>
          </a:p>
          <a:p>
            <a:pPr algn="ctr">
              <a:lnSpc>
                <a:spcPts val="2879"/>
              </a:lnSpc>
            </a:pPr>
            <a:r>
              <a:rPr lang="en-US" sz="2400">
                <a:solidFill>
                  <a:srgbClr val="595959"/>
                </a:solidFill>
                <a:latin typeface="Poppins"/>
              </a:rPr>
              <a:t>Digital Marketers / Account Managers / </a:t>
            </a:r>
          </a:p>
          <a:p>
            <a:pPr algn="ctr">
              <a:lnSpc>
                <a:spcPts val="4320"/>
              </a:lnSpc>
            </a:pPr>
            <a:endParaRPr lang="en-US" sz="2400">
              <a:solidFill>
                <a:srgbClr val="595959"/>
              </a:solidFill>
              <a:latin typeface="Poppins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13066158" y="7138500"/>
            <a:ext cx="2882600" cy="2240000"/>
            <a:chOff x="0" y="0"/>
            <a:chExt cx="3843467" cy="2986667"/>
          </a:xfrm>
        </p:grpSpPr>
        <p:sp>
          <p:nvSpPr>
            <p:cNvPr id="9" name="Freeform 9"/>
            <p:cNvSpPr/>
            <p:nvPr/>
          </p:nvSpPr>
          <p:spPr>
            <a:xfrm>
              <a:off x="16891" y="16891"/>
              <a:ext cx="3809619" cy="2952750"/>
            </a:xfrm>
            <a:custGeom>
              <a:avLst/>
              <a:gdLst/>
              <a:ahLst/>
              <a:cxnLst/>
              <a:rect l="l" t="t" r="r" b="b"/>
              <a:pathLst>
                <a:path w="3809619" h="2952750">
                  <a:moveTo>
                    <a:pt x="0" y="0"/>
                  </a:moveTo>
                  <a:lnTo>
                    <a:pt x="3809619" y="0"/>
                  </a:lnTo>
                  <a:lnTo>
                    <a:pt x="3809619" y="2952750"/>
                  </a:lnTo>
                  <a:lnTo>
                    <a:pt x="0" y="2952750"/>
                  </a:lnTo>
                  <a:close/>
                </a:path>
              </a:pathLst>
            </a:custGeom>
            <a:solidFill>
              <a:srgbClr val="F2F2F2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3843528" cy="2987167"/>
            </a:xfrm>
            <a:custGeom>
              <a:avLst/>
              <a:gdLst/>
              <a:ahLst/>
              <a:cxnLst/>
              <a:rect l="l" t="t" r="r" b="b"/>
              <a:pathLst>
                <a:path w="3843528" h="2987167">
                  <a:moveTo>
                    <a:pt x="254000" y="0"/>
                  </a:moveTo>
                  <a:lnTo>
                    <a:pt x="355600" y="0"/>
                  </a:lnTo>
                  <a:lnTo>
                    <a:pt x="355600" y="33909"/>
                  </a:lnTo>
                  <a:lnTo>
                    <a:pt x="254000" y="33909"/>
                  </a:lnTo>
                  <a:close/>
                  <a:moveTo>
                    <a:pt x="491109" y="0"/>
                  </a:moveTo>
                  <a:lnTo>
                    <a:pt x="592709" y="0"/>
                  </a:lnTo>
                  <a:lnTo>
                    <a:pt x="592709" y="33909"/>
                  </a:lnTo>
                  <a:lnTo>
                    <a:pt x="491109" y="33909"/>
                  </a:lnTo>
                  <a:close/>
                  <a:moveTo>
                    <a:pt x="728091" y="0"/>
                  </a:moveTo>
                  <a:lnTo>
                    <a:pt x="829691" y="0"/>
                  </a:lnTo>
                  <a:lnTo>
                    <a:pt x="829691" y="33909"/>
                  </a:lnTo>
                  <a:lnTo>
                    <a:pt x="728091" y="33909"/>
                  </a:lnTo>
                  <a:close/>
                  <a:moveTo>
                    <a:pt x="965200" y="0"/>
                  </a:moveTo>
                  <a:lnTo>
                    <a:pt x="1066800" y="0"/>
                  </a:lnTo>
                  <a:lnTo>
                    <a:pt x="1066800" y="33909"/>
                  </a:lnTo>
                  <a:lnTo>
                    <a:pt x="965200" y="33909"/>
                  </a:lnTo>
                  <a:close/>
                  <a:moveTo>
                    <a:pt x="1202309" y="0"/>
                  </a:moveTo>
                  <a:lnTo>
                    <a:pt x="1303909" y="0"/>
                  </a:lnTo>
                  <a:lnTo>
                    <a:pt x="1303909" y="33909"/>
                  </a:lnTo>
                  <a:lnTo>
                    <a:pt x="1202309" y="33909"/>
                  </a:lnTo>
                  <a:close/>
                  <a:moveTo>
                    <a:pt x="1439418" y="0"/>
                  </a:moveTo>
                  <a:lnTo>
                    <a:pt x="1541018" y="0"/>
                  </a:lnTo>
                  <a:lnTo>
                    <a:pt x="1541018" y="33909"/>
                  </a:lnTo>
                  <a:lnTo>
                    <a:pt x="1439418" y="33909"/>
                  </a:lnTo>
                  <a:close/>
                  <a:moveTo>
                    <a:pt x="1676400" y="0"/>
                  </a:moveTo>
                  <a:lnTo>
                    <a:pt x="1778000" y="0"/>
                  </a:lnTo>
                  <a:lnTo>
                    <a:pt x="1778000" y="33909"/>
                  </a:lnTo>
                  <a:lnTo>
                    <a:pt x="1676400" y="33909"/>
                  </a:lnTo>
                  <a:close/>
                  <a:moveTo>
                    <a:pt x="1913509" y="0"/>
                  </a:moveTo>
                  <a:lnTo>
                    <a:pt x="2015109" y="0"/>
                  </a:lnTo>
                  <a:lnTo>
                    <a:pt x="2015109" y="33909"/>
                  </a:lnTo>
                  <a:lnTo>
                    <a:pt x="1913509" y="33909"/>
                  </a:lnTo>
                  <a:close/>
                  <a:moveTo>
                    <a:pt x="2150618" y="0"/>
                  </a:moveTo>
                  <a:lnTo>
                    <a:pt x="2252218" y="0"/>
                  </a:lnTo>
                  <a:lnTo>
                    <a:pt x="2252218" y="33909"/>
                  </a:lnTo>
                  <a:lnTo>
                    <a:pt x="2150618" y="33909"/>
                  </a:lnTo>
                  <a:close/>
                  <a:moveTo>
                    <a:pt x="2387600" y="0"/>
                  </a:moveTo>
                  <a:lnTo>
                    <a:pt x="2489200" y="0"/>
                  </a:lnTo>
                  <a:lnTo>
                    <a:pt x="2489200" y="33909"/>
                  </a:lnTo>
                  <a:lnTo>
                    <a:pt x="2387600" y="33909"/>
                  </a:lnTo>
                  <a:close/>
                  <a:moveTo>
                    <a:pt x="2624709" y="0"/>
                  </a:moveTo>
                  <a:lnTo>
                    <a:pt x="2726309" y="0"/>
                  </a:lnTo>
                  <a:lnTo>
                    <a:pt x="2726309" y="33909"/>
                  </a:lnTo>
                  <a:lnTo>
                    <a:pt x="2624709" y="33909"/>
                  </a:lnTo>
                  <a:close/>
                  <a:moveTo>
                    <a:pt x="2861818" y="0"/>
                  </a:moveTo>
                  <a:lnTo>
                    <a:pt x="2963418" y="0"/>
                  </a:lnTo>
                  <a:lnTo>
                    <a:pt x="2963418" y="33909"/>
                  </a:lnTo>
                  <a:lnTo>
                    <a:pt x="2861818" y="33909"/>
                  </a:lnTo>
                  <a:close/>
                  <a:moveTo>
                    <a:pt x="3098800" y="0"/>
                  </a:moveTo>
                  <a:lnTo>
                    <a:pt x="3200400" y="0"/>
                  </a:lnTo>
                  <a:lnTo>
                    <a:pt x="3200400" y="33909"/>
                  </a:lnTo>
                  <a:lnTo>
                    <a:pt x="3098800" y="33909"/>
                  </a:lnTo>
                  <a:close/>
                  <a:moveTo>
                    <a:pt x="3335909" y="0"/>
                  </a:moveTo>
                  <a:lnTo>
                    <a:pt x="3437509" y="0"/>
                  </a:lnTo>
                  <a:lnTo>
                    <a:pt x="3437509" y="33909"/>
                  </a:lnTo>
                  <a:lnTo>
                    <a:pt x="3335909" y="33909"/>
                  </a:lnTo>
                  <a:close/>
                  <a:moveTo>
                    <a:pt x="3573018" y="0"/>
                  </a:moveTo>
                  <a:lnTo>
                    <a:pt x="3674618" y="0"/>
                  </a:lnTo>
                  <a:lnTo>
                    <a:pt x="3674618" y="33909"/>
                  </a:lnTo>
                  <a:lnTo>
                    <a:pt x="3573018" y="33909"/>
                  </a:lnTo>
                  <a:close/>
                  <a:moveTo>
                    <a:pt x="3810000" y="0"/>
                  </a:moveTo>
                  <a:lnTo>
                    <a:pt x="3826510" y="0"/>
                  </a:lnTo>
                  <a:cubicBezTo>
                    <a:pt x="3835908" y="0"/>
                    <a:pt x="3843401" y="7620"/>
                    <a:pt x="3843401" y="16891"/>
                  </a:cubicBezTo>
                  <a:lnTo>
                    <a:pt x="3843401" y="101981"/>
                  </a:lnTo>
                  <a:lnTo>
                    <a:pt x="3809492" y="101981"/>
                  </a:lnTo>
                  <a:lnTo>
                    <a:pt x="3809492" y="16891"/>
                  </a:lnTo>
                  <a:lnTo>
                    <a:pt x="3826383" y="16891"/>
                  </a:lnTo>
                  <a:lnTo>
                    <a:pt x="3826383" y="33909"/>
                  </a:lnTo>
                  <a:lnTo>
                    <a:pt x="3810000" y="33909"/>
                  </a:lnTo>
                  <a:close/>
                  <a:moveTo>
                    <a:pt x="3843528" y="237490"/>
                  </a:moveTo>
                  <a:lnTo>
                    <a:pt x="3843528" y="339090"/>
                  </a:lnTo>
                  <a:lnTo>
                    <a:pt x="3809619" y="339090"/>
                  </a:lnTo>
                  <a:lnTo>
                    <a:pt x="3809619" y="237490"/>
                  </a:lnTo>
                  <a:close/>
                  <a:moveTo>
                    <a:pt x="3843528" y="474599"/>
                  </a:moveTo>
                  <a:lnTo>
                    <a:pt x="3843528" y="576199"/>
                  </a:lnTo>
                  <a:lnTo>
                    <a:pt x="3809619" y="576199"/>
                  </a:lnTo>
                  <a:lnTo>
                    <a:pt x="3809619" y="474599"/>
                  </a:lnTo>
                  <a:close/>
                  <a:moveTo>
                    <a:pt x="3843528" y="711708"/>
                  </a:moveTo>
                  <a:lnTo>
                    <a:pt x="3843528" y="813308"/>
                  </a:lnTo>
                  <a:lnTo>
                    <a:pt x="3809619" y="813308"/>
                  </a:lnTo>
                  <a:lnTo>
                    <a:pt x="3809619" y="711708"/>
                  </a:lnTo>
                  <a:close/>
                  <a:moveTo>
                    <a:pt x="3843528" y="948817"/>
                  </a:moveTo>
                  <a:lnTo>
                    <a:pt x="3843528" y="1050417"/>
                  </a:lnTo>
                  <a:lnTo>
                    <a:pt x="3809619" y="1050417"/>
                  </a:lnTo>
                  <a:lnTo>
                    <a:pt x="3809619" y="948817"/>
                  </a:lnTo>
                  <a:close/>
                  <a:moveTo>
                    <a:pt x="3843528" y="1185926"/>
                  </a:moveTo>
                  <a:lnTo>
                    <a:pt x="3843528" y="1287526"/>
                  </a:lnTo>
                  <a:lnTo>
                    <a:pt x="3809619" y="1287526"/>
                  </a:lnTo>
                  <a:lnTo>
                    <a:pt x="3809619" y="1185926"/>
                  </a:lnTo>
                  <a:close/>
                  <a:moveTo>
                    <a:pt x="3843528" y="1423035"/>
                  </a:moveTo>
                  <a:lnTo>
                    <a:pt x="3843528" y="1524635"/>
                  </a:lnTo>
                  <a:lnTo>
                    <a:pt x="3809619" y="1524635"/>
                  </a:lnTo>
                  <a:lnTo>
                    <a:pt x="3809619" y="1423035"/>
                  </a:lnTo>
                  <a:close/>
                  <a:moveTo>
                    <a:pt x="3843528" y="1660144"/>
                  </a:moveTo>
                  <a:lnTo>
                    <a:pt x="3843528" y="1761744"/>
                  </a:lnTo>
                  <a:lnTo>
                    <a:pt x="3809619" y="1761744"/>
                  </a:lnTo>
                  <a:lnTo>
                    <a:pt x="3809619" y="1660144"/>
                  </a:lnTo>
                  <a:close/>
                  <a:moveTo>
                    <a:pt x="3843528" y="1897253"/>
                  </a:moveTo>
                  <a:lnTo>
                    <a:pt x="3843528" y="1998853"/>
                  </a:lnTo>
                  <a:lnTo>
                    <a:pt x="3809619" y="1998853"/>
                  </a:lnTo>
                  <a:lnTo>
                    <a:pt x="3809619" y="1897253"/>
                  </a:lnTo>
                  <a:close/>
                  <a:moveTo>
                    <a:pt x="3843528" y="2134362"/>
                  </a:moveTo>
                  <a:lnTo>
                    <a:pt x="3843528" y="2235962"/>
                  </a:lnTo>
                  <a:lnTo>
                    <a:pt x="3809619" y="2235962"/>
                  </a:lnTo>
                  <a:lnTo>
                    <a:pt x="3809619" y="2134362"/>
                  </a:lnTo>
                  <a:close/>
                  <a:moveTo>
                    <a:pt x="3843528" y="2371471"/>
                  </a:moveTo>
                  <a:lnTo>
                    <a:pt x="3843528" y="2473071"/>
                  </a:lnTo>
                  <a:lnTo>
                    <a:pt x="3809619" y="2473071"/>
                  </a:lnTo>
                  <a:lnTo>
                    <a:pt x="3809619" y="2371471"/>
                  </a:lnTo>
                  <a:close/>
                  <a:moveTo>
                    <a:pt x="3843528" y="2608580"/>
                  </a:moveTo>
                  <a:lnTo>
                    <a:pt x="3843528" y="2710180"/>
                  </a:lnTo>
                  <a:lnTo>
                    <a:pt x="3809619" y="2710180"/>
                  </a:lnTo>
                  <a:lnTo>
                    <a:pt x="3809619" y="2608580"/>
                  </a:lnTo>
                  <a:close/>
                  <a:moveTo>
                    <a:pt x="3843528" y="2845689"/>
                  </a:moveTo>
                  <a:lnTo>
                    <a:pt x="3843528" y="2947289"/>
                  </a:lnTo>
                  <a:lnTo>
                    <a:pt x="3809619" y="2947289"/>
                  </a:lnTo>
                  <a:lnTo>
                    <a:pt x="3809619" y="2845689"/>
                  </a:lnTo>
                  <a:close/>
                  <a:moveTo>
                    <a:pt x="3714115" y="2987167"/>
                  </a:moveTo>
                  <a:lnTo>
                    <a:pt x="3612515" y="2987167"/>
                  </a:lnTo>
                  <a:lnTo>
                    <a:pt x="3612515" y="2952750"/>
                  </a:lnTo>
                  <a:lnTo>
                    <a:pt x="3714115" y="2952750"/>
                  </a:lnTo>
                  <a:close/>
                  <a:moveTo>
                    <a:pt x="3477006" y="2987167"/>
                  </a:moveTo>
                  <a:lnTo>
                    <a:pt x="3375406" y="2987167"/>
                  </a:lnTo>
                  <a:lnTo>
                    <a:pt x="3375406" y="2952750"/>
                  </a:lnTo>
                  <a:lnTo>
                    <a:pt x="3477006" y="2952750"/>
                  </a:lnTo>
                  <a:close/>
                  <a:moveTo>
                    <a:pt x="3239897" y="2987167"/>
                  </a:moveTo>
                  <a:lnTo>
                    <a:pt x="3138297" y="2987167"/>
                  </a:lnTo>
                  <a:lnTo>
                    <a:pt x="3138297" y="2952750"/>
                  </a:lnTo>
                  <a:lnTo>
                    <a:pt x="3239897" y="2952750"/>
                  </a:lnTo>
                  <a:close/>
                  <a:moveTo>
                    <a:pt x="3002788" y="2987167"/>
                  </a:moveTo>
                  <a:lnTo>
                    <a:pt x="2901188" y="2987167"/>
                  </a:lnTo>
                  <a:lnTo>
                    <a:pt x="2901188" y="2952750"/>
                  </a:lnTo>
                  <a:lnTo>
                    <a:pt x="3002788" y="2952750"/>
                  </a:lnTo>
                  <a:close/>
                  <a:moveTo>
                    <a:pt x="2765679" y="2987167"/>
                  </a:moveTo>
                  <a:lnTo>
                    <a:pt x="2664079" y="2987167"/>
                  </a:lnTo>
                  <a:lnTo>
                    <a:pt x="2664079" y="2952750"/>
                  </a:lnTo>
                  <a:lnTo>
                    <a:pt x="2765679" y="2952750"/>
                  </a:lnTo>
                  <a:close/>
                  <a:moveTo>
                    <a:pt x="2528570" y="2987167"/>
                  </a:moveTo>
                  <a:lnTo>
                    <a:pt x="2426970" y="2987167"/>
                  </a:lnTo>
                  <a:lnTo>
                    <a:pt x="2426970" y="2952750"/>
                  </a:lnTo>
                  <a:lnTo>
                    <a:pt x="2528570" y="2952750"/>
                  </a:lnTo>
                  <a:close/>
                  <a:moveTo>
                    <a:pt x="2291461" y="2987167"/>
                  </a:moveTo>
                  <a:lnTo>
                    <a:pt x="2189861" y="2987167"/>
                  </a:lnTo>
                  <a:lnTo>
                    <a:pt x="2189861" y="2952750"/>
                  </a:lnTo>
                  <a:lnTo>
                    <a:pt x="2291461" y="2952750"/>
                  </a:lnTo>
                  <a:close/>
                  <a:moveTo>
                    <a:pt x="2054352" y="2987167"/>
                  </a:moveTo>
                  <a:lnTo>
                    <a:pt x="1952752" y="2987167"/>
                  </a:lnTo>
                  <a:lnTo>
                    <a:pt x="1952752" y="2952750"/>
                  </a:lnTo>
                  <a:lnTo>
                    <a:pt x="2054352" y="2952750"/>
                  </a:lnTo>
                  <a:close/>
                  <a:moveTo>
                    <a:pt x="1817243" y="2987167"/>
                  </a:moveTo>
                  <a:lnTo>
                    <a:pt x="1715643" y="2987167"/>
                  </a:lnTo>
                  <a:lnTo>
                    <a:pt x="1715643" y="2952750"/>
                  </a:lnTo>
                  <a:lnTo>
                    <a:pt x="1817243" y="2952750"/>
                  </a:lnTo>
                  <a:close/>
                  <a:moveTo>
                    <a:pt x="1580134" y="2987167"/>
                  </a:moveTo>
                  <a:lnTo>
                    <a:pt x="1478534" y="2987167"/>
                  </a:lnTo>
                  <a:lnTo>
                    <a:pt x="1478534" y="2952750"/>
                  </a:lnTo>
                  <a:lnTo>
                    <a:pt x="1580134" y="2952750"/>
                  </a:lnTo>
                  <a:close/>
                  <a:moveTo>
                    <a:pt x="1343025" y="2987167"/>
                  </a:moveTo>
                  <a:lnTo>
                    <a:pt x="1241425" y="2987167"/>
                  </a:lnTo>
                  <a:lnTo>
                    <a:pt x="1241425" y="2952750"/>
                  </a:lnTo>
                  <a:lnTo>
                    <a:pt x="1343025" y="2952750"/>
                  </a:lnTo>
                  <a:close/>
                  <a:moveTo>
                    <a:pt x="1105916" y="2987167"/>
                  </a:moveTo>
                  <a:lnTo>
                    <a:pt x="1004316" y="2987167"/>
                  </a:lnTo>
                  <a:lnTo>
                    <a:pt x="1004316" y="2952750"/>
                  </a:lnTo>
                  <a:lnTo>
                    <a:pt x="1105916" y="2952750"/>
                  </a:lnTo>
                  <a:close/>
                  <a:moveTo>
                    <a:pt x="868807" y="2987167"/>
                  </a:moveTo>
                  <a:lnTo>
                    <a:pt x="767207" y="2987167"/>
                  </a:lnTo>
                  <a:lnTo>
                    <a:pt x="767207" y="2952750"/>
                  </a:lnTo>
                  <a:lnTo>
                    <a:pt x="868807" y="2952750"/>
                  </a:lnTo>
                  <a:close/>
                  <a:moveTo>
                    <a:pt x="631698" y="2987167"/>
                  </a:moveTo>
                  <a:lnTo>
                    <a:pt x="530098" y="2987167"/>
                  </a:lnTo>
                  <a:lnTo>
                    <a:pt x="530098" y="2952750"/>
                  </a:lnTo>
                  <a:lnTo>
                    <a:pt x="631698" y="2952750"/>
                  </a:lnTo>
                  <a:close/>
                  <a:moveTo>
                    <a:pt x="394589" y="2987167"/>
                  </a:moveTo>
                  <a:lnTo>
                    <a:pt x="292989" y="2987167"/>
                  </a:lnTo>
                  <a:lnTo>
                    <a:pt x="292989" y="2952750"/>
                  </a:lnTo>
                  <a:lnTo>
                    <a:pt x="394589" y="2952750"/>
                  </a:lnTo>
                  <a:close/>
                  <a:moveTo>
                    <a:pt x="157480" y="2987167"/>
                  </a:moveTo>
                  <a:lnTo>
                    <a:pt x="55880" y="2987167"/>
                  </a:lnTo>
                  <a:lnTo>
                    <a:pt x="55880" y="2952750"/>
                  </a:lnTo>
                  <a:lnTo>
                    <a:pt x="157480" y="2952750"/>
                  </a:lnTo>
                  <a:close/>
                  <a:moveTo>
                    <a:pt x="0" y="2873756"/>
                  </a:moveTo>
                  <a:lnTo>
                    <a:pt x="0" y="2772156"/>
                  </a:lnTo>
                  <a:lnTo>
                    <a:pt x="33909" y="2772156"/>
                  </a:lnTo>
                  <a:lnTo>
                    <a:pt x="33909" y="2873756"/>
                  </a:lnTo>
                  <a:close/>
                  <a:moveTo>
                    <a:pt x="0" y="2636647"/>
                  </a:moveTo>
                  <a:lnTo>
                    <a:pt x="0" y="2535047"/>
                  </a:lnTo>
                  <a:lnTo>
                    <a:pt x="33909" y="2535047"/>
                  </a:lnTo>
                  <a:lnTo>
                    <a:pt x="33909" y="2636647"/>
                  </a:lnTo>
                  <a:close/>
                  <a:moveTo>
                    <a:pt x="0" y="2399538"/>
                  </a:moveTo>
                  <a:lnTo>
                    <a:pt x="0" y="2297938"/>
                  </a:lnTo>
                  <a:lnTo>
                    <a:pt x="33909" y="2297938"/>
                  </a:lnTo>
                  <a:lnTo>
                    <a:pt x="33909" y="2399538"/>
                  </a:lnTo>
                  <a:close/>
                  <a:moveTo>
                    <a:pt x="0" y="2162429"/>
                  </a:moveTo>
                  <a:lnTo>
                    <a:pt x="0" y="2060829"/>
                  </a:lnTo>
                  <a:lnTo>
                    <a:pt x="33909" y="2060829"/>
                  </a:lnTo>
                  <a:lnTo>
                    <a:pt x="33909" y="2162429"/>
                  </a:lnTo>
                  <a:close/>
                  <a:moveTo>
                    <a:pt x="0" y="1925320"/>
                  </a:moveTo>
                  <a:lnTo>
                    <a:pt x="0" y="1823720"/>
                  </a:lnTo>
                  <a:lnTo>
                    <a:pt x="33909" y="1823720"/>
                  </a:lnTo>
                  <a:lnTo>
                    <a:pt x="33909" y="1925320"/>
                  </a:lnTo>
                  <a:close/>
                  <a:moveTo>
                    <a:pt x="0" y="1688211"/>
                  </a:moveTo>
                  <a:lnTo>
                    <a:pt x="0" y="1586611"/>
                  </a:lnTo>
                  <a:lnTo>
                    <a:pt x="33909" y="1586611"/>
                  </a:lnTo>
                  <a:lnTo>
                    <a:pt x="33909" y="1688211"/>
                  </a:lnTo>
                  <a:close/>
                  <a:moveTo>
                    <a:pt x="0" y="1451102"/>
                  </a:moveTo>
                  <a:lnTo>
                    <a:pt x="0" y="1349502"/>
                  </a:lnTo>
                  <a:lnTo>
                    <a:pt x="33909" y="1349502"/>
                  </a:lnTo>
                  <a:lnTo>
                    <a:pt x="33909" y="1451102"/>
                  </a:lnTo>
                  <a:close/>
                  <a:moveTo>
                    <a:pt x="0" y="1214247"/>
                  </a:moveTo>
                  <a:lnTo>
                    <a:pt x="0" y="1112647"/>
                  </a:lnTo>
                  <a:lnTo>
                    <a:pt x="33909" y="1112647"/>
                  </a:lnTo>
                  <a:lnTo>
                    <a:pt x="33909" y="1214247"/>
                  </a:lnTo>
                  <a:close/>
                  <a:moveTo>
                    <a:pt x="0" y="977138"/>
                  </a:moveTo>
                  <a:lnTo>
                    <a:pt x="0" y="875538"/>
                  </a:lnTo>
                  <a:lnTo>
                    <a:pt x="33909" y="875538"/>
                  </a:lnTo>
                  <a:lnTo>
                    <a:pt x="33909" y="977138"/>
                  </a:lnTo>
                  <a:close/>
                  <a:moveTo>
                    <a:pt x="0" y="740156"/>
                  </a:moveTo>
                  <a:lnTo>
                    <a:pt x="0" y="638556"/>
                  </a:lnTo>
                  <a:lnTo>
                    <a:pt x="33909" y="638556"/>
                  </a:lnTo>
                  <a:lnTo>
                    <a:pt x="33909" y="740156"/>
                  </a:lnTo>
                  <a:close/>
                  <a:moveTo>
                    <a:pt x="0" y="503047"/>
                  </a:moveTo>
                  <a:lnTo>
                    <a:pt x="0" y="401447"/>
                  </a:lnTo>
                  <a:lnTo>
                    <a:pt x="33909" y="401447"/>
                  </a:lnTo>
                  <a:lnTo>
                    <a:pt x="33909" y="503047"/>
                  </a:lnTo>
                  <a:close/>
                  <a:moveTo>
                    <a:pt x="0" y="265938"/>
                  </a:moveTo>
                  <a:lnTo>
                    <a:pt x="0" y="164338"/>
                  </a:lnTo>
                  <a:lnTo>
                    <a:pt x="33909" y="164338"/>
                  </a:lnTo>
                  <a:lnTo>
                    <a:pt x="33909" y="265938"/>
                  </a:lnTo>
                  <a:close/>
                  <a:moveTo>
                    <a:pt x="0" y="28956"/>
                  </a:move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lnTo>
                    <a:pt x="118491" y="0"/>
                  </a:lnTo>
                  <a:lnTo>
                    <a:pt x="118491" y="33909"/>
                  </a:lnTo>
                  <a:lnTo>
                    <a:pt x="16891" y="33909"/>
                  </a:lnTo>
                  <a:lnTo>
                    <a:pt x="16891" y="16891"/>
                  </a:lnTo>
                  <a:lnTo>
                    <a:pt x="33909" y="16891"/>
                  </a:lnTo>
                  <a:lnTo>
                    <a:pt x="33909" y="28829"/>
                  </a:lnTo>
                  <a:close/>
                </a:path>
              </a:pathLst>
            </a:custGeom>
            <a:solidFill>
              <a:srgbClr val="3F3F3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19050"/>
              <a:ext cx="3843467" cy="30057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40"/>
                </a:lnSpc>
              </a:pPr>
              <a:r>
                <a:rPr lang="en-US" sz="2200">
                  <a:solidFill>
                    <a:srgbClr val="595959"/>
                  </a:solidFill>
                  <a:latin typeface="Poppins"/>
                </a:rPr>
                <a:t>(Optional)</a:t>
              </a:r>
            </a:p>
            <a:p>
              <a:pPr algn="ctr">
                <a:lnSpc>
                  <a:spcPts val="2640"/>
                </a:lnSpc>
              </a:pPr>
              <a:r>
                <a:rPr lang="en-US" sz="2200">
                  <a:solidFill>
                    <a:srgbClr val="595959"/>
                  </a:solidFill>
                  <a:latin typeface="Poppins"/>
                </a:rPr>
                <a:t>Proof-of-Concept </a:t>
              </a:r>
            </a:p>
            <a:p>
              <a:pPr algn="ctr">
                <a:lnSpc>
                  <a:spcPts val="2640"/>
                </a:lnSpc>
              </a:pPr>
              <a:r>
                <a:rPr lang="en-US" sz="2200">
                  <a:solidFill>
                    <a:srgbClr val="595959"/>
                  </a:solidFill>
                  <a:latin typeface="Poppins"/>
                </a:rPr>
                <a:t>With Agency’s Client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 rot="5400000">
            <a:off x="12161967" y="4814738"/>
            <a:ext cx="971400" cy="400200"/>
            <a:chOff x="0" y="0"/>
            <a:chExt cx="1295200" cy="5336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295146" cy="533654"/>
            </a:xfrm>
            <a:custGeom>
              <a:avLst/>
              <a:gdLst/>
              <a:ahLst/>
              <a:cxnLst/>
              <a:rect l="l" t="t" r="r" b="b"/>
              <a:pathLst>
                <a:path w="1295146" h="533654">
                  <a:moveTo>
                    <a:pt x="0" y="533654"/>
                  </a:moveTo>
                  <a:lnTo>
                    <a:pt x="647573" y="0"/>
                  </a:lnTo>
                  <a:lnTo>
                    <a:pt x="1295146" y="533654"/>
                  </a:lnTo>
                  <a:close/>
                </a:path>
              </a:pathLst>
            </a:custGeom>
            <a:solidFill>
              <a:srgbClr val="5F5F5F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5431392" y="2085976"/>
            <a:ext cx="6682800" cy="7279800"/>
            <a:chOff x="0" y="0"/>
            <a:chExt cx="8910400" cy="97064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910447" cy="9706356"/>
            </a:xfrm>
            <a:custGeom>
              <a:avLst/>
              <a:gdLst/>
              <a:ahLst/>
              <a:cxnLst/>
              <a:rect l="l" t="t" r="r" b="b"/>
              <a:pathLst>
                <a:path w="8910447" h="9706356">
                  <a:moveTo>
                    <a:pt x="0" y="0"/>
                  </a:moveTo>
                  <a:lnTo>
                    <a:pt x="8910447" y="0"/>
                  </a:lnTo>
                  <a:lnTo>
                    <a:pt x="8910447" y="9706356"/>
                  </a:lnTo>
                  <a:lnTo>
                    <a:pt x="0" y="9706356"/>
                  </a:lnTo>
                  <a:close/>
                </a:path>
              </a:pathLst>
            </a:custGeom>
            <a:solidFill>
              <a:srgbClr val="24A9B4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19050"/>
              <a:ext cx="8910400" cy="9725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r>
                <a:rPr lang="en-US" sz="2400">
                  <a:solidFill>
                    <a:srgbClr val="FFFFFF"/>
                  </a:solidFill>
                  <a:latin typeface="Poppins"/>
                </a:rPr>
                <a:t>Signing of Standard Agency Partnership Agreement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3078858" y="2085976"/>
            <a:ext cx="2857200" cy="2214600"/>
            <a:chOff x="0" y="0"/>
            <a:chExt cx="3809600" cy="295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809619" cy="2952750"/>
            </a:xfrm>
            <a:custGeom>
              <a:avLst/>
              <a:gdLst/>
              <a:ahLst/>
              <a:cxnLst/>
              <a:rect l="l" t="t" r="r" b="b"/>
              <a:pathLst>
                <a:path w="3809619" h="2952750">
                  <a:moveTo>
                    <a:pt x="0" y="0"/>
                  </a:moveTo>
                  <a:lnTo>
                    <a:pt x="3809619" y="0"/>
                  </a:lnTo>
                  <a:lnTo>
                    <a:pt x="3809619" y="2952750"/>
                  </a:lnTo>
                  <a:lnTo>
                    <a:pt x="0" y="2952750"/>
                  </a:lnTo>
                  <a:close/>
                </a:path>
              </a:pathLst>
            </a:custGeom>
            <a:solidFill>
              <a:srgbClr val="24A9B4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19050"/>
              <a:ext cx="3809600" cy="297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40"/>
                </a:lnSpc>
              </a:pPr>
              <a:r>
                <a:rPr lang="en-US" sz="2200">
                  <a:solidFill>
                    <a:srgbClr val="FFFFFF"/>
                  </a:solidFill>
                  <a:latin typeface="Poppins"/>
                </a:rPr>
                <a:t>Provide Access to </a:t>
              </a:r>
            </a:p>
            <a:p>
              <a:pPr algn="ctr">
                <a:lnSpc>
                  <a:spcPts val="2640"/>
                </a:lnSpc>
              </a:pPr>
              <a:r>
                <a:rPr lang="en-US" sz="2200">
                  <a:solidFill>
                    <a:srgbClr val="FFFFFF"/>
                  </a:solidFill>
                  <a:latin typeface="Poppins"/>
                </a:rPr>
                <a:t>Agency Portal 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3078856" y="4529138"/>
            <a:ext cx="2857200" cy="2214600"/>
            <a:chOff x="0" y="0"/>
            <a:chExt cx="3809600" cy="295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809619" cy="2952750"/>
            </a:xfrm>
            <a:custGeom>
              <a:avLst/>
              <a:gdLst/>
              <a:ahLst/>
              <a:cxnLst/>
              <a:rect l="l" t="t" r="r" b="b"/>
              <a:pathLst>
                <a:path w="3809619" h="2952750">
                  <a:moveTo>
                    <a:pt x="0" y="0"/>
                  </a:moveTo>
                  <a:lnTo>
                    <a:pt x="3809619" y="0"/>
                  </a:lnTo>
                  <a:lnTo>
                    <a:pt x="3809619" y="2952750"/>
                  </a:lnTo>
                  <a:lnTo>
                    <a:pt x="0" y="2952750"/>
                  </a:lnTo>
                  <a:close/>
                </a:path>
              </a:pathLst>
            </a:custGeom>
            <a:solidFill>
              <a:srgbClr val="24A9B4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19050"/>
              <a:ext cx="3809600" cy="297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40"/>
                </a:lnSpc>
              </a:pPr>
              <a:r>
                <a:rPr lang="en-US" sz="2200">
                  <a:solidFill>
                    <a:srgbClr val="FFFFFF"/>
                  </a:solidFill>
                  <a:latin typeface="Poppins"/>
                </a:rPr>
                <a:t>Trainings for </a:t>
              </a:r>
            </a:p>
            <a:p>
              <a:pPr algn="ctr">
                <a:lnSpc>
                  <a:spcPts val="2640"/>
                </a:lnSpc>
              </a:pPr>
              <a:r>
                <a:rPr lang="en-US" sz="2200">
                  <a:solidFill>
                    <a:srgbClr val="FFFFFF"/>
                  </a:solidFill>
                  <a:latin typeface="Poppins"/>
                </a:rPr>
                <a:t>Sales Team / Account Managers / Digital Marketing</a:t>
              </a:r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15948758" y="2066926"/>
            <a:ext cx="2015050" cy="2162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47040" lvl="1" indent="-223520" algn="l">
              <a:lnSpc>
                <a:spcPts val="2160"/>
              </a:lnSpc>
              <a:buFont typeface="Arial"/>
              <a:buChar char="•"/>
            </a:pPr>
            <a:r>
              <a:rPr lang="en-US" sz="1800">
                <a:solidFill>
                  <a:srgbClr val="595959"/>
                </a:solidFill>
                <a:latin typeface="Poppins"/>
              </a:rPr>
              <a:t>Demo(s) </a:t>
            </a:r>
          </a:p>
          <a:p>
            <a:pPr marL="447040" lvl="1" indent="-223520" algn="l">
              <a:lnSpc>
                <a:spcPts val="2160"/>
              </a:lnSpc>
              <a:buFont typeface="Arial"/>
              <a:buChar char="•"/>
            </a:pPr>
            <a:r>
              <a:rPr lang="en-US" sz="1800">
                <a:solidFill>
                  <a:srgbClr val="595959"/>
                </a:solidFill>
                <a:latin typeface="Poppins"/>
              </a:rPr>
              <a:t>Ready to use Slides </a:t>
            </a:r>
          </a:p>
          <a:p>
            <a:pPr marL="447040" lvl="1" indent="-223520" algn="l">
              <a:lnSpc>
                <a:spcPts val="2160"/>
              </a:lnSpc>
              <a:buFont typeface="Arial"/>
              <a:buChar char="•"/>
            </a:pPr>
            <a:r>
              <a:rPr lang="en-US" sz="1800">
                <a:solidFill>
                  <a:srgbClr val="595959"/>
                </a:solidFill>
                <a:latin typeface="Poppins"/>
              </a:rPr>
              <a:t>Rate Card </a:t>
            </a:r>
          </a:p>
          <a:p>
            <a:pPr marL="447040" lvl="1" indent="-223520" algn="l">
              <a:lnSpc>
                <a:spcPts val="2160"/>
              </a:lnSpc>
              <a:buFont typeface="Arial"/>
              <a:buChar char="•"/>
            </a:pPr>
            <a:r>
              <a:rPr lang="en-US" sz="1800">
                <a:solidFill>
                  <a:srgbClr val="595959"/>
                </a:solidFill>
                <a:latin typeface="Poppins"/>
              </a:rPr>
              <a:t>Agreement</a:t>
            </a:r>
          </a:p>
          <a:p>
            <a:pPr marL="447040" lvl="1" indent="-223520" algn="l">
              <a:lnSpc>
                <a:spcPts val="2160"/>
              </a:lnSpc>
              <a:buFont typeface="Arial"/>
              <a:buChar char="•"/>
            </a:pPr>
            <a:r>
              <a:rPr lang="en-US" sz="1800">
                <a:solidFill>
                  <a:srgbClr val="595959"/>
                </a:solidFill>
                <a:latin typeface="Poppins"/>
              </a:rPr>
              <a:t>FAQ </a:t>
            </a:r>
          </a:p>
          <a:p>
            <a:pPr marL="894080" lvl="1" indent="-447040" algn="l">
              <a:lnSpc>
                <a:spcPts val="4320"/>
              </a:lnSpc>
            </a:pPr>
            <a:endParaRPr lang="en-US" sz="1800">
              <a:solidFill>
                <a:srgbClr val="595959"/>
              </a:solidFill>
              <a:latin typeface="Poppins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7477890" y="9095815"/>
            <a:ext cx="279580" cy="793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49"/>
              </a:lnSpc>
            </a:pPr>
            <a:r>
              <a:rPr lang="en-US" sz="3499">
                <a:solidFill>
                  <a:srgbClr val="000000"/>
                </a:solidFill>
                <a:latin typeface="Poppins"/>
              </a:rPr>
              <a:t>4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4344042" y="-114300"/>
            <a:ext cx="8857500" cy="2761576"/>
            <a:chOff x="0" y="-76200"/>
            <a:chExt cx="2851382" cy="8890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2851382" cy="262104"/>
            </a:xfrm>
            <a:custGeom>
              <a:avLst/>
              <a:gdLst/>
              <a:ahLst/>
              <a:cxnLst/>
              <a:rect l="l" t="t" r="r" b="b"/>
              <a:pathLst>
                <a:path w="2851382" h="262104">
                  <a:moveTo>
                    <a:pt x="82161" y="0"/>
                  </a:moveTo>
                  <a:lnTo>
                    <a:pt x="2769221" y="0"/>
                  </a:lnTo>
                  <a:cubicBezTo>
                    <a:pt x="2814597" y="0"/>
                    <a:pt x="2851382" y="36785"/>
                    <a:pt x="2851382" y="82161"/>
                  </a:cubicBezTo>
                  <a:lnTo>
                    <a:pt x="2851382" y="179943"/>
                  </a:lnTo>
                  <a:cubicBezTo>
                    <a:pt x="2851382" y="201733"/>
                    <a:pt x="2842726" y="222631"/>
                    <a:pt x="2827318" y="238040"/>
                  </a:cubicBezTo>
                  <a:cubicBezTo>
                    <a:pt x="2811909" y="253448"/>
                    <a:pt x="2791011" y="262104"/>
                    <a:pt x="2769221" y="262104"/>
                  </a:cubicBezTo>
                  <a:lnTo>
                    <a:pt x="82161" y="262104"/>
                  </a:lnTo>
                  <a:cubicBezTo>
                    <a:pt x="36785" y="262104"/>
                    <a:pt x="0" y="225319"/>
                    <a:pt x="0" y="179943"/>
                  </a:cubicBezTo>
                  <a:lnTo>
                    <a:pt x="0" y="82161"/>
                  </a:lnTo>
                  <a:cubicBezTo>
                    <a:pt x="0" y="36785"/>
                    <a:pt x="36785" y="0"/>
                    <a:pt x="8216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76200"/>
              <a:ext cx="2851382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99"/>
                </a:lnSpc>
              </a:pPr>
              <a:r>
                <a:rPr lang="en-US" sz="2999" spc="119" dirty="0">
                  <a:solidFill>
                    <a:srgbClr val="000000"/>
                  </a:solidFill>
                  <a:latin typeface="Poppins Bold"/>
                </a:rPr>
                <a:t>OUR AGENCY ONBOARDING JOURNEY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052940" y="2335468"/>
            <a:ext cx="3609800" cy="2351431"/>
            <a:chOff x="0" y="-624020"/>
            <a:chExt cx="4813067" cy="3135242"/>
          </a:xfrm>
        </p:grpSpPr>
        <p:sp>
          <p:nvSpPr>
            <p:cNvPr id="5" name="Freeform 5"/>
            <p:cNvSpPr/>
            <p:nvPr/>
          </p:nvSpPr>
          <p:spPr>
            <a:xfrm>
              <a:off x="16891" y="10177"/>
              <a:ext cx="4779138" cy="1851516"/>
            </a:xfrm>
            <a:custGeom>
              <a:avLst/>
              <a:gdLst/>
              <a:ahLst/>
              <a:cxnLst/>
              <a:rect l="l" t="t" r="r" b="b"/>
              <a:pathLst>
                <a:path w="4779137" h="1851516">
                  <a:moveTo>
                    <a:pt x="0" y="308612"/>
                  </a:moveTo>
                  <a:cubicBezTo>
                    <a:pt x="0" y="138198"/>
                    <a:pt x="230251" y="0"/>
                    <a:pt x="514096" y="0"/>
                  </a:cubicBezTo>
                  <a:lnTo>
                    <a:pt x="4265041" y="0"/>
                  </a:lnTo>
                  <a:cubicBezTo>
                    <a:pt x="4549013" y="0"/>
                    <a:pt x="4779137" y="138122"/>
                    <a:pt x="4779137" y="308612"/>
                  </a:cubicBezTo>
                  <a:lnTo>
                    <a:pt x="4779137" y="1542905"/>
                  </a:lnTo>
                  <a:cubicBezTo>
                    <a:pt x="4779137" y="1713319"/>
                    <a:pt x="4548886" y="1851517"/>
                    <a:pt x="4265041" y="1851517"/>
                  </a:cubicBezTo>
                  <a:lnTo>
                    <a:pt x="514223" y="1851517"/>
                  </a:lnTo>
                  <a:cubicBezTo>
                    <a:pt x="230251" y="1851517"/>
                    <a:pt x="127" y="1713395"/>
                    <a:pt x="127" y="1542905"/>
                  </a:cubicBezTo>
                  <a:close/>
                </a:path>
              </a:pathLst>
            </a:custGeom>
            <a:solidFill>
              <a:srgbClr val="FF4D67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4813046" cy="1871874"/>
            </a:xfrm>
            <a:custGeom>
              <a:avLst/>
              <a:gdLst/>
              <a:ahLst/>
              <a:cxnLst/>
              <a:rect l="l" t="t" r="r" b="b"/>
              <a:pathLst>
                <a:path w="4813046" h="1871874">
                  <a:moveTo>
                    <a:pt x="0" y="318789"/>
                  </a:moveTo>
                  <a:cubicBezTo>
                    <a:pt x="0" y="142713"/>
                    <a:pt x="237871" y="0"/>
                    <a:pt x="531114" y="0"/>
                  </a:cubicBezTo>
                  <a:lnTo>
                    <a:pt x="4281932" y="0"/>
                  </a:lnTo>
                  <a:lnTo>
                    <a:pt x="4281932" y="10177"/>
                  </a:lnTo>
                  <a:lnTo>
                    <a:pt x="4281932" y="0"/>
                  </a:lnTo>
                  <a:cubicBezTo>
                    <a:pt x="4575175" y="0"/>
                    <a:pt x="4813046" y="142713"/>
                    <a:pt x="4813046" y="318789"/>
                  </a:cubicBezTo>
                  <a:lnTo>
                    <a:pt x="4796155" y="318789"/>
                  </a:lnTo>
                  <a:lnTo>
                    <a:pt x="4813046" y="318789"/>
                  </a:lnTo>
                  <a:lnTo>
                    <a:pt x="4813046" y="1553082"/>
                  </a:lnTo>
                  <a:lnTo>
                    <a:pt x="4796155" y="1553082"/>
                  </a:lnTo>
                  <a:lnTo>
                    <a:pt x="4813046" y="1553082"/>
                  </a:lnTo>
                  <a:cubicBezTo>
                    <a:pt x="4813046" y="1729158"/>
                    <a:pt x="4575175" y="1871874"/>
                    <a:pt x="4281932" y="1871874"/>
                  </a:cubicBezTo>
                  <a:lnTo>
                    <a:pt x="4281932" y="1861694"/>
                  </a:lnTo>
                  <a:lnTo>
                    <a:pt x="4281932" y="1871874"/>
                  </a:lnTo>
                  <a:lnTo>
                    <a:pt x="531114" y="1871874"/>
                  </a:lnTo>
                  <a:lnTo>
                    <a:pt x="531114" y="1861694"/>
                  </a:lnTo>
                  <a:lnTo>
                    <a:pt x="531114" y="1871874"/>
                  </a:lnTo>
                  <a:cubicBezTo>
                    <a:pt x="237871" y="1871874"/>
                    <a:pt x="0" y="1729158"/>
                    <a:pt x="0" y="1553082"/>
                  </a:cubicBezTo>
                  <a:lnTo>
                    <a:pt x="0" y="318789"/>
                  </a:lnTo>
                  <a:lnTo>
                    <a:pt x="16891" y="318789"/>
                  </a:lnTo>
                  <a:lnTo>
                    <a:pt x="0" y="318789"/>
                  </a:lnTo>
                  <a:moveTo>
                    <a:pt x="33909" y="318789"/>
                  </a:moveTo>
                  <a:lnTo>
                    <a:pt x="33909" y="1553082"/>
                  </a:lnTo>
                  <a:lnTo>
                    <a:pt x="16891" y="1553082"/>
                  </a:lnTo>
                  <a:lnTo>
                    <a:pt x="33909" y="1553082"/>
                  </a:lnTo>
                  <a:cubicBezTo>
                    <a:pt x="33909" y="1717833"/>
                    <a:pt x="256413" y="1851440"/>
                    <a:pt x="531114" y="1851440"/>
                  </a:cubicBezTo>
                  <a:lnTo>
                    <a:pt x="4281932" y="1851440"/>
                  </a:lnTo>
                  <a:cubicBezTo>
                    <a:pt x="4556633" y="1851440"/>
                    <a:pt x="4779137" y="1717833"/>
                    <a:pt x="4779137" y="1553082"/>
                  </a:cubicBezTo>
                  <a:lnTo>
                    <a:pt x="4779137" y="318789"/>
                  </a:lnTo>
                  <a:cubicBezTo>
                    <a:pt x="4779137" y="154038"/>
                    <a:pt x="4556633" y="20431"/>
                    <a:pt x="4281932" y="20431"/>
                  </a:cubicBezTo>
                  <a:lnTo>
                    <a:pt x="531114" y="20431"/>
                  </a:lnTo>
                  <a:lnTo>
                    <a:pt x="531114" y="10177"/>
                  </a:lnTo>
                  <a:lnTo>
                    <a:pt x="531114" y="20431"/>
                  </a:lnTo>
                  <a:cubicBezTo>
                    <a:pt x="256413" y="20431"/>
                    <a:pt x="33909" y="154038"/>
                    <a:pt x="33909" y="318789"/>
                  </a:cubicBezTo>
                  <a:close/>
                </a:path>
              </a:pathLst>
            </a:custGeom>
            <a:solidFill>
              <a:srgbClr val="FF4D67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624020"/>
              <a:ext cx="4813067" cy="31352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r>
                <a:rPr lang="en-US" sz="2799" dirty="0">
                  <a:solidFill>
                    <a:srgbClr val="FFFFFF"/>
                  </a:solidFill>
                  <a:latin typeface="Poppins"/>
                </a:rPr>
                <a:t>Standard</a:t>
              </a:r>
              <a:r>
                <a:rPr lang="en-US" sz="2799" dirty="0">
                  <a:solidFill>
                    <a:srgbClr val="FFFFFF"/>
                  </a:solidFill>
                  <a:latin typeface="Poppins Light"/>
                </a:rPr>
                <a:t> 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39049" y="6744383"/>
            <a:ext cx="3623675" cy="2351432"/>
            <a:chOff x="-18521" y="-518724"/>
            <a:chExt cx="4831567" cy="3135242"/>
          </a:xfrm>
        </p:grpSpPr>
        <p:sp>
          <p:nvSpPr>
            <p:cNvPr id="9" name="Freeform 9"/>
            <p:cNvSpPr/>
            <p:nvPr/>
          </p:nvSpPr>
          <p:spPr>
            <a:xfrm>
              <a:off x="16891" y="9994"/>
              <a:ext cx="4779138" cy="1818176"/>
            </a:xfrm>
            <a:custGeom>
              <a:avLst/>
              <a:gdLst/>
              <a:ahLst/>
              <a:cxnLst/>
              <a:rect l="l" t="t" r="r" b="b"/>
              <a:pathLst>
                <a:path w="4779137" h="1818176">
                  <a:moveTo>
                    <a:pt x="0" y="303055"/>
                  </a:moveTo>
                  <a:cubicBezTo>
                    <a:pt x="0" y="135710"/>
                    <a:pt x="230251" y="0"/>
                    <a:pt x="514096" y="0"/>
                  </a:cubicBezTo>
                  <a:lnTo>
                    <a:pt x="4265041" y="0"/>
                  </a:lnTo>
                  <a:cubicBezTo>
                    <a:pt x="4549013" y="0"/>
                    <a:pt x="4779137" y="135634"/>
                    <a:pt x="4779137" y="303055"/>
                  </a:cubicBezTo>
                  <a:lnTo>
                    <a:pt x="4779137" y="1515122"/>
                  </a:lnTo>
                  <a:cubicBezTo>
                    <a:pt x="4779137" y="1682467"/>
                    <a:pt x="4548886" y="1818176"/>
                    <a:pt x="4265041" y="1818176"/>
                  </a:cubicBezTo>
                  <a:lnTo>
                    <a:pt x="514223" y="1818176"/>
                  </a:lnTo>
                  <a:cubicBezTo>
                    <a:pt x="230251" y="1818176"/>
                    <a:pt x="127" y="1682542"/>
                    <a:pt x="127" y="1515122"/>
                  </a:cubicBezTo>
                  <a:close/>
                </a:path>
              </a:pathLst>
            </a:custGeom>
            <a:solidFill>
              <a:srgbClr val="FF4D67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4813046" cy="1838168"/>
            </a:xfrm>
            <a:custGeom>
              <a:avLst/>
              <a:gdLst/>
              <a:ahLst/>
              <a:cxnLst/>
              <a:rect l="l" t="t" r="r" b="b"/>
              <a:pathLst>
                <a:path w="4813046" h="1838168">
                  <a:moveTo>
                    <a:pt x="0" y="313049"/>
                  </a:moveTo>
                  <a:cubicBezTo>
                    <a:pt x="0" y="140143"/>
                    <a:pt x="237871" y="0"/>
                    <a:pt x="531114" y="0"/>
                  </a:cubicBezTo>
                  <a:lnTo>
                    <a:pt x="4281932" y="0"/>
                  </a:lnTo>
                  <a:lnTo>
                    <a:pt x="4281932" y="9994"/>
                  </a:lnTo>
                  <a:lnTo>
                    <a:pt x="4281932" y="0"/>
                  </a:lnTo>
                  <a:cubicBezTo>
                    <a:pt x="4575175" y="0"/>
                    <a:pt x="4813046" y="140143"/>
                    <a:pt x="4813046" y="313049"/>
                  </a:cubicBezTo>
                  <a:lnTo>
                    <a:pt x="4796155" y="313049"/>
                  </a:lnTo>
                  <a:lnTo>
                    <a:pt x="4813046" y="313049"/>
                  </a:lnTo>
                  <a:lnTo>
                    <a:pt x="4813046" y="1525116"/>
                  </a:lnTo>
                  <a:lnTo>
                    <a:pt x="4796155" y="1525116"/>
                  </a:lnTo>
                  <a:lnTo>
                    <a:pt x="4813046" y="1525116"/>
                  </a:lnTo>
                  <a:cubicBezTo>
                    <a:pt x="4813046" y="1698022"/>
                    <a:pt x="4575175" y="1838168"/>
                    <a:pt x="4281932" y="1838168"/>
                  </a:cubicBezTo>
                  <a:lnTo>
                    <a:pt x="4281932" y="1828170"/>
                  </a:lnTo>
                  <a:lnTo>
                    <a:pt x="4281932" y="1838168"/>
                  </a:lnTo>
                  <a:lnTo>
                    <a:pt x="531114" y="1838168"/>
                  </a:lnTo>
                  <a:lnTo>
                    <a:pt x="531114" y="1828170"/>
                  </a:lnTo>
                  <a:lnTo>
                    <a:pt x="531114" y="1838168"/>
                  </a:lnTo>
                  <a:cubicBezTo>
                    <a:pt x="237871" y="1838167"/>
                    <a:pt x="0" y="1698022"/>
                    <a:pt x="0" y="1525116"/>
                  </a:cubicBezTo>
                  <a:lnTo>
                    <a:pt x="0" y="313049"/>
                  </a:lnTo>
                  <a:lnTo>
                    <a:pt x="16891" y="313049"/>
                  </a:lnTo>
                  <a:lnTo>
                    <a:pt x="0" y="313049"/>
                  </a:lnTo>
                  <a:moveTo>
                    <a:pt x="33909" y="313049"/>
                  </a:moveTo>
                  <a:lnTo>
                    <a:pt x="33909" y="1525116"/>
                  </a:lnTo>
                  <a:lnTo>
                    <a:pt x="16891" y="1525116"/>
                  </a:lnTo>
                  <a:lnTo>
                    <a:pt x="33909" y="1525116"/>
                  </a:lnTo>
                  <a:cubicBezTo>
                    <a:pt x="33909" y="1686900"/>
                    <a:pt x="256413" y="1818101"/>
                    <a:pt x="531114" y="1818101"/>
                  </a:cubicBezTo>
                  <a:lnTo>
                    <a:pt x="4281932" y="1818101"/>
                  </a:lnTo>
                  <a:cubicBezTo>
                    <a:pt x="4556633" y="1818101"/>
                    <a:pt x="4779137" y="1686900"/>
                    <a:pt x="4779137" y="1525116"/>
                  </a:cubicBezTo>
                  <a:lnTo>
                    <a:pt x="4779137" y="313049"/>
                  </a:lnTo>
                  <a:cubicBezTo>
                    <a:pt x="4779137" y="151264"/>
                    <a:pt x="4556633" y="20063"/>
                    <a:pt x="4281932" y="20063"/>
                  </a:cubicBezTo>
                  <a:lnTo>
                    <a:pt x="531114" y="20063"/>
                  </a:lnTo>
                  <a:lnTo>
                    <a:pt x="531114" y="9994"/>
                  </a:lnTo>
                  <a:lnTo>
                    <a:pt x="531114" y="20063"/>
                  </a:lnTo>
                  <a:cubicBezTo>
                    <a:pt x="256413" y="20063"/>
                    <a:pt x="33909" y="151264"/>
                    <a:pt x="33909" y="313049"/>
                  </a:cubicBezTo>
                  <a:close/>
                </a:path>
              </a:pathLst>
            </a:custGeom>
            <a:solidFill>
              <a:srgbClr val="FF4D67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-18521" y="-518724"/>
              <a:ext cx="4813067" cy="31352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r>
                <a:rPr lang="en-US" sz="2799" dirty="0">
                  <a:solidFill>
                    <a:srgbClr val="FFFFFF"/>
                  </a:solidFill>
                  <a:latin typeface="Poppins"/>
                </a:rPr>
                <a:t>Advanced</a:t>
              </a:r>
              <a:r>
                <a:rPr lang="en-US" sz="2799" dirty="0">
                  <a:solidFill>
                    <a:srgbClr val="FFFFFF"/>
                  </a:solidFill>
                  <a:latin typeface="Poppins Light"/>
                </a:rPr>
                <a:t> 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033650" y="2442464"/>
            <a:ext cx="2600600" cy="2330000"/>
            <a:chOff x="0" y="0"/>
            <a:chExt cx="3467467" cy="3106667"/>
          </a:xfrm>
        </p:grpSpPr>
        <p:sp>
          <p:nvSpPr>
            <p:cNvPr id="13" name="Freeform 13"/>
            <p:cNvSpPr/>
            <p:nvPr/>
          </p:nvSpPr>
          <p:spPr>
            <a:xfrm>
              <a:off x="16891" y="16891"/>
              <a:ext cx="3433572" cy="3072892"/>
            </a:xfrm>
            <a:custGeom>
              <a:avLst/>
              <a:gdLst/>
              <a:ahLst/>
              <a:cxnLst/>
              <a:rect l="l" t="t" r="r" b="b"/>
              <a:pathLst>
                <a:path w="3433572" h="3072892">
                  <a:moveTo>
                    <a:pt x="0" y="512191"/>
                  </a:moveTo>
                  <a:cubicBezTo>
                    <a:pt x="0" y="229362"/>
                    <a:pt x="229616" y="0"/>
                    <a:pt x="512699" y="0"/>
                  </a:cubicBezTo>
                  <a:lnTo>
                    <a:pt x="2920873" y="0"/>
                  </a:lnTo>
                  <a:cubicBezTo>
                    <a:pt x="3204083" y="0"/>
                    <a:pt x="3433572" y="229235"/>
                    <a:pt x="3433572" y="512191"/>
                  </a:cubicBezTo>
                  <a:lnTo>
                    <a:pt x="3433572" y="2560701"/>
                  </a:lnTo>
                  <a:cubicBezTo>
                    <a:pt x="3433572" y="2843530"/>
                    <a:pt x="3203956" y="3072892"/>
                    <a:pt x="2920873" y="3072892"/>
                  </a:cubicBezTo>
                  <a:lnTo>
                    <a:pt x="512826" y="3072892"/>
                  </a:lnTo>
                  <a:cubicBezTo>
                    <a:pt x="229616" y="3072892"/>
                    <a:pt x="127" y="2843657"/>
                    <a:pt x="127" y="2560701"/>
                  </a:cubicBezTo>
                  <a:close/>
                </a:path>
              </a:pathLst>
            </a:custGeom>
            <a:solidFill>
              <a:srgbClr val="24A9B4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3467481" cy="3106674"/>
            </a:xfrm>
            <a:custGeom>
              <a:avLst/>
              <a:gdLst/>
              <a:ahLst/>
              <a:cxnLst/>
              <a:rect l="l" t="t" r="r" b="b"/>
              <a:pathLst>
                <a:path w="3467481" h="3106674">
                  <a:moveTo>
                    <a:pt x="0" y="529082"/>
                  </a:moveTo>
                  <a:cubicBezTo>
                    <a:pt x="0" y="236855"/>
                    <a:pt x="237109" y="0"/>
                    <a:pt x="529717" y="0"/>
                  </a:cubicBezTo>
                  <a:lnTo>
                    <a:pt x="2937764" y="0"/>
                  </a:lnTo>
                  <a:lnTo>
                    <a:pt x="2937764" y="16891"/>
                  </a:lnTo>
                  <a:lnTo>
                    <a:pt x="2937764" y="0"/>
                  </a:lnTo>
                  <a:cubicBezTo>
                    <a:pt x="3230245" y="0"/>
                    <a:pt x="3467481" y="236855"/>
                    <a:pt x="3467481" y="529082"/>
                  </a:cubicBezTo>
                  <a:lnTo>
                    <a:pt x="3450590" y="529082"/>
                  </a:lnTo>
                  <a:lnTo>
                    <a:pt x="3467481" y="529082"/>
                  </a:lnTo>
                  <a:lnTo>
                    <a:pt x="3467481" y="2577592"/>
                  </a:lnTo>
                  <a:lnTo>
                    <a:pt x="3450590" y="2577592"/>
                  </a:lnTo>
                  <a:lnTo>
                    <a:pt x="3467481" y="2577592"/>
                  </a:lnTo>
                  <a:cubicBezTo>
                    <a:pt x="3467481" y="2869819"/>
                    <a:pt x="3230372" y="3106674"/>
                    <a:pt x="2937764" y="3106674"/>
                  </a:cubicBezTo>
                  <a:lnTo>
                    <a:pt x="2937764" y="3089783"/>
                  </a:lnTo>
                  <a:lnTo>
                    <a:pt x="2937764" y="3106674"/>
                  </a:lnTo>
                  <a:lnTo>
                    <a:pt x="529717" y="3106674"/>
                  </a:lnTo>
                  <a:lnTo>
                    <a:pt x="529717" y="3089783"/>
                  </a:lnTo>
                  <a:lnTo>
                    <a:pt x="529717" y="3106674"/>
                  </a:lnTo>
                  <a:cubicBezTo>
                    <a:pt x="237109" y="3106674"/>
                    <a:pt x="0" y="2869819"/>
                    <a:pt x="0" y="2577592"/>
                  </a:cubicBezTo>
                  <a:lnTo>
                    <a:pt x="0" y="529082"/>
                  </a:lnTo>
                  <a:lnTo>
                    <a:pt x="16891" y="529082"/>
                  </a:lnTo>
                  <a:lnTo>
                    <a:pt x="0" y="529082"/>
                  </a:lnTo>
                  <a:moveTo>
                    <a:pt x="33909" y="529082"/>
                  </a:moveTo>
                  <a:lnTo>
                    <a:pt x="33909" y="2577592"/>
                  </a:lnTo>
                  <a:lnTo>
                    <a:pt x="16891" y="2577592"/>
                  </a:lnTo>
                  <a:lnTo>
                    <a:pt x="33909" y="2577592"/>
                  </a:lnTo>
                  <a:cubicBezTo>
                    <a:pt x="33909" y="2851023"/>
                    <a:pt x="255905" y="3072765"/>
                    <a:pt x="529717" y="3072765"/>
                  </a:cubicBezTo>
                  <a:lnTo>
                    <a:pt x="2937764" y="3072765"/>
                  </a:lnTo>
                  <a:cubicBezTo>
                    <a:pt x="3211576" y="3072765"/>
                    <a:pt x="3433572" y="2851023"/>
                    <a:pt x="3433572" y="2577592"/>
                  </a:cubicBezTo>
                  <a:lnTo>
                    <a:pt x="3433572" y="529082"/>
                  </a:lnTo>
                  <a:cubicBezTo>
                    <a:pt x="3433572" y="255651"/>
                    <a:pt x="3211576" y="33909"/>
                    <a:pt x="2937764" y="33909"/>
                  </a:cubicBezTo>
                  <a:lnTo>
                    <a:pt x="529717" y="33909"/>
                  </a:lnTo>
                  <a:lnTo>
                    <a:pt x="529717" y="16891"/>
                  </a:lnTo>
                  <a:lnTo>
                    <a:pt x="529717" y="33909"/>
                  </a:lnTo>
                  <a:cubicBezTo>
                    <a:pt x="255778" y="33909"/>
                    <a:pt x="33909" y="255651"/>
                    <a:pt x="33909" y="52908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19050"/>
              <a:ext cx="3467467" cy="31257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40"/>
                </a:lnSpc>
              </a:pPr>
              <a:r>
                <a:rPr lang="en-US" sz="2200">
                  <a:solidFill>
                    <a:srgbClr val="FFFFFF"/>
                  </a:solidFill>
                  <a:latin typeface="Poppins"/>
                </a:rPr>
                <a:t>Agency Creates </a:t>
              </a:r>
            </a:p>
            <a:p>
              <a:pPr algn="ctr">
                <a:lnSpc>
                  <a:spcPts val="2640"/>
                </a:lnSpc>
              </a:pPr>
              <a:r>
                <a:rPr lang="en-US" sz="2200">
                  <a:solidFill>
                    <a:srgbClr val="FFFFFF"/>
                  </a:solidFill>
                  <a:latin typeface="Poppins"/>
                </a:rPr>
                <a:t>Project via </a:t>
              </a:r>
            </a:p>
            <a:p>
              <a:pPr algn="ctr">
                <a:lnSpc>
                  <a:spcPts val="2640"/>
                </a:lnSpc>
              </a:pPr>
              <a:r>
                <a:rPr lang="en-US" sz="2200">
                  <a:solidFill>
                    <a:srgbClr val="FFFFFF"/>
                  </a:solidFill>
                  <a:latin typeface="Poppins"/>
                </a:rPr>
                <a:t>Dashboard 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4925060" y="3368294"/>
            <a:ext cx="971600" cy="477800"/>
            <a:chOff x="0" y="0"/>
            <a:chExt cx="1295467" cy="637067"/>
          </a:xfrm>
        </p:grpSpPr>
        <p:sp>
          <p:nvSpPr>
            <p:cNvPr id="17" name="Freeform 17"/>
            <p:cNvSpPr/>
            <p:nvPr/>
          </p:nvSpPr>
          <p:spPr>
            <a:xfrm>
              <a:off x="16891" y="16891"/>
              <a:ext cx="1261745" cy="603250"/>
            </a:xfrm>
            <a:custGeom>
              <a:avLst/>
              <a:gdLst/>
              <a:ahLst/>
              <a:cxnLst/>
              <a:rect l="l" t="t" r="r" b="b"/>
              <a:pathLst>
                <a:path w="1261745" h="603250">
                  <a:moveTo>
                    <a:pt x="0" y="150876"/>
                  </a:moveTo>
                  <a:lnTo>
                    <a:pt x="951484" y="150876"/>
                  </a:lnTo>
                  <a:lnTo>
                    <a:pt x="951484" y="0"/>
                  </a:lnTo>
                  <a:lnTo>
                    <a:pt x="1261745" y="301625"/>
                  </a:lnTo>
                  <a:lnTo>
                    <a:pt x="951484" y="603250"/>
                  </a:lnTo>
                  <a:lnTo>
                    <a:pt x="951484" y="452501"/>
                  </a:lnTo>
                  <a:lnTo>
                    <a:pt x="0" y="452501"/>
                  </a:lnTo>
                  <a:close/>
                </a:path>
              </a:pathLst>
            </a:custGeom>
            <a:solidFill>
              <a:srgbClr val="5F5F5F"/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0" y="-1397"/>
              <a:ext cx="1295400" cy="639826"/>
            </a:xfrm>
            <a:custGeom>
              <a:avLst/>
              <a:gdLst/>
              <a:ahLst/>
              <a:cxnLst/>
              <a:rect l="l" t="t" r="r" b="b"/>
              <a:pathLst>
                <a:path w="1295400" h="639826">
                  <a:moveTo>
                    <a:pt x="16891" y="152146"/>
                  </a:moveTo>
                  <a:lnTo>
                    <a:pt x="968375" y="152146"/>
                  </a:lnTo>
                  <a:lnTo>
                    <a:pt x="968375" y="169037"/>
                  </a:lnTo>
                  <a:lnTo>
                    <a:pt x="951357" y="169037"/>
                  </a:lnTo>
                  <a:lnTo>
                    <a:pt x="951357" y="18288"/>
                  </a:lnTo>
                  <a:cubicBezTo>
                    <a:pt x="951357" y="11430"/>
                    <a:pt x="955421" y="5334"/>
                    <a:pt x="961644" y="2667"/>
                  </a:cubicBezTo>
                  <a:cubicBezTo>
                    <a:pt x="967867" y="0"/>
                    <a:pt x="975106" y="1397"/>
                    <a:pt x="980059" y="6096"/>
                  </a:cubicBezTo>
                  <a:lnTo>
                    <a:pt x="1290320" y="307848"/>
                  </a:lnTo>
                  <a:cubicBezTo>
                    <a:pt x="1293622" y="311023"/>
                    <a:pt x="1295400" y="315468"/>
                    <a:pt x="1295400" y="320040"/>
                  </a:cubicBezTo>
                  <a:cubicBezTo>
                    <a:pt x="1295400" y="324612"/>
                    <a:pt x="1293495" y="328930"/>
                    <a:pt x="1290320" y="332232"/>
                  </a:cubicBezTo>
                  <a:lnTo>
                    <a:pt x="980186" y="633730"/>
                  </a:lnTo>
                  <a:cubicBezTo>
                    <a:pt x="975360" y="638429"/>
                    <a:pt x="968121" y="639826"/>
                    <a:pt x="961771" y="637159"/>
                  </a:cubicBezTo>
                  <a:cubicBezTo>
                    <a:pt x="955421" y="634492"/>
                    <a:pt x="951484" y="628396"/>
                    <a:pt x="951484" y="621538"/>
                  </a:cubicBezTo>
                  <a:lnTo>
                    <a:pt x="951484" y="470789"/>
                  </a:lnTo>
                  <a:lnTo>
                    <a:pt x="968375" y="470789"/>
                  </a:lnTo>
                  <a:lnTo>
                    <a:pt x="968375" y="487680"/>
                  </a:lnTo>
                  <a:lnTo>
                    <a:pt x="16891" y="487680"/>
                  </a:lnTo>
                  <a:cubicBezTo>
                    <a:pt x="7620" y="487680"/>
                    <a:pt x="0" y="480060"/>
                    <a:pt x="0" y="470789"/>
                  </a:cubicBezTo>
                  <a:lnTo>
                    <a:pt x="0" y="169164"/>
                  </a:lnTo>
                  <a:cubicBezTo>
                    <a:pt x="0" y="159766"/>
                    <a:pt x="7620" y="152273"/>
                    <a:pt x="16891" y="152273"/>
                  </a:cubicBezTo>
                  <a:moveTo>
                    <a:pt x="16891" y="186182"/>
                  </a:moveTo>
                  <a:lnTo>
                    <a:pt x="16891" y="169164"/>
                  </a:lnTo>
                  <a:lnTo>
                    <a:pt x="33909" y="169164"/>
                  </a:lnTo>
                  <a:lnTo>
                    <a:pt x="33909" y="470789"/>
                  </a:lnTo>
                  <a:lnTo>
                    <a:pt x="16891" y="470789"/>
                  </a:lnTo>
                  <a:lnTo>
                    <a:pt x="16891" y="453771"/>
                  </a:lnTo>
                  <a:lnTo>
                    <a:pt x="968375" y="453771"/>
                  </a:lnTo>
                  <a:cubicBezTo>
                    <a:pt x="977773" y="453771"/>
                    <a:pt x="985266" y="461391"/>
                    <a:pt x="985266" y="470662"/>
                  </a:cubicBezTo>
                  <a:lnTo>
                    <a:pt x="985266" y="621538"/>
                  </a:lnTo>
                  <a:lnTo>
                    <a:pt x="968375" y="621538"/>
                  </a:lnTo>
                  <a:lnTo>
                    <a:pt x="956564" y="609346"/>
                  </a:lnTo>
                  <a:lnTo>
                    <a:pt x="1266698" y="307848"/>
                  </a:lnTo>
                  <a:lnTo>
                    <a:pt x="1278509" y="320040"/>
                  </a:lnTo>
                  <a:lnTo>
                    <a:pt x="1266698" y="332232"/>
                  </a:lnTo>
                  <a:lnTo>
                    <a:pt x="956564" y="30480"/>
                  </a:lnTo>
                  <a:lnTo>
                    <a:pt x="968375" y="18288"/>
                  </a:lnTo>
                  <a:lnTo>
                    <a:pt x="985266" y="18288"/>
                  </a:lnTo>
                  <a:lnTo>
                    <a:pt x="985266" y="169164"/>
                  </a:lnTo>
                  <a:cubicBezTo>
                    <a:pt x="985266" y="178562"/>
                    <a:pt x="977646" y="186055"/>
                    <a:pt x="968375" y="186055"/>
                  </a:cubicBezTo>
                  <a:lnTo>
                    <a:pt x="16891" y="186055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0008674" y="2442464"/>
            <a:ext cx="2600600" cy="2330000"/>
            <a:chOff x="0" y="0"/>
            <a:chExt cx="3467467" cy="3106667"/>
          </a:xfrm>
        </p:grpSpPr>
        <p:sp>
          <p:nvSpPr>
            <p:cNvPr id="20" name="Freeform 20"/>
            <p:cNvSpPr/>
            <p:nvPr/>
          </p:nvSpPr>
          <p:spPr>
            <a:xfrm>
              <a:off x="16891" y="16891"/>
              <a:ext cx="3433572" cy="3072892"/>
            </a:xfrm>
            <a:custGeom>
              <a:avLst/>
              <a:gdLst/>
              <a:ahLst/>
              <a:cxnLst/>
              <a:rect l="l" t="t" r="r" b="b"/>
              <a:pathLst>
                <a:path w="3433572" h="3072892">
                  <a:moveTo>
                    <a:pt x="0" y="512191"/>
                  </a:moveTo>
                  <a:cubicBezTo>
                    <a:pt x="0" y="229362"/>
                    <a:pt x="229616" y="0"/>
                    <a:pt x="512699" y="0"/>
                  </a:cubicBezTo>
                  <a:lnTo>
                    <a:pt x="2920873" y="0"/>
                  </a:lnTo>
                  <a:cubicBezTo>
                    <a:pt x="3204083" y="0"/>
                    <a:pt x="3433572" y="229235"/>
                    <a:pt x="3433572" y="512191"/>
                  </a:cubicBezTo>
                  <a:lnTo>
                    <a:pt x="3433572" y="2560701"/>
                  </a:lnTo>
                  <a:cubicBezTo>
                    <a:pt x="3433572" y="2843530"/>
                    <a:pt x="3203956" y="3072892"/>
                    <a:pt x="2920873" y="3072892"/>
                  </a:cubicBezTo>
                  <a:lnTo>
                    <a:pt x="512826" y="3072892"/>
                  </a:lnTo>
                  <a:cubicBezTo>
                    <a:pt x="229616" y="3072892"/>
                    <a:pt x="127" y="2843657"/>
                    <a:pt x="127" y="2560701"/>
                  </a:cubicBezTo>
                  <a:close/>
                </a:path>
              </a:pathLst>
            </a:custGeom>
            <a:solidFill>
              <a:srgbClr val="24A9B4"/>
            </a:solidFill>
          </p:spPr>
        </p:sp>
        <p:sp>
          <p:nvSpPr>
            <p:cNvPr id="21" name="Freeform 21"/>
            <p:cNvSpPr/>
            <p:nvPr/>
          </p:nvSpPr>
          <p:spPr>
            <a:xfrm>
              <a:off x="0" y="0"/>
              <a:ext cx="3467481" cy="3106674"/>
            </a:xfrm>
            <a:custGeom>
              <a:avLst/>
              <a:gdLst/>
              <a:ahLst/>
              <a:cxnLst/>
              <a:rect l="l" t="t" r="r" b="b"/>
              <a:pathLst>
                <a:path w="3467481" h="3106674">
                  <a:moveTo>
                    <a:pt x="0" y="529082"/>
                  </a:moveTo>
                  <a:cubicBezTo>
                    <a:pt x="0" y="236855"/>
                    <a:pt x="237109" y="0"/>
                    <a:pt x="529717" y="0"/>
                  </a:cubicBezTo>
                  <a:lnTo>
                    <a:pt x="2937764" y="0"/>
                  </a:lnTo>
                  <a:lnTo>
                    <a:pt x="2937764" y="16891"/>
                  </a:lnTo>
                  <a:lnTo>
                    <a:pt x="2937764" y="0"/>
                  </a:lnTo>
                  <a:cubicBezTo>
                    <a:pt x="3230245" y="0"/>
                    <a:pt x="3467481" y="236855"/>
                    <a:pt x="3467481" y="529082"/>
                  </a:cubicBezTo>
                  <a:lnTo>
                    <a:pt x="3450590" y="529082"/>
                  </a:lnTo>
                  <a:lnTo>
                    <a:pt x="3467481" y="529082"/>
                  </a:lnTo>
                  <a:lnTo>
                    <a:pt x="3467481" y="2577592"/>
                  </a:lnTo>
                  <a:lnTo>
                    <a:pt x="3450590" y="2577592"/>
                  </a:lnTo>
                  <a:lnTo>
                    <a:pt x="3467481" y="2577592"/>
                  </a:lnTo>
                  <a:cubicBezTo>
                    <a:pt x="3467481" y="2869819"/>
                    <a:pt x="3230372" y="3106674"/>
                    <a:pt x="2937764" y="3106674"/>
                  </a:cubicBezTo>
                  <a:lnTo>
                    <a:pt x="2937764" y="3089783"/>
                  </a:lnTo>
                  <a:lnTo>
                    <a:pt x="2937764" y="3106674"/>
                  </a:lnTo>
                  <a:lnTo>
                    <a:pt x="529717" y="3106674"/>
                  </a:lnTo>
                  <a:lnTo>
                    <a:pt x="529717" y="3089783"/>
                  </a:lnTo>
                  <a:lnTo>
                    <a:pt x="529717" y="3106674"/>
                  </a:lnTo>
                  <a:cubicBezTo>
                    <a:pt x="237109" y="3106674"/>
                    <a:pt x="0" y="2869819"/>
                    <a:pt x="0" y="2577592"/>
                  </a:cubicBezTo>
                  <a:lnTo>
                    <a:pt x="0" y="529082"/>
                  </a:lnTo>
                  <a:lnTo>
                    <a:pt x="16891" y="529082"/>
                  </a:lnTo>
                  <a:lnTo>
                    <a:pt x="0" y="529082"/>
                  </a:lnTo>
                  <a:moveTo>
                    <a:pt x="33909" y="529082"/>
                  </a:moveTo>
                  <a:lnTo>
                    <a:pt x="33909" y="2577592"/>
                  </a:lnTo>
                  <a:lnTo>
                    <a:pt x="16891" y="2577592"/>
                  </a:lnTo>
                  <a:lnTo>
                    <a:pt x="33909" y="2577592"/>
                  </a:lnTo>
                  <a:cubicBezTo>
                    <a:pt x="33909" y="2851023"/>
                    <a:pt x="255905" y="3072765"/>
                    <a:pt x="529717" y="3072765"/>
                  </a:cubicBezTo>
                  <a:lnTo>
                    <a:pt x="2937764" y="3072765"/>
                  </a:lnTo>
                  <a:cubicBezTo>
                    <a:pt x="3211576" y="3072765"/>
                    <a:pt x="3433572" y="2851023"/>
                    <a:pt x="3433572" y="2577592"/>
                  </a:cubicBezTo>
                  <a:lnTo>
                    <a:pt x="3433572" y="529082"/>
                  </a:lnTo>
                  <a:cubicBezTo>
                    <a:pt x="3433572" y="255651"/>
                    <a:pt x="3211576" y="33909"/>
                    <a:pt x="2937764" y="33909"/>
                  </a:cubicBezTo>
                  <a:lnTo>
                    <a:pt x="529717" y="33909"/>
                  </a:lnTo>
                  <a:lnTo>
                    <a:pt x="529717" y="16891"/>
                  </a:lnTo>
                  <a:lnTo>
                    <a:pt x="529717" y="33909"/>
                  </a:lnTo>
                  <a:cubicBezTo>
                    <a:pt x="255778" y="33909"/>
                    <a:pt x="33909" y="255651"/>
                    <a:pt x="33909" y="52908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3467467" cy="31352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0"/>
                </a:lnSpc>
              </a:pPr>
              <a:r>
                <a:rPr lang="en-US" sz="2000">
                  <a:solidFill>
                    <a:srgbClr val="FFFFFF"/>
                  </a:solidFill>
                  <a:latin typeface="Poppins"/>
                </a:rPr>
                <a:t>Agency Requests SKALE Quotation From Partner Manager </a:t>
              </a:r>
            </a:p>
            <a:p>
              <a:pPr algn="ctr">
                <a:lnSpc>
                  <a:spcPts val="2400"/>
                </a:lnSpc>
              </a:pPr>
              <a:r>
                <a:rPr lang="en-US" sz="2000">
                  <a:solidFill>
                    <a:srgbClr val="FFFFFF"/>
                  </a:solidFill>
                  <a:latin typeface="Poppins"/>
                </a:rPr>
                <a:t> &amp; Signs Off 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4213528" y="2442464"/>
            <a:ext cx="2600600" cy="2330000"/>
            <a:chOff x="0" y="0"/>
            <a:chExt cx="3467467" cy="3106667"/>
          </a:xfrm>
        </p:grpSpPr>
        <p:sp>
          <p:nvSpPr>
            <p:cNvPr id="24" name="Freeform 24"/>
            <p:cNvSpPr/>
            <p:nvPr/>
          </p:nvSpPr>
          <p:spPr>
            <a:xfrm>
              <a:off x="16891" y="16891"/>
              <a:ext cx="3433572" cy="3072892"/>
            </a:xfrm>
            <a:custGeom>
              <a:avLst/>
              <a:gdLst/>
              <a:ahLst/>
              <a:cxnLst/>
              <a:rect l="l" t="t" r="r" b="b"/>
              <a:pathLst>
                <a:path w="3433572" h="3072892">
                  <a:moveTo>
                    <a:pt x="0" y="512191"/>
                  </a:moveTo>
                  <a:cubicBezTo>
                    <a:pt x="0" y="229362"/>
                    <a:pt x="229616" y="0"/>
                    <a:pt x="512699" y="0"/>
                  </a:cubicBezTo>
                  <a:lnTo>
                    <a:pt x="2920873" y="0"/>
                  </a:lnTo>
                  <a:cubicBezTo>
                    <a:pt x="3204083" y="0"/>
                    <a:pt x="3433572" y="229235"/>
                    <a:pt x="3433572" y="512191"/>
                  </a:cubicBezTo>
                  <a:lnTo>
                    <a:pt x="3433572" y="2560701"/>
                  </a:lnTo>
                  <a:cubicBezTo>
                    <a:pt x="3433572" y="2843530"/>
                    <a:pt x="3203956" y="3072892"/>
                    <a:pt x="2920873" y="3072892"/>
                  </a:cubicBezTo>
                  <a:lnTo>
                    <a:pt x="512826" y="3072892"/>
                  </a:lnTo>
                  <a:cubicBezTo>
                    <a:pt x="229616" y="3072892"/>
                    <a:pt x="127" y="2843657"/>
                    <a:pt x="127" y="2560701"/>
                  </a:cubicBezTo>
                  <a:close/>
                </a:path>
              </a:pathLst>
            </a:custGeom>
            <a:solidFill>
              <a:srgbClr val="24A9B4"/>
            </a:solidFill>
          </p:spPr>
        </p:sp>
        <p:sp>
          <p:nvSpPr>
            <p:cNvPr id="25" name="Freeform 25"/>
            <p:cNvSpPr/>
            <p:nvPr/>
          </p:nvSpPr>
          <p:spPr>
            <a:xfrm>
              <a:off x="0" y="0"/>
              <a:ext cx="3467481" cy="3106674"/>
            </a:xfrm>
            <a:custGeom>
              <a:avLst/>
              <a:gdLst/>
              <a:ahLst/>
              <a:cxnLst/>
              <a:rect l="l" t="t" r="r" b="b"/>
              <a:pathLst>
                <a:path w="3467481" h="3106674">
                  <a:moveTo>
                    <a:pt x="0" y="529082"/>
                  </a:moveTo>
                  <a:cubicBezTo>
                    <a:pt x="0" y="236855"/>
                    <a:pt x="237109" y="0"/>
                    <a:pt x="529717" y="0"/>
                  </a:cubicBezTo>
                  <a:lnTo>
                    <a:pt x="2937764" y="0"/>
                  </a:lnTo>
                  <a:lnTo>
                    <a:pt x="2937764" y="16891"/>
                  </a:lnTo>
                  <a:lnTo>
                    <a:pt x="2937764" y="0"/>
                  </a:lnTo>
                  <a:cubicBezTo>
                    <a:pt x="3230245" y="0"/>
                    <a:pt x="3467481" y="236855"/>
                    <a:pt x="3467481" y="529082"/>
                  </a:cubicBezTo>
                  <a:lnTo>
                    <a:pt x="3450590" y="529082"/>
                  </a:lnTo>
                  <a:lnTo>
                    <a:pt x="3467481" y="529082"/>
                  </a:lnTo>
                  <a:lnTo>
                    <a:pt x="3467481" y="2577592"/>
                  </a:lnTo>
                  <a:lnTo>
                    <a:pt x="3450590" y="2577592"/>
                  </a:lnTo>
                  <a:lnTo>
                    <a:pt x="3467481" y="2577592"/>
                  </a:lnTo>
                  <a:cubicBezTo>
                    <a:pt x="3467481" y="2869819"/>
                    <a:pt x="3230372" y="3106674"/>
                    <a:pt x="2937764" y="3106674"/>
                  </a:cubicBezTo>
                  <a:lnTo>
                    <a:pt x="2937764" y="3089783"/>
                  </a:lnTo>
                  <a:lnTo>
                    <a:pt x="2937764" y="3106674"/>
                  </a:lnTo>
                  <a:lnTo>
                    <a:pt x="529717" y="3106674"/>
                  </a:lnTo>
                  <a:lnTo>
                    <a:pt x="529717" y="3089783"/>
                  </a:lnTo>
                  <a:lnTo>
                    <a:pt x="529717" y="3106674"/>
                  </a:lnTo>
                  <a:cubicBezTo>
                    <a:pt x="237109" y="3106674"/>
                    <a:pt x="0" y="2869819"/>
                    <a:pt x="0" y="2577592"/>
                  </a:cubicBezTo>
                  <a:lnTo>
                    <a:pt x="0" y="529082"/>
                  </a:lnTo>
                  <a:lnTo>
                    <a:pt x="16891" y="529082"/>
                  </a:lnTo>
                  <a:lnTo>
                    <a:pt x="0" y="529082"/>
                  </a:lnTo>
                  <a:moveTo>
                    <a:pt x="33909" y="529082"/>
                  </a:moveTo>
                  <a:lnTo>
                    <a:pt x="33909" y="2577592"/>
                  </a:lnTo>
                  <a:lnTo>
                    <a:pt x="16891" y="2577592"/>
                  </a:lnTo>
                  <a:lnTo>
                    <a:pt x="33909" y="2577592"/>
                  </a:lnTo>
                  <a:cubicBezTo>
                    <a:pt x="33909" y="2851023"/>
                    <a:pt x="255905" y="3072765"/>
                    <a:pt x="529717" y="3072765"/>
                  </a:cubicBezTo>
                  <a:lnTo>
                    <a:pt x="2937764" y="3072765"/>
                  </a:lnTo>
                  <a:cubicBezTo>
                    <a:pt x="3211576" y="3072765"/>
                    <a:pt x="3433572" y="2851023"/>
                    <a:pt x="3433572" y="2577592"/>
                  </a:cubicBezTo>
                  <a:lnTo>
                    <a:pt x="3433572" y="529082"/>
                  </a:lnTo>
                  <a:cubicBezTo>
                    <a:pt x="3433572" y="255651"/>
                    <a:pt x="3211576" y="33909"/>
                    <a:pt x="2937764" y="33909"/>
                  </a:cubicBezTo>
                  <a:lnTo>
                    <a:pt x="529717" y="33909"/>
                  </a:lnTo>
                  <a:lnTo>
                    <a:pt x="529717" y="16891"/>
                  </a:lnTo>
                  <a:lnTo>
                    <a:pt x="529717" y="33909"/>
                  </a:lnTo>
                  <a:cubicBezTo>
                    <a:pt x="255778" y="33909"/>
                    <a:pt x="33909" y="255651"/>
                    <a:pt x="33909" y="52908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19050"/>
              <a:ext cx="3467467" cy="31257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40"/>
                </a:lnSpc>
              </a:pPr>
              <a:r>
                <a:rPr lang="en-US" sz="2200">
                  <a:solidFill>
                    <a:srgbClr val="FFFFFF"/>
                  </a:solidFill>
                  <a:latin typeface="Poppins"/>
                </a:rPr>
                <a:t>SKALE </a:t>
              </a:r>
            </a:p>
            <a:p>
              <a:pPr algn="ctr">
                <a:lnSpc>
                  <a:spcPts val="2640"/>
                </a:lnSpc>
              </a:pPr>
              <a:r>
                <a:rPr lang="en-US" sz="2200">
                  <a:solidFill>
                    <a:srgbClr val="FFFFFF"/>
                  </a:solidFill>
                  <a:latin typeface="Poppins"/>
                </a:rPr>
                <a:t>Activates Project Created by Agency 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6060132" y="6668310"/>
            <a:ext cx="2600600" cy="2330000"/>
            <a:chOff x="0" y="0"/>
            <a:chExt cx="3467467" cy="3106667"/>
          </a:xfrm>
        </p:grpSpPr>
        <p:sp>
          <p:nvSpPr>
            <p:cNvPr id="28" name="Freeform 28"/>
            <p:cNvSpPr/>
            <p:nvPr/>
          </p:nvSpPr>
          <p:spPr>
            <a:xfrm>
              <a:off x="16891" y="16891"/>
              <a:ext cx="3433572" cy="3072892"/>
            </a:xfrm>
            <a:custGeom>
              <a:avLst/>
              <a:gdLst/>
              <a:ahLst/>
              <a:cxnLst/>
              <a:rect l="l" t="t" r="r" b="b"/>
              <a:pathLst>
                <a:path w="3433572" h="3072892">
                  <a:moveTo>
                    <a:pt x="0" y="512191"/>
                  </a:moveTo>
                  <a:cubicBezTo>
                    <a:pt x="0" y="229362"/>
                    <a:pt x="229616" y="0"/>
                    <a:pt x="512699" y="0"/>
                  </a:cubicBezTo>
                  <a:lnTo>
                    <a:pt x="2920873" y="0"/>
                  </a:lnTo>
                  <a:cubicBezTo>
                    <a:pt x="3204083" y="0"/>
                    <a:pt x="3433572" y="229235"/>
                    <a:pt x="3433572" y="512191"/>
                  </a:cubicBezTo>
                  <a:lnTo>
                    <a:pt x="3433572" y="2560701"/>
                  </a:lnTo>
                  <a:cubicBezTo>
                    <a:pt x="3433572" y="2843530"/>
                    <a:pt x="3203956" y="3072892"/>
                    <a:pt x="2920873" y="3072892"/>
                  </a:cubicBezTo>
                  <a:lnTo>
                    <a:pt x="512826" y="3072892"/>
                  </a:lnTo>
                  <a:cubicBezTo>
                    <a:pt x="229616" y="3072892"/>
                    <a:pt x="127" y="2843657"/>
                    <a:pt x="127" y="2560701"/>
                  </a:cubicBezTo>
                  <a:close/>
                </a:path>
              </a:pathLst>
            </a:custGeom>
            <a:solidFill>
              <a:srgbClr val="24A9B4"/>
            </a:solidFill>
          </p:spPr>
        </p:sp>
        <p:sp>
          <p:nvSpPr>
            <p:cNvPr id="29" name="Freeform 29"/>
            <p:cNvSpPr/>
            <p:nvPr/>
          </p:nvSpPr>
          <p:spPr>
            <a:xfrm>
              <a:off x="0" y="0"/>
              <a:ext cx="3467481" cy="3106674"/>
            </a:xfrm>
            <a:custGeom>
              <a:avLst/>
              <a:gdLst/>
              <a:ahLst/>
              <a:cxnLst/>
              <a:rect l="l" t="t" r="r" b="b"/>
              <a:pathLst>
                <a:path w="3467481" h="3106674">
                  <a:moveTo>
                    <a:pt x="0" y="529082"/>
                  </a:moveTo>
                  <a:cubicBezTo>
                    <a:pt x="0" y="236855"/>
                    <a:pt x="237109" y="0"/>
                    <a:pt x="529717" y="0"/>
                  </a:cubicBezTo>
                  <a:lnTo>
                    <a:pt x="2937764" y="0"/>
                  </a:lnTo>
                  <a:lnTo>
                    <a:pt x="2937764" y="16891"/>
                  </a:lnTo>
                  <a:lnTo>
                    <a:pt x="2937764" y="0"/>
                  </a:lnTo>
                  <a:cubicBezTo>
                    <a:pt x="3230245" y="0"/>
                    <a:pt x="3467481" y="236855"/>
                    <a:pt x="3467481" y="529082"/>
                  </a:cubicBezTo>
                  <a:lnTo>
                    <a:pt x="3450590" y="529082"/>
                  </a:lnTo>
                  <a:lnTo>
                    <a:pt x="3467481" y="529082"/>
                  </a:lnTo>
                  <a:lnTo>
                    <a:pt x="3467481" y="2577592"/>
                  </a:lnTo>
                  <a:lnTo>
                    <a:pt x="3450590" y="2577592"/>
                  </a:lnTo>
                  <a:lnTo>
                    <a:pt x="3467481" y="2577592"/>
                  </a:lnTo>
                  <a:cubicBezTo>
                    <a:pt x="3467481" y="2869819"/>
                    <a:pt x="3230372" y="3106674"/>
                    <a:pt x="2937764" y="3106674"/>
                  </a:cubicBezTo>
                  <a:lnTo>
                    <a:pt x="2937764" y="3089783"/>
                  </a:lnTo>
                  <a:lnTo>
                    <a:pt x="2937764" y="3106674"/>
                  </a:lnTo>
                  <a:lnTo>
                    <a:pt x="529717" y="3106674"/>
                  </a:lnTo>
                  <a:lnTo>
                    <a:pt x="529717" y="3089783"/>
                  </a:lnTo>
                  <a:lnTo>
                    <a:pt x="529717" y="3106674"/>
                  </a:lnTo>
                  <a:cubicBezTo>
                    <a:pt x="237109" y="3106674"/>
                    <a:pt x="0" y="2869819"/>
                    <a:pt x="0" y="2577592"/>
                  </a:cubicBezTo>
                  <a:lnTo>
                    <a:pt x="0" y="529082"/>
                  </a:lnTo>
                  <a:lnTo>
                    <a:pt x="16891" y="529082"/>
                  </a:lnTo>
                  <a:lnTo>
                    <a:pt x="0" y="529082"/>
                  </a:lnTo>
                  <a:moveTo>
                    <a:pt x="33909" y="529082"/>
                  </a:moveTo>
                  <a:lnTo>
                    <a:pt x="33909" y="2577592"/>
                  </a:lnTo>
                  <a:lnTo>
                    <a:pt x="16891" y="2577592"/>
                  </a:lnTo>
                  <a:lnTo>
                    <a:pt x="33909" y="2577592"/>
                  </a:lnTo>
                  <a:cubicBezTo>
                    <a:pt x="33909" y="2851023"/>
                    <a:pt x="255905" y="3072765"/>
                    <a:pt x="529717" y="3072765"/>
                  </a:cubicBezTo>
                  <a:lnTo>
                    <a:pt x="2937764" y="3072765"/>
                  </a:lnTo>
                  <a:cubicBezTo>
                    <a:pt x="3211576" y="3072765"/>
                    <a:pt x="3433572" y="2851023"/>
                    <a:pt x="3433572" y="2577592"/>
                  </a:cubicBezTo>
                  <a:lnTo>
                    <a:pt x="3433572" y="529082"/>
                  </a:lnTo>
                  <a:cubicBezTo>
                    <a:pt x="3433572" y="255651"/>
                    <a:pt x="3211576" y="33909"/>
                    <a:pt x="2937764" y="33909"/>
                  </a:cubicBezTo>
                  <a:lnTo>
                    <a:pt x="529717" y="33909"/>
                  </a:lnTo>
                  <a:lnTo>
                    <a:pt x="529717" y="16891"/>
                  </a:lnTo>
                  <a:lnTo>
                    <a:pt x="529717" y="33909"/>
                  </a:lnTo>
                  <a:cubicBezTo>
                    <a:pt x="255778" y="33909"/>
                    <a:pt x="33909" y="255651"/>
                    <a:pt x="33909" y="52908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-19050"/>
              <a:ext cx="3467467" cy="31257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40"/>
                </a:lnSpc>
              </a:pPr>
              <a:r>
                <a:rPr lang="en-US" sz="2200">
                  <a:solidFill>
                    <a:srgbClr val="FFFFFF"/>
                  </a:solidFill>
                  <a:latin typeface="Poppins"/>
                </a:rPr>
                <a:t>SKALE Reviews Requirements from Agency 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0057992" y="6657736"/>
            <a:ext cx="2600600" cy="2330000"/>
            <a:chOff x="0" y="0"/>
            <a:chExt cx="3467467" cy="3106667"/>
          </a:xfrm>
        </p:grpSpPr>
        <p:sp>
          <p:nvSpPr>
            <p:cNvPr id="32" name="Freeform 32"/>
            <p:cNvSpPr/>
            <p:nvPr/>
          </p:nvSpPr>
          <p:spPr>
            <a:xfrm>
              <a:off x="16891" y="16891"/>
              <a:ext cx="3433572" cy="3072892"/>
            </a:xfrm>
            <a:custGeom>
              <a:avLst/>
              <a:gdLst/>
              <a:ahLst/>
              <a:cxnLst/>
              <a:rect l="l" t="t" r="r" b="b"/>
              <a:pathLst>
                <a:path w="3433572" h="3072892">
                  <a:moveTo>
                    <a:pt x="0" y="512191"/>
                  </a:moveTo>
                  <a:cubicBezTo>
                    <a:pt x="0" y="229362"/>
                    <a:pt x="229616" y="0"/>
                    <a:pt x="512699" y="0"/>
                  </a:cubicBezTo>
                  <a:lnTo>
                    <a:pt x="2920873" y="0"/>
                  </a:lnTo>
                  <a:cubicBezTo>
                    <a:pt x="3204083" y="0"/>
                    <a:pt x="3433572" y="229235"/>
                    <a:pt x="3433572" y="512191"/>
                  </a:cubicBezTo>
                  <a:lnTo>
                    <a:pt x="3433572" y="2560701"/>
                  </a:lnTo>
                  <a:cubicBezTo>
                    <a:pt x="3433572" y="2843530"/>
                    <a:pt x="3203956" y="3072892"/>
                    <a:pt x="2920873" y="3072892"/>
                  </a:cubicBezTo>
                  <a:lnTo>
                    <a:pt x="512826" y="3072892"/>
                  </a:lnTo>
                  <a:cubicBezTo>
                    <a:pt x="229616" y="3072892"/>
                    <a:pt x="127" y="2843657"/>
                    <a:pt x="127" y="2560701"/>
                  </a:cubicBezTo>
                  <a:close/>
                </a:path>
              </a:pathLst>
            </a:custGeom>
            <a:solidFill>
              <a:srgbClr val="24A9B4"/>
            </a:solidFill>
          </p:spPr>
        </p:sp>
        <p:sp>
          <p:nvSpPr>
            <p:cNvPr id="33" name="Freeform 33"/>
            <p:cNvSpPr/>
            <p:nvPr/>
          </p:nvSpPr>
          <p:spPr>
            <a:xfrm>
              <a:off x="0" y="0"/>
              <a:ext cx="3467481" cy="3106674"/>
            </a:xfrm>
            <a:custGeom>
              <a:avLst/>
              <a:gdLst/>
              <a:ahLst/>
              <a:cxnLst/>
              <a:rect l="l" t="t" r="r" b="b"/>
              <a:pathLst>
                <a:path w="3467481" h="3106674">
                  <a:moveTo>
                    <a:pt x="0" y="529082"/>
                  </a:moveTo>
                  <a:cubicBezTo>
                    <a:pt x="0" y="236855"/>
                    <a:pt x="237109" y="0"/>
                    <a:pt x="529717" y="0"/>
                  </a:cubicBezTo>
                  <a:lnTo>
                    <a:pt x="2937764" y="0"/>
                  </a:lnTo>
                  <a:lnTo>
                    <a:pt x="2937764" y="16891"/>
                  </a:lnTo>
                  <a:lnTo>
                    <a:pt x="2937764" y="0"/>
                  </a:lnTo>
                  <a:cubicBezTo>
                    <a:pt x="3230245" y="0"/>
                    <a:pt x="3467481" y="236855"/>
                    <a:pt x="3467481" y="529082"/>
                  </a:cubicBezTo>
                  <a:lnTo>
                    <a:pt x="3450590" y="529082"/>
                  </a:lnTo>
                  <a:lnTo>
                    <a:pt x="3467481" y="529082"/>
                  </a:lnTo>
                  <a:lnTo>
                    <a:pt x="3467481" y="2577592"/>
                  </a:lnTo>
                  <a:lnTo>
                    <a:pt x="3450590" y="2577592"/>
                  </a:lnTo>
                  <a:lnTo>
                    <a:pt x="3467481" y="2577592"/>
                  </a:lnTo>
                  <a:cubicBezTo>
                    <a:pt x="3467481" y="2869819"/>
                    <a:pt x="3230372" y="3106674"/>
                    <a:pt x="2937764" y="3106674"/>
                  </a:cubicBezTo>
                  <a:lnTo>
                    <a:pt x="2937764" y="3089783"/>
                  </a:lnTo>
                  <a:lnTo>
                    <a:pt x="2937764" y="3106674"/>
                  </a:lnTo>
                  <a:lnTo>
                    <a:pt x="529717" y="3106674"/>
                  </a:lnTo>
                  <a:lnTo>
                    <a:pt x="529717" y="3089783"/>
                  </a:lnTo>
                  <a:lnTo>
                    <a:pt x="529717" y="3106674"/>
                  </a:lnTo>
                  <a:cubicBezTo>
                    <a:pt x="237109" y="3106674"/>
                    <a:pt x="0" y="2869819"/>
                    <a:pt x="0" y="2577592"/>
                  </a:cubicBezTo>
                  <a:lnTo>
                    <a:pt x="0" y="529082"/>
                  </a:lnTo>
                  <a:lnTo>
                    <a:pt x="16891" y="529082"/>
                  </a:lnTo>
                  <a:lnTo>
                    <a:pt x="0" y="529082"/>
                  </a:lnTo>
                  <a:moveTo>
                    <a:pt x="33909" y="529082"/>
                  </a:moveTo>
                  <a:lnTo>
                    <a:pt x="33909" y="2577592"/>
                  </a:lnTo>
                  <a:lnTo>
                    <a:pt x="16891" y="2577592"/>
                  </a:lnTo>
                  <a:lnTo>
                    <a:pt x="33909" y="2577592"/>
                  </a:lnTo>
                  <a:cubicBezTo>
                    <a:pt x="33909" y="2851023"/>
                    <a:pt x="255905" y="3072765"/>
                    <a:pt x="529717" y="3072765"/>
                  </a:cubicBezTo>
                  <a:lnTo>
                    <a:pt x="2937764" y="3072765"/>
                  </a:lnTo>
                  <a:cubicBezTo>
                    <a:pt x="3211576" y="3072765"/>
                    <a:pt x="3433572" y="2851023"/>
                    <a:pt x="3433572" y="2577592"/>
                  </a:cubicBezTo>
                  <a:lnTo>
                    <a:pt x="3433572" y="529082"/>
                  </a:lnTo>
                  <a:cubicBezTo>
                    <a:pt x="3433572" y="255651"/>
                    <a:pt x="3211576" y="33909"/>
                    <a:pt x="2937764" y="33909"/>
                  </a:cubicBezTo>
                  <a:lnTo>
                    <a:pt x="529717" y="33909"/>
                  </a:lnTo>
                  <a:lnTo>
                    <a:pt x="529717" y="16891"/>
                  </a:lnTo>
                  <a:lnTo>
                    <a:pt x="529717" y="33909"/>
                  </a:lnTo>
                  <a:cubicBezTo>
                    <a:pt x="255778" y="33909"/>
                    <a:pt x="33909" y="255651"/>
                    <a:pt x="33909" y="52908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0" y="-19050"/>
              <a:ext cx="3467467" cy="31257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40"/>
                </a:lnSpc>
              </a:pPr>
              <a:r>
                <a:rPr lang="en-US" sz="2200">
                  <a:solidFill>
                    <a:srgbClr val="FFFFFF"/>
                  </a:solidFill>
                  <a:latin typeface="Poppins"/>
                </a:rPr>
                <a:t>Does Agency Require Deck from SKALE?</a:t>
              </a:r>
            </a:p>
          </p:txBody>
        </p:sp>
      </p:grpSp>
      <p:grpSp>
        <p:nvGrpSpPr>
          <p:cNvPr id="35" name="Group 35"/>
          <p:cNvGrpSpPr/>
          <p:nvPr/>
        </p:nvGrpSpPr>
        <p:grpSpPr>
          <a:xfrm rot="-1512995">
            <a:off x="12961646" y="7088088"/>
            <a:ext cx="971788" cy="341044"/>
            <a:chOff x="0" y="0"/>
            <a:chExt cx="1295717" cy="454725"/>
          </a:xfrm>
        </p:grpSpPr>
        <p:sp>
          <p:nvSpPr>
            <p:cNvPr id="36" name="Freeform 36"/>
            <p:cNvSpPr/>
            <p:nvPr/>
          </p:nvSpPr>
          <p:spPr>
            <a:xfrm>
              <a:off x="16891" y="16891"/>
              <a:ext cx="1261872" cy="420878"/>
            </a:xfrm>
            <a:custGeom>
              <a:avLst/>
              <a:gdLst/>
              <a:ahLst/>
              <a:cxnLst/>
              <a:rect l="l" t="t" r="r" b="b"/>
              <a:pathLst>
                <a:path w="1261872" h="420878">
                  <a:moveTo>
                    <a:pt x="0" y="105283"/>
                  </a:moveTo>
                  <a:lnTo>
                    <a:pt x="1040511" y="105283"/>
                  </a:lnTo>
                  <a:lnTo>
                    <a:pt x="1040511" y="0"/>
                  </a:lnTo>
                  <a:lnTo>
                    <a:pt x="1261872" y="210439"/>
                  </a:lnTo>
                  <a:lnTo>
                    <a:pt x="1040511" y="420878"/>
                  </a:lnTo>
                  <a:lnTo>
                    <a:pt x="1040511" y="315722"/>
                  </a:lnTo>
                  <a:lnTo>
                    <a:pt x="0" y="315722"/>
                  </a:lnTo>
                  <a:close/>
                </a:path>
              </a:pathLst>
            </a:custGeom>
            <a:solidFill>
              <a:srgbClr val="595959"/>
            </a:solidFill>
          </p:spPr>
        </p:sp>
        <p:sp>
          <p:nvSpPr>
            <p:cNvPr id="37" name="Freeform 37"/>
            <p:cNvSpPr/>
            <p:nvPr/>
          </p:nvSpPr>
          <p:spPr>
            <a:xfrm>
              <a:off x="0" y="-1524"/>
              <a:ext cx="1295654" cy="457581"/>
            </a:xfrm>
            <a:custGeom>
              <a:avLst/>
              <a:gdLst/>
              <a:ahLst/>
              <a:cxnLst/>
              <a:rect l="l" t="t" r="r" b="b"/>
              <a:pathLst>
                <a:path w="1295654" h="457581">
                  <a:moveTo>
                    <a:pt x="16891" y="106680"/>
                  </a:moveTo>
                  <a:lnTo>
                    <a:pt x="1057402" y="106680"/>
                  </a:lnTo>
                  <a:lnTo>
                    <a:pt x="1057402" y="123698"/>
                  </a:lnTo>
                  <a:lnTo>
                    <a:pt x="1040384" y="123698"/>
                  </a:lnTo>
                  <a:lnTo>
                    <a:pt x="1040384" y="18415"/>
                  </a:lnTo>
                  <a:cubicBezTo>
                    <a:pt x="1040384" y="11684"/>
                    <a:pt x="1044448" y="5588"/>
                    <a:pt x="1050671" y="2794"/>
                  </a:cubicBezTo>
                  <a:cubicBezTo>
                    <a:pt x="1056894" y="0"/>
                    <a:pt x="1064133" y="1524"/>
                    <a:pt x="1069086" y="6223"/>
                  </a:cubicBezTo>
                  <a:lnTo>
                    <a:pt x="1290447" y="216662"/>
                  </a:lnTo>
                  <a:cubicBezTo>
                    <a:pt x="1293749" y="219837"/>
                    <a:pt x="1295654" y="224282"/>
                    <a:pt x="1295654" y="228981"/>
                  </a:cubicBezTo>
                  <a:cubicBezTo>
                    <a:pt x="1295654" y="233680"/>
                    <a:pt x="1293749" y="237998"/>
                    <a:pt x="1290447" y="241300"/>
                  </a:cubicBezTo>
                  <a:lnTo>
                    <a:pt x="1069086" y="451612"/>
                  </a:lnTo>
                  <a:cubicBezTo>
                    <a:pt x="1064133" y="456311"/>
                    <a:pt x="1057021" y="457581"/>
                    <a:pt x="1050798" y="454914"/>
                  </a:cubicBezTo>
                  <a:cubicBezTo>
                    <a:pt x="1044575" y="452247"/>
                    <a:pt x="1040511" y="446151"/>
                    <a:pt x="1040511" y="439293"/>
                  </a:cubicBezTo>
                  <a:lnTo>
                    <a:pt x="1040511" y="334137"/>
                  </a:lnTo>
                  <a:lnTo>
                    <a:pt x="1057402" y="334137"/>
                  </a:lnTo>
                  <a:lnTo>
                    <a:pt x="1057402" y="351028"/>
                  </a:lnTo>
                  <a:lnTo>
                    <a:pt x="16891" y="351028"/>
                  </a:lnTo>
                  <a:cubicBezTo>
                    <a:pt x="7620" y="351028"/>
                    <a:pt x="0" y="343408"/>
                    <a:pt x="0" y="334137"/>
                  </a:cubicBezTo>
                  <a:lnTo>
                    <a:pt x="0" y="123698"/>
                  </a:lnTo>
                  <a:cubicBezTo>
                    <a:pt x="0" y="114300"/>
                    <a:pt x="7620" y="106807"/>
                    <a:pt x="16891" y="106807"/>
                  </a:cubicBezTo>
                  <a:moveTo>
                    <a:pt x="16891" y="140716"/>
                  </a:moveTo>
                  <a:lnTo>
                    <a:pt x="16891" y="123698"/>
                  </a:lnTo>
                  <a:lnTo>
                    <a:pt x="33909" y="123698"/>
                  </a:lnTo>
                  <a:lnTo>
                    <a:pt x="33909" y="334137"/>
                  </a:lnTo>
                  <a:lnTo>
                    <a:pt x="16891" y="334137"/>
                  </a:lnTo>
                  <a:lnTo>
                    <a:pt x="16891" y="317119"/>
                  </a:lnTo>
                  <a:lnTo>
                    <a:pt x="1057402" y="317119"/>
                  </a:lnTo>
                  <a:cubicBezTo>
                    <a:pt x="1066800" y="317119"/>
                    <a:pt x="1074293" y="324739"/>
                    <a:pt x="1074293" y="334010"/>
                  </a:cubicBezTo>
                  <a:lnTo>
                    <a:pt x="1074293" y="439166"/>
                  </a:lnTo>
                  <a:lnTo>
                    <a:pt x="1057402" y="439166"/>
                  </a:lnTo>
                  <a:lnTo>
                    <a:pt x="1045718" y="426847"/>
                  </a:lnTo>
                  <a:lnTo>
                    <a:pt x="1267079" y="216662"/>
                  </a:lnTo>
                  <a:lnTo>
                    <a:pt x="1278763" y="228981"/>
                  </a:lnTo>
                  <a:lnTo>
                    <a:pt x="1267079" y="241300"/>
                  </a:lnTo>
                  <a:lnTo>
                    <a:pt x="1045718" y="30734"/>
                  </a:lnTo>
                  <a:lnTo>
                    <a:pt x="1057402" y="18415"/>
                  </a:lnTo>
                  <a:lnTo>
                    <a:pt x="1074293" y="18415"/>
                  </a:lnTo>
                  <a:lnTo>
                    <a:pt x="1074293" y="123698"/>
                  </a:lnTo>
                  <a:cubicBezTo>
                    <a:pt x="1074293" y="133096"/>
                    <a:pt x="1066673" y="140589"/>
                    <a:pt x="1057402" y="140589"/>
                  </a:cubicBezTo>
                  <a:lnTo>
                    <a:pt x="16891" y="140589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8" name="Group 38"/>
          <p:cNvGrpSpPr/>
          <p:nvPr/>
        </p:nvGrpSpPr>
        <p:grpSpPr>
          <a:xfrm rot="838475">
            <a:off x="12961648" y="8183672"/>
            <a:ext cx="972018" cy="341328"/>
            <a:chOff x="0" y="0"/>
            <a:chExt cx="1296024" cy="455104"/>
          </a:xfrm>
        </p:grpSpPr>
        <p:sp>
          <p:nvSpPr>
            <p:cNvPr id="39" name="Freeform 39"/>
            <p:cNvSpPr/>
            <p:nvPr/>
          </p:nvSpPr>
          <p:spPr>
            <a:xfrm>
              <a:off x="16891" y="16891"/>
              <a:ext cx="1262253" cy="421259"/>
            </a:xfrm>
            <a:custGeom>
              <a:avLst/>
              <a:gdLst/>
              <a:ahLst/>
              <a:cxnLst/>
              <a:rect l="l" t="t" r="r" b="b"/>
              <a:pathLst>
                <a:path w="1262253" h="421259">
                  <a:moveTo>
                    <a:pt x="0" y="105410"/>
                  </a:moveTo>
                  <a:lnTo>
                    <a:pt x="1040638" y="105410"/>
                  </a:lnTo>
                  <a:lnTo>
                    <a:pt x="1040638" y="0"/>
                  </a:lnTo>
                  <a:lnTo>
                    <a:pt x="1262253" y="210566"/>
                  </a:lnTo>
                  <a:lnTo>
                    <a:pt x="1040638" y="421259"/>
                  </a:lnTo>
                  <a:lnTo>
                    <a:pt x="1040638" y="315976"/>
                  </a:lnTo>
                  <a:lnTo>
                    <a:pt x="0" y="315976"/>
                  </a:lnTo>
                  <a:close/>
                </a:path>
              </a:pathLst>
            </a:custGeom>
            <a:solidFill>
              <a:srgbClr val="595959"/>
            </a:solidFill>
          </p:spPr>
        </p:sp>
        <p:sp>
          <p:nvSpPr>
            <p:cNvPr id="40" name="Freeform 40"/>
            <p:cNvSpPr/>
            <p:nvPr/>
          </p:nvSpPr>
          <p:spPr>
            <a:xfrm>
              <a:off x="0" y="-1524"/>
              <a:ext cx="1296035" cy="457962"/>
            </a:xfrm>
            <a:custGeom>
              <a:avLst/>
              <a:gdLst/>
              <a:ahLst/>
              <a:cxnLst/>
              <a:rect l="l" t="t" r="r" b="b"/>
              <a:pathLst>
                <a:path w="1296035" h="457962">
                  <a:moveTo>
                    <a:pt x="16891" y="106807"/>
                  </a:moveTo>
                  <a:lnTo>
                    <a:pt x="1057529" y="106807"/>
                  </a:lnTo>
                  <a:lnTo>
                    <a:pt x="1057529" y="123825"/>
                  </a:lnTo>
                  <a:lnTo>
                    <a:pt x="1040511" y="123825"/>
                  </a:lnTo>
                  <a:lnTo>
                    <a:pt x="1040511" y="18415"/>
                  </a:lnTo>
                  <a:cubicBezTo>
                    <a:pt x="1040511" y="11684"/>
                    <a:pt x="1044575" y="5588"/>
                    <a:pt x="1050798" y="2794"/>
                  </a:cubicBezTo>
                  <a:cubicBezTo>
                    <a:pt x="1057021" y="0"/>
                    <a:pt x="1064260" y="1524"/>
                    <a:pt x="1069213" y="6223"/>
                  </a:cubicBezTo>
                  <a:lnTo>
                    <a:pt x="1290828" y="216789"/>
                  </a:lnTo>
                  <a:cubicBezTo>
                    <a:pt x="1294130" y="219964"/>
                    <a:pt x="1296035" y="224409"/>
                    <a:pt x="1296035" y="229108"/>
                  </a:cubicBezTo>
                  <a:cubicBezTo>
                    <a:pt x="1296035" y="233807"/>
                    <a:pt x="1294130" y="238125"/>
                    <a:pt x="1290828" y="241427"/>
                  </a:cubicBezTo>
                  <a:lnTo>
                    <a:pt x="1069213" y="451993"/>
                  </a:lnTo>
                  <a:cubicBezTo>
                    <a:pt x="1064260" y="456692"/>
                    <a:pt x="1057148" y="457962"/>
                    <a:pt x="1050925" y="455295"/>
                  </a:cubicBezTo>
                  <a:cubicBezTo>
                    <a:pt x="1044702" y="452628"/>
                    <a:pt x="1040638" y="446532"/>
                    <a:pt x="1040638" y="439674"/>
                  </a:cubicBezTo>
                  <a:lnTo>
                    <a:pt x="1040638" y="334391"/>
                  </a:lnTo>
                  <a:lnTo>
                    <a:pt x="1057529" y="334391"/>
                  </a:lnTo>
                  <a:lnTo>
                    <a:pt x="1057529" y="351282"/>
                  </a:lnTo>
                  <a:lnTo>
                    <a:pt x="16891" y="351282"/>
                  </a:lnTo>
                  <a:cubicBezTo>
                    <a:pt x="7620" y="351282"/>
                    <a:pt x="0" y="343789"/>
                    <a:pt x="0" y="334391"/>
                  </a:cubicBezTo>
                  <a:lnTo>
                    <a:pt x="0" y="123825"/>
                  </a:lnTo>
                  <a:cubicBezTo>
                    <a:pt x="0" y="114427"/>
                    <a:pt x="7620" y="106934"/>
                    <a:pt x="16891" y="106934"/>
                  </a:cubicBezTo>
                  <a:moveTo>
                    <a:pt x="16891" y="140843"/>
                  </a:moveTo>
                  <a:lnTo>
                    <a:pt x="16891" y="123825"/>
                  </a:lnTo>
                  <a:lnTo>
                    <a:pt x="33909" y="123825"/>
                  </a:lnTo>
                  <a:lnTo>
                    <a:pt x="33909" y="334391"/>
                  </a:lnTo>
                  <a:lnTo>
                    <a:pt x="16891" y="334391"/>
                  </a:lnTo>
                  <a:lnTo>
                    <a:pt x="16891" y="317500"/>
                  </a:lnTo>
                  <a:lnTo>
                    <a:pt x="1057529" y="317500"/>
                  </a:lnTo>
                  <a:cubicBezTo>
                    <a:pt x="1066927" y="317500"/>
                    <a:pt x="1074420" y="325120"/>
                    <a:pt x="1074420" y="334391"/>
                  </a:cubicBezTo>
                  <a:lnTo>
                    <a:pt x="1074420" y="439674"/>
                  </a:lnTo>
                  <a:lnTo>
                    <a:pt x="1057529" y="439674"/>
                  </a:lnTo>
                  <a:lnTo>
                    <a:pt x="1045845" y="427355"/>
                  </a:lnTo>
                  <a:lnTo>
                    <a:pt x="1267460" y="216789"/>
                  </a:lnTo>
                  <a:lnTo>
                    <a:pt x="1279144" y="229108"/>
                  </a:lnTo>
                  <a:lnTo>
                    <a:pt x="1267460" y="241427"/>
                  </a:lnTo>
                  <a:lnTo>
                    <a:pt x="1045845" y="30734"/>
                  </a:lnTo>
                  <a:lnTo>
                    <a:pt x="1057529" y="18415"/>
                  </a:lnTo>
                  <a:lnTo>
                    <a:pt x="1074420" y="18415"/>
                  </a:lnTo>
                  <a:lnTo>
                    <a:pt x="1074420" y="123825"/>
                  </a:lnTo>
                  <a:cubicBezTo>
                    <a:pt x="1074420" y="133223"/>
                    <a:pt x="1066800" y="140716"/>
                    <a:pt x="1057529" y="140716"/>
                  </a:cubicBezTo>
                  <a:lnTo>
                    <a:pt x="16891" y="14071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1" name="TextBox 41"/>
          <p:cNvSpPr txBox="1"/>
          <p:nvPr/>
        </p:nvSpPr>
        <p:spPr>
          <a:xfrm rot="-1486661">
            <a:off x="12957904" y="6776200"/>
            <a:ext cx="809168" cy="418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40"/>
              </a:lnSpc>
            </a:pPr>
            <a:r>
              <a:rPr lang="en-US" sz="2200">
                <a:solidFill>
                  <a:srgbClr val="000000"/>
                </a:solidFill>
                <a:latin typeface="Roboto"/>
              </a:rPr>
              <a:t>Yes</a:t>
            </a:r>
          </a:p>
        </p:txBody>
      </p:sp>
      <p:sp>
        <p:nvSpPr>
          <p:cNvPr id="42" name="TextBox 42"/>
          <p:cNvSpPr txBox="1"/>
          <p:nvPr/>
        </p:nvSpPr>
        <p:spPr>
          <a:xfrm rot="899254">
            <a:off x="12911831" y="8458155"/>
            <a:ext cx="809452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40"/>
              </a:lnSpc>
            </a:pPr>
            <a:r>
              <a:rPr lang="en-US" sz="2200">
                <a:solidFill>
                  <a:srgbClr val="000000"/>
                </a:solidFill>
                <a:latin typeface="Roboto"/>
              </a:rPr>
              <a:t>No</a:t>
            </a:r>
          </a:p>
        </p:txBody>
      </p:sp>
      <p:grpSp>
        <p:nvGrpSpPr>
          <p:cNvPr id="43" name="Group 43"/>
          <p:cNvGrpSpPr/>
          <p:nvPr/>
        </p:nvGrpSpPr>
        <p:grpSpPr>
          <a:xfrm>
            <a:off x="14341416" y="6173098"/>
            <a:ext cx="2600600" cy="1469898"/>
            <a:chOff x="0" y="0"/>
            <a:chExt cx="3467467" cy="1959864"/>
          </a:xfrm>
        </p:grpSpPr>
        <p:sp>
          <p:nvSpPr>
            <p:cNvPr id="44" name="Freeform 44"/>
            <p:cNvSpPr/>
            <p:nvPr/>
          </p:nvSpPr>
          <p:spPr>
            <a:xfrm>
              <a:off x="16891" y="17211"/>
              <a:ext cx="3433699" cy="1925390"/>
            </a:xfrm>
            <a:custGeom>
              <a:avLst/>
              <a:gdLst/>
              <a:ahLst/>
              <a:cxnLst/>
              <a:rect l="l" t="t" r="r" b="b"/>
              <a:pathLst>
                <a:path w="3433699" h="1925390">
                  <a:moveTo>
                    <a:pt x="0" y="320920"/>
                  </a:moveTo>
                  <a:cubicBezTo>
                    <a:pt x="0" y="143637"/>
                    <a:pt x="142113" y="0"/>
                    <a:pt x="317500" y="0"/>
                  </a:cubicBezTo>
                  <a:lnTo>
                    <a:pt x="3116199" y="0"/>
                  </a:lnTo>
                  <a:cubicBezTo>
                    <a:pt x="3291586" y="0"/>
                    <a:pt x="3433699" y="143637"/>
                    <a:pt x="3433699" y="320920"/>
                  </a:cubicBezTo>
                  <a:lnTo>
                    <a:pt x="3433699" y="1604470"/>
                  </a:lnTo>
                  <a:cubicBezTo>
                    <a:pt x="3433699" y="1781752"/>
                    <a:pt x="3291586" y="1925390"/>
                    <a:pt x="3116199" y="1925390"/>
                  </a:cubicBezTo>
                  <a:lnTo>
                    <a:pt x="317500" y="1925390"/>
                  </a:lnTo>
                  <a:cubicBezTo>
                    <a:pt x="142113" y="1925390"/>
                    <a:pt x="0" y="1781752"/>
                    <a:pt x="0" y="1604470"/>
                  </a:cubicBezTo>
                  <a:close/>
                </a:path>
              </a:pathLst>
            </a:custGeom>
            <a:solidFill>
              <a:srgbClr val="24A9B4"/>
            </a:solidFill>
          </p:spPr>
        </p:sp>
        <p:sp>
          <p:nvSpPr>
            <p:cNvPr id="45" name="Freeform 45"/>
            <p:cNvSpPr/>
            <p:nvPr/>
          </p:nvSpPr>
          <p:spPr>
            <a:xfrm>
              <a:off x="0" y="0"/>
              <a:ext cx="3467481" cy="1959811"/>
            </a:xfrm>
            <a:custGeom>
              <a:avLst/>
              <a:gdLst/>
              <a:ahLst/>
              <a:cxnLst/>
              <a:rect l="l" t="t" r="r" b="b"/>
              <a:pathLst>
                <a:path w="3467481" h="1959811">
                  <a:moveTo>
                    <a:pt x="0" y="338131"/>
                  </a:moveTo>
                  <a:cubicBezTo>
                    <a:pt x="0" y="151272"/>
                    <a:pt x="149860" y="0"/>
                    <a:pt x="334391" y="0"/>
                  </a:cubicBezTo>
                  <a:lnTo>
                    <a:pt x="3133090" y="0"/>
                  </a:lnTo>
                  <a:lnTo>
                    <a:pt x="3133090" y="17211"/>
                  </a:lnTo>
                  <a:lnTo>
                    <a:pt x="3133090" y="0"/>
                  </a:lnTo>
                  <a:cubicBezTo>
                    <a:pt x="3317621" y="0"/>
                    <a:pt x="3467481" y="151272"/>
                    <a:pt x="3467481" y="338131"/>
                  </a:cubicBezTo>
                  <a:lnTo>
                    <a:pt x="3450590" y="338131"/>
                  </a:lnTo>
                  <a:lnTo>
                    <a:pt x="3467481" y="338131"/>
                  </a:lnTo>
                  <a:lnTo>
                    <a:pt x="3467481" y="1621681"/>
                  </a:lnTo>
                  <a:lnTo>
                    <a:pt x="3450590" y="1621681"/>
                  </a:lnTo>
                  <a:lnTo>
                    <a:pt x="3467481" y="1621681"/>
                  </a:lnTo>
                  <a:cubicBezTo>
                    <a:pt x="3467481" y="1808539"/>
                    <a:pt x="3317621" y="1959811"/>
                    <a:pt x="3133090" y="1959811"/>
                  </a:cubicBezTo>
                  <a:lnTo>
                    <a:pt x="3133090" y="1942601"/>
                  </a:lnTo>
                  <a:lnTo>
                    <a:pt x="3133090" y="1959811"/>
                  </a:lnTo>
                  <a:lnTo>
                    <a:pt x="334391" y="1959811"/>
                  </a:lnTo>
                  <a:lnTo>
                    <a:pt x="334391" y="1942601"/>
                  </a:lnTo>
                  <a:lnTo>
                    <a:pt x="334391" y="1959811"/>
                  </a:lnTo>
                  <a:cubicBezTo>
                    <a:pt x="149860" y="1959811"/>
                    <a:pt x="0" y="1808539"/>
                    <a:pt x="0" y="1621681"/>
                  </a:cubicBezTo>
                  <a:lnTo>
                    <a:pt x="0" y="338131"/>
                  </a:lnTo>
                  <a:lnTo>
                    <a:pt x="16891" y="338131"/>
                  </a:lnTo>
                  <a:lnTo>
                    <a:pt x="0" y="338131"/>
                  </a:lnTo>
                  <a:moveTo>
                    <a:pt x="33909" y="338131"/>
                  </a:moveTo>
                  <a:lnTo>
                    <a:pt x="33909" y="1621681"/>
                  </a:lnTo>
                  <a:lnTo>
                    <a:pt x="16891" y="1621681"/>
                  </a:lnTo>
                  <a:lnTo>
                    <a:pt x="33909" y="1621681"/>
                  </a:lnTo>
                  <a:cubicBezTo>
                    <a:pt x="33909" y="1789258"/>
                    <a:pt x="168275" y="1925390"/>
                    <a:pt x="334391" y="1925390"/>
                  </a:cubicBezTo>
                  <a:lnTo>
                    <a:pt x="3133090" y="1925390"/>
                  </a:lnTo>
                  <a:cubicBezTo>
                    <a:pt x="3299206" y="1925390"/>
                    <a:pt x="3433572" y="1789258"/>
                    <a:pt x="3433572" y="1621681"/>
                  </a:cubicBezTo>
                  <a:lnTo>
                    <a:pt x="3433572" y="338131"/>
                  </a:lnTo>
                  <a:cubicBezTo>
                    <a:pt x="3433572" y="170553"/>
                    <a:pt x="3299206" y="34421"/>
                    <a:pt x="3133090" y="34421"/>
                  </a:cubicBezTo>
                  <a:lnTo>
                    <a:pt x="334391" y="34421"/>
                  </a:lnTo>
                  <a:lnTo>
                    <a:pt x="334391" y="17211"/>
                  </a:lnTo>
                  <a:lnTo>
                    <a:pt x="334391" y="34551"/>
                  </a:lnTo>
                  <a:cubicBezTo>
                    <a:pt x="168275" y="34551"/>
                    <a:pt x="33909" y="170553"/>
                    <a:pt x="33909" y="33813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6" name="TextBox 46"/>
            <p:cNvSpPr txBox="1"/>
            <p:nvPr/>
          </p:nvSpPr>
          <p:spPr>
            <a:xfrm>
              <a:off x="0" y="-19050"/>
              <a:ext cx="3467467" cy="19425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40"/>
                </a:lnSpc>
              </a:pPr>
              <a:r>
                <a:rPr lang="en-US" sz="2200">
                  <a:solidFill>
                    <a:srgbClr val="FFFFFF"/>
                  </a:solidFill>
                  <a:latin typeface="Poppins"/>
                </a:rPr>
                <a:t>Co-Pitch with Agency </a:t>
              </a:r>
            </a:p>
            <a:p>
              <a:pPr algn="ctr">
                <a:lnSpc>
                  <a:spcPts val="2160"/>
                </a:lnSpc>
              </a:pPr>
              <a:r>
                <a:rPr lang="en-US" sz="1800">
                  <a:solidFill>
                    <a:srgbClr val="FFFFFF"/>
                  </a:solidFill>
                  <a:latin typeface="Poppins"/>
                </a:rPr>
                <a:t>(SKALE as Technology Partner)</a:t>
              </a:r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14341416" y="8232924"/>
            <a:ext cx="2600600" cy="1442600"/>
            <a:chOff x="0" y="0"/>
            <a:chExt cx="3467467" cy="1923467"/>
          </a:xfrm>
        </p:grpSpPr>
        <p:sp>
          <p:nvSpPr>
            <p:cNvPr id="48" name="Freeform 48"/>
            <p:cNvSpPr/>
            <p:nvPr/>
          </p:nvSpPr>
          <p:spPr>
            <a:xfrm>
              <a:off x="16891" y="16891"/>
              <a:ext cx="3433699" cy="1889633"/>
            </a:xfrm>
            <a:custGeom>
              <a:avLst/>
              <a:gdLst/>
              <a:ahLst/>
              <a:cxnLst/>
              <a:rect l="l" t="t" r="r" b="b"/>
              <a:pathLst>
                <a:path w="3433699" h="1889633">
                  <a:moveTo>
                    <a:pt x="0" y="314960"/>
                  </a:moveTo>
                  <a:cubicBezTo>
                    <a:pt x="0" y="140970"/>
                    <a:pt x="142113" y="0"/>
                    <a:pt x="317500" y="0"/>
                  </a:cubicBezTo>
                  <a:lnTo>
                    <a:pt x="3116199" y="0"/>
                  </a:lnTo>
                  <a:cubicBezTo>
                    <a:pt x="3291586" y="0"/>
                    <a:pt x="3433699" y="140970"/>
                    <a:pt x="3433699" y="314960"/>
                  </a:cubicBezTo>
                  <a:lnTo>
                    <a:pt x="3433699" y="1574673"/>
                  </a:lnTo>
                  <a:cubicBezTo>
                    <a:pt x="3433699" y="1748663"/>
                    <a:pt x="3291586" y="1889633"/>
                    <a:pt x="3116199" y="1889633"/>
                  </a:cubicBezTo>
                  <a:lnTo>
                    <a:pt x="317500" y="1889633"/>
                  </a:lnTo>
                  <a:cubicBezTo>
                    <a:pt x="142113" y="1889633"/>
                    <a:pt x="0" y="1748663"/>
                    <a:pt x="0" y="1574673"/>
                  </a:cubicBezTo>
                  <a:close/>
                </a:path>
              </a:pathLst>
            </a:custGeom>
            <a:solidFill>
              <a:srgbClr val="24A9B4"/>
            </a:solidFill>
          </p:spPr>
        </p:sp>
        <p:sp>
          <p:nvSpPr>
            <p:cNvPr id="49" name="Freeform 49"/>
            <p:cNvSpPr/>
            <p:nvPr/>
          </p:nvSpPr>
          <p:spPr>
            <a:xfrm>
              <a:off x="0" y="0"/>
              <a:ext cx="3467481" cy="1923415"/>
            </a:xfrm>
            <a:custGeom>
              <a:avLst/>
              <a:gdLst/>
              <a:ahLst/>
              <a:cxnLst/>
              <a:rect l="l" t="t" r="r" b="b"/>
              <a:pathLst>
                <a:path w="3467481" h="1923415">
                  <a:moveTo>
                    <a:pt x="0" y="331851"/>
                  </a:moveTo>
                  <a:cubicBezTo>
                    <a:pt x="0" y="148463"/>
                    <a:pt x="149860" y="0"/>
                    <a:pt x="334391" y="0"/>
                  </a:cubicBezTo>
                  <a:lnTo>
                    <a:pt x="3133090" y="0"/>
                  </a:lnTo>
                  <a:lnTo>
                    <a:pt x="3133090" y="16891"/>
                  </a:lnTo>
                  <a:lnTo>
                    <a:pt x="3133090" y="0"/>
                  </a:lnTo>
                  <a:cubicBezTo>
                    <a:pt x="3317621" y="0"/>
                    <a:pt x="3467481" y="148463"/>
                    <a:pt x="3467481" y="331851"/>
                  </a:cubicBezTo>
                  <a:lnTo>
                    <a:pt x="3450590" y="331851"/>
                  </a:lnTo>
                  <a:lnTo>
                    <a:pt x="3467481" y="331851"/>
                  </a:lnTo>
                  <a:lnTo>
                    <a:pt x="3467481" y="1591564"/>
                  </a:lnTo>
                  <a:lnTo>
                    <a:pt x="3450590" y="1591564"/>
                  </a:lnTo>
                  <a:lnTo>
                    <a:pt x="3467481" y="1591564"/>
                  </a:lnTo>
                  <a:cubicBezTo>
                    <a:pt x="3467481" y="1774952"/>
                    <a:pt x="3317621" y="1923415"/>
                    <a:pt x="3133090" y="1923415"/>
                  </a:cubicBezTo>
                  <a:lnTo>
                    <a:pt x="3133090" y="1906524"/>
                  </a:lnTo>
                  <a:lnTo>
                    <a:pt x="3133090" y="1923415"/>
                  </a:lnTo>
                  <a:lnTo>
                    <a:pt x="334391" y="1923415"/>
                  </a:lnTo>
                  <a:lnTo>
                    <a:pt x="334391" y="1906524"/>
                  </a:lnTo>
                  <a:lnTo>
                    <a:pt x="334391" y="1923415"/>
                  </a:lnTo>
                  <a:cubicBezTo>
                    <a:pt x="149860" y="1923415"/>
                    <a:pt x="0" y="1774952"/>
                    <a:pt x="0" y="1591564"/>
                  </a:cubicBezTo>
                  <a:lnTo>
                    <a:pt x="0" y="331851"/>
                  </a:lnTo>
                  <a:lnTo>
                    <a:pt x="16891" y="331851"/>
                  </a:lnTo>
                  <a:lnTo>
                    <a:pt x="0" y="331851"/>
                  </a:lnTo>
                  <a:moveTo>
                    <a:pt x="33909" y="331851"/>
                  </a:moveTo>
                  <a:lnTo>
                    <a:pt x="33909" y="1591564"/>
                  </a:lnTo>
                  <a:lnTo>
                    <a:pt x="16891" y="1591564"/>
                  </a:lnTo>
                  <a:lnTo>
                    <a:pt x="33909" y="1591564"/>
                  </a:lnTo>
                  <a:cubicBezTo>
                    <a:pt x="33909" y="1756029"/>
                    <a:pt x="168275" y="1889633"/>
                    <a:pt x="334391" y="1889633"/>
                  </a:cubicBezTo>
                  <a:lnTo>
                    <a:pt x="3133090" y="1889633"/>
                  </a:lnTo>
                  <a:cubicBezTo>
                    <a:pt x="3299206" y="1889633"/>
                    <a:pt x="3433572" y="1756029"/>
                    <a:pt x="3433572" y="1591564"/>
                  </a:cubicBezTo>
                  <a:lnTo>
                    <a:pt x="3433572" y="331851"/>
                  </a:lnTo>
                  <a:cubicBezTo>
                    <a:pt x="3433572" y="167386"/>
                    <a:pt x="3299206" y="33782"/>
                    <a:pt x="3133090" y="33782"/>
                  </a:cubicBezTo>
                  <a:lnTo>
                    <a:pt x="334391" y="33782"/>
                  </a:lnTo>
                  <a:lnTo>
                    <a:pt x="334391" y="16891"/>
                  </a:lnTo>
                  <a:lnTo>
                    <a:pt x="334391" y="33909"/>
                  </a:lnTo>
                  <a:cubicBezTo>
                    <a:pt x="168275" y="33909"/>
                    <a:pt x="33909" y="167386"/>
                    <a:pt x="33909" y="33185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0" name="TextBox 50"/>
            <p:cNvSpPr txBox="1"/>
            <p:nvPr/>
          </p:nvSpPr>
          <p:spPr>
            <a:xfrm>
              <a:off x="0" y="-19050"/>
              <a:ext cx="3467467" cy="19425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40"/>
                </a:lnSpc>
              </a:pPr>
              <a:r>
                <a:rPr lang="en-US" sz="2200">
                  <a:solidFill>
                    <a:srgbClr val="FFFFFF"/>
                  </a:solidFill>
                  <a:latin typeface="Poppins"/>
                </a:rPr>
                <a:t>SKALE provides Quotation and Est. Timeline </a:t>
              </a:r>
            </a:p>
          </p:txBody>
        </p:sp>
      </p:grpSp>
      <p:sp>
        <p:nvSpPr>
          <p:cNvPr id="51" name="AutoShape 51"/>
          <p:cNvSpPr/>
          <p:nvPr/>
        </p:nvSpPr>
        <p:spPr>
          <a:xfrm rot="4015">
            <a:off x="990283" y="5664708"/>
            <a:ext cx="16307261" cy="0"/>
          </a:xfrm>
          <a:prstGeom prst="line">
            <a:avLst/>
          </a:prstGeom>
          <a:ln w="9525" cap="rnd">
            <a:solidFill>
              <a:srgbClr val="5F5F5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2" name="TextBox 52"/>
          <p:cNvSpPr txBox="1"/>
          <p:nvPr/>
        </p:nvSpPr>
        <p:spPr>
          <a:xfrm>
            <a:off x="17477890" y="9095815"/>
            <a:ext cx="279147" cy="793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49"/>
              </a:lnSpc>
            </a:pPr>
            <a:r>
              <a:rPr lang="en-US" sz="3499">
                <a:solidFill>
                  <a:srgbClr val="000000"/>
                </a:solidFill>
                <a:latin typeface="Poppins"/>
              </a:rPr>
              <a:t>5</a:t>
            </a:r>
          </a:p>
        </p:txBody>
      </p:sp>
      <p:grpSp>
        <p:nvGrpSpPr>
          <p:cNvPr id="53" name="Group 53"/>
          <p:cNvGrpSpPr/>
          <p:nvPr/>
        </p:nvGrpSpPr>
        <p:grpSpPr>
          <a:xfrm>
            <a:off x="8835662" y="3368564"/>
            <a:ext cx="971600" cy="477800"/>
            <a:chOff x="0" y="0"/>
            <a:chExt cx="1295467" cy="637067"/>
          </a:xfrm>
        </p:grpSpPr>
        <p:sp>
          <p:nvSpPr>
            <p:cNvPr id="54" name="Freeform 54"/>
            <p:cNvSpPr/>
            <p:nvPr/>
          </p:nvSpPr>
          <p:spPr>
            <a:xfrm>
              <a:off x="16891" y="16891"/>
              <a:ext cx="1261745" cy="603250"/>
            </a:xfrm>
            <a:custGeom>
              <a:avLst/>
              <a:gdLst/>
              <a:ahLst/>
              <a:cxnLst/>
              <a:rect l="l" t="t" r="r" b="b"/>
              <a:pathLst>
                <a:path w="1261745" h="603250">
                  <a:moveTo>
                    <a:pt x="0" y="150876"/>
                  </a:moveTo>
                  <a:lnTo>
                    <a:pt x="951484" y="150876"/>
                  </a:lnTo>
                  <a:lnTo>
                    <a:pt x="951484" y="0"/>
                  </a:lnTo>
                  <a:lnTo>
                    <a:pt x="1261745" y="301625"/>
                  </a:lnTo>
                  <a:lnTo>
                    <a:pt x="951484" y="603250"/>
                  </a:lnTo>
                  <a:lnTo>
                    <a:pt x="951484" y="452501"/>
                  </a:lnTo>
                  <a:lnTo>
                    <a:pt x="0" y="452501"/>
                  </a:lnTo>
                  <a:close/>
                </a:path>
              </a:pathLst>
            </a:custGeom>
            <a:solidFill>
              <a:srgbClr val="5F5F5F"/>
            </a:solidFill>
          </p:spPr>
        </p:sp>
        <p:sp>
          <p:nvSpPr>
            <p:cNvPr id="55" name="Freeform 55"/>
            <p:cNvSpPr/>
            <p:nvPr/>
          </p:nvSpPr>
          <p:spPr>
            <a:xfrm>
              <a:off x="0" y="-1397"/>
              <a:ext cx="1295400" cy="639826"/>
            </a:xfrm>
            <a:custGeom>
              <a:avLst/>
              <a:gdLst/>
              <a:ahLst/>
              <a:cxnLst/>
              <a:rect l="l" t="t" r="r" b="b"/>
              <a:pathLst>
                <a:path w="1295400" h="639826">
                  <a:moveTo>
                    <a:pt x="16891" y="152146"/>
                  </a:moveTo>
                  <a:lnTo>
                    <a:pt x="968375" y="152146"/>
                  </a:lnTo>
                  <a:lnTo>
                    <a:pt x="968375" y="169037"/>
                  </a:lnTo>
                  <a:lnTo>
                    <a:pt x="951357" y="169037"/>
                  </a:lnTo>
                  <a:lnTo>
                    <a:pt x="951357" y="18288"/>
                  </a:lnTo>
                  <a:cubicBezTo>
                    <a:pt x="951357" y="11430"/>
                    <a:pt x="955421" y="5334"/>
                    <a:pt x="961644" y="2667"/>
                  </a:cubicBezTo>
                  <a:cubicBezTo>
                    <a:pt x="967867" y="0"/>
                    <a:pt x="975106" y="1397"/>
                    <a:pt x="980059" y="6096"/>
                  </a:cubicBezTo>
                  <a:lnTo>
                    <a:pt x="1290320" y="307848"/>
                  </a:lnTo>
                  <a:cubicBezTo>
                    <a:pt x="1293622" y="311023"/>
                    <a:pt x="1295400" y="315468"/>
                    <a:pt x="1295400" y="320040"/>
                  </a:cubicBezTo>
                  <a:cubicBezTo>
                    <a:pt x="1295400" y="324612"/>
                    <a:pt x="1293495" y="328930"/>
                    <a:pt x="1290320" y="332232"/>
                  </a:cubicBezTo>
                  <a:lnTo>
                    <a:pt x="980186" y="633730"/>
                  </a:lnTo>
                  <a:cubicBezTo>
                    <a:pt x="975360" y="638429"/>
                    <a:pt x="968121" y="639826"/>
                    <a:pt x="961771" y="637159"/>
                  </a:cubicBezTo>
                  <a:cubicBezTo>
                    <a:pt x="955421" y="634492"/>
                    <a:pt x="951484" y="628396"/>
                    <a:pt x="951484" y="621538"/>
                  </a:cubicBezTo>
                  <a:lnTo>
                    <a:pt x="951484" y="470789"/>
                  </a:lnTo>
                  <a:lnTo>
                    <a:pt x="968375" y="470789"/>
                  </a:lnTo>
                  <a:lnTo>
                    <a:pt x="968375" y="487680"/>
                  </a:lnTo>
                  <a:lnTo>
                    <a:pt x="16891" y="487680"/>
                  </a:lnTo>
                  <a:cubicBezTo>
                    <a:pt x="7620" y="487680"/>
                    <a:pt x="0" y="480060"/>
                    <a:pt x="0" y="470789"/>
                  </a:cubicBezTo>
                  <a:lnTo>
                    <a:pt x="0" y="169164"/>
                  </a:lnTo>
                  <a:cubicBezTo>
                    <a:pt x="0" y="159766"/>
                    <a:pt x="7620" y="152273"/>
                    <a:pt x="16891" y="152273"/>
                  </a:cubicBezTo>
                  <a:moveTo>
                    <a:pt x="16891" y="186182"/>
                  </a:moveTo>
                  <a:lnTo>
                    <a:pt x="16891" y="169164"/>
                  </a:lnTo>
                  <a:lnTo>
                    <a:pt x="33909" y="169164"/>
                  </a:lnTo>
                  <a:lnTo>
                    <a:pt x="33909" y="470789"/>
                  </a:lnTo>
                  <a:lnTo>
                    <a:pt x="16891" y="470789"/>
                  </a:lnTo>
                  <a:lnTo>
                    <a:pt x="16891" y="453771"/>
                  </a:lnTo>
                  <a:lnTo>
                    <a:pt x="968375" y="453771"/>
                  </a:lnTo>
                  <a:cubicBezTo>
                    <a:pt x="977773" y="453771"/>
                    <a:pt x="985266" y="461391"/>
                    <a:pt x="985266" y="470662"/>
                  </a:cubicBezTo>
                  <a:lnTo>
                    <a:pt x="985266" y="621538"/>
                  </a:lnTo>
                  <a:lnTo>
                    <a:pt x="968375" y="621538"/>
                  </a:lnTo>
                  <a:lnTo>
                    <a:pt x="956564" y="609346"/>
                  </a:lnTo>
                  <a:lnTo>
                    <a:pt x="1266698" y="307848"/>
                  </a:lnTo>
                  <a:lnTo>
                    <a:pt x="1278509" y="320040"/>
                  </a:lnTo>
                  <a:lnTo>
                    <a:pt x="1266698" y="332232"/>
                  </a:lnTo>
                  <a:lnTo>
                    <a:pt x="956564" y="30480"/>
                  </a:lnTo>
                  <a:lnTo>
                    <a:pt x="968375" y="18288"/>
                  </a:lnTo>
                  <a:lnTo>
                    <a:pt x="985266" y="18288"/>
                  </a:lnTo>
                  <a:lnTo>
                    <a:pt x="985266" y="169164"/>
                  </a:lnTo>
                  <a:cubicBezTo>
                    <a:pt x="985266" y="178562"/>
                    <a:pt x="977646" y="186055"/>
                    <a:pt x="968375" y="186055"/>
                  </a:cubicBezTo>
                  <a:lnTo>
                    <a:pt x="16891" y="186055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6" name="Group 56"/>
          <p:cNvGrpSpPr/>
          <p:nvPr/>
        </p:nvGrpSpPr>
        <p:grpSpPr>
          <a:xfrm>
            <a:off x="12961740" y="3368294"/>
            <a:ext cx="971600" cy="477800"/>
            <a:chOff x="0" y="0"/>
            <a:chExt cx="1295467" cy="637067"/>
          </a:xfrm>
        </p:grpSpPr>
        <p:sp>
          <p:nvSpPr>
            <p:cNvPr id="57" name="Freeform 57"/>
            <p:cNvSpPr/>
            <p:nvPr/>
          </p:nvSpPr>
          <p:spPr>
            <a:xfrm>
              <a:off x="16891" y="16891"/>
              <a:ext cx="1261745" cy="603250"/>
            </a:xfrm>
            <a:custGeom>
              <a:avLst/>
              <a:gdLst/>
              <a:ahLst/>
              <a:cxnLst/>
              <a:rect l="l" t="t" r="r" b="b"/>
              <a:pathLst>
                <a:path w="1261745" h="603250">
                  <a:moveTo>
                    <a:pt x="0" y="150876"/>
                  </a:moveTo>
                  <a:lnTo>
                    <a:pt x="951484" y="150876"/>
                  </a:lnTo>
                  <a:lnTo>
                    <a:pt x="951484" y="0"/>
                  </a:lnTo>
                  <a:lnTo>
                    <a:pt x="1261745" y="301625"/>
                  </a:lnTo>
                  <a:lnTo>
                    <a:pt x="951484" y="603250"/>
                  </a:lnTo>
                  <a:lnTo>
                    <a:pt x="951484" y="452501"/>
                  </a:lnTo>
                  <a:lnTo>
                    <a:pt x="0" y="452501"/>
                  </a:lnTo>
                  <a:close/>
                </a:path>
              </a:pathLst>
            </a:custGeom>
            <a:solidFill>
              <a:srgbClr val="5F5F5F"/>
            </a:solidFill>
          </p:spPr>
        </p:sp>
        <p:sp>
          <p:nvSpPr>
            <p:cNvPr id="58" name="Freeform 58"/>
            <p:cNvSpPr/>
            <p:nvPr/>
          </p:nvSpPr>
          <p:spPr>
            <a:xfrm>
              <a:off x="0" y="-1397"/>
              <a:ext cx="1295400" cy="639826"/>
            </a:xfrm>
            <a:custGeom>
              <a:avLst/>
              <a:gdLst/>
              <a:ahLst/>
              <a:cxnLst/>
              <a:rect l="l" t="t" r="r" b="b"/>
              <a:pathLst>
                <a:path w="1295400" h="639826">
                  <a:moveTo>
                    <a:pt x="16891" y="152146"/>
                  </a:moveTo>
                  <a:lnTo>
                    <a:pt x="968375" y="152146"/>
                  </a:lnTo>
                  <a:lnTo>
                    <a:pt x="968375" y="169037"/>
                  </a:lnTo>
                  <a:lnTo>
                    <a:pt x="951357" y="169037"/>
                  </a:lnTo>
                  <a:lnTo>
                    <a:pt x="951357" y="18288"/>
                  </a:lnTo>
                  <a:cubicBezTo>
                    <a:pt x="951357" y="11430"/>
                    <a:pt x="955421" y="5334"/>
                    <a:pt x="961644" y="2667"/>
                  </a:cubicBezTo>
                  <a:cubicBezTo>
                    <a:pt x="967867" y="0"/>
                    <a:pt x="975106" y="1397"/>
                    <a:pt x="980059" y="6096"/>
                  </a:cubicBezTo>
                  <a:lnTo>
                    <a:pt x="1290320" y="307848"/>
                  </a:lnTo>
                  <a:cubicBezTo>
                    <a:pt x="1293622" y="311023"/>
                    <a:pt x="1295400" y="315468"/>
                    <a:pt x="1295400" y="320040"/>
                  </a:cubicBezTo>
                  <a:cubicBezTo>
                    <a:pt x="1295400" y="324612"/>
                    <a:pt x="1293495" y="328930"/>
                    <a:pt x="1290320" y="332232"/>
                  </a:cubicBezTo>
                  <a:lnTo>
                    <a:pt x="980186" y="633730"/>
                  </a:lnTo>
                  <a:cubicBezTo>
                    <a:pt x="975360" y="638429"/>
                    <a:pt x="968121" y="639826"/>
                    <a:pt x="961771" y="637159"/>
                  </a:cubicBezTo>
                  <a:cubicBezTo>
                    <a:pt x="955421" y="634492"/>
                    <a:pt x="951484" y="628396"/>
                    <a:pt x="951484" y="621538"/>
                  </a:cubicBezTo>
                  <a:lnTo>
                    <a:pt x="951484" y="470789"/>
                  </a:lnTo>
                  <a:lnTo>
                    <a:pt x="968375" y="470789"/>
                  </a:lnTo>
                  <a:lnTo>
                    <a:pt x="968375" y="487680"/>
                  </a:lnTo>
                  <a:lnTo>
                    <a:pt x="16891" y="487680"/>
                  </a:lnTo>
                  <a:cubicBezTo>
                    <a:pt x="7620" y="487680"/>
                    <a:pt x="0" y="480060"/>
                    <a:pt x="0" y="470789"/>
                  </a:cubicBezTo>
                  <a:lnTo>
                    <a:pt x="0" y="169164"/>
                  </a:lnTo>
                  <a:cubicBezTo>
                    <a:pt x="0" y="159766"/>
                    <a:pt x="7620" y="152273"/>
                    <a:pt x="16891" y="152273"/>
                  </a:cubicBezTo>
                  <a:moveTo>
                    <a:pt x="16891" y="186182"/>
                  </a:moveTo>
                  <a:lnTo>
                    <a:pt x="16891" y="169164"/>
                  </a:lnTo>
                  <a:lnTo>
                    <a:pt x="33909" y="169164"/>
                  </a:lnTo>
                  <a:lnTo>
                    <a:pt x="33909" y="470789"/>
                  </a:lnTo>
                  <a:lnTo>
                    <a:pt x="16891" y="470789"/>
                  </a:lnTo>
                  <a:lnTo>
                    <a:pt x="16891" y="453771"/>
                  </a:lnTo>
                  <a:lnTo>
                    <a:pt x="968375" y="453771"/>
                  </a:lnTo>
                  <a:cubicBezTo>
                    <a:pt x="977773" y="453771"/>
                    <a:pt x="985266" y="461391"/>
                    <a:pt x="985266" y="470662"/>
                  </a:cubicBezTo>
                  <a:lnTo>
                    <a:pt x="985266" y="621538"/>
                  </a:lnTo>
                  <a:lnTo>
                    <a:pt x="968375" y="621538"/>
                  </a:lnTo>
                  <a:lnTo>
                    <a:pt x="956564" y="609346"/>
                  </a:lnTo>
                  <a:lnTo>
                    <a:pt x="1266698" y="307848"/>
                  </a:lnTo>
                  <a:lnTo>
                    <a:pt x="1278509" y="320040"/>
                  </a:lnTo>
                  <a:lnTo>
                    <a:pt x="1266698" y="332232"/>
                  </a:lnTo>
                  <a:lnTo>
                    <a:pt x="956564" y="30480"/>
                  </a:lnTo>
                  <a:lnTo>
                    <a:pt x="968375" y="18288"/>
                  </a:lnTo>
                  <a:lnTo>
                    <a:pt x="985266" y="18288"/>
                  </a:lnTo>
                  <a:lnTo>
                    <a:pt x="985266" y="169164"/>
                  </a:lnTo>
                  <a:cubicBezTo>
                    <a:pt x="985266" y="178562"/>
                    <a:pt x="977646" y="186055"/>
                    <a:pt x="968375" y="186055"/>
                  </a:cubicBezTo>
                  <a:lnTo>
                    <a:pt x="16891" y="186055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9" name="Group 59"/>
          <p:cNvGrpSpPr/>
          <p:nvPr/>
        </p:nvGrpSpPr>
        <p:grpSpPr>
          <a:xfrm>
            <a:off x="4925060" y="7619893"/>
            <a:ext cx="971600" cy="477800"/>
            <a:chOff x="0" y="0"/>
            <a:chExt cx="1295467" cy="637067"/>
          </a:xfrm>
        </p:grpSpPr>
        <p:sp>
          <p:nvSpPr>
            <p:cNvPr id="60" name="Freeform 60"/>
            <p:cNvSpPr/>
            <p:nvPr/>
          </p:nvSpPr>
          <p:spPr>
            <a:xfrm>
              <a:off x="16891" y="16891"/>
              <a:ext cx="1261745" cy="603250"/>
            </a:xfrm>
            <a:custGeom>
              <a:avLst/>
              <a:gdLst/>
              <a:ahLst/>
              <a:cxnLst/>
              <a:rect l="l" t="t" r="r" b="b"/>
              <a:pathLst>
                <a:path w="1261745" h="603250">
                  <a:moveTo>
                    <a:pt x="0" y="150876"/>
                  </a:moveTo>
                  <a:lnTo>
                    <a:pt x="951484" y="150876"/>
                  </a:lnTo>
                  <a:lnTo>
                    <a:pt x="951484" y="0"/>
                  </a:lnTo>
                  <a:lnTo>
                    <a:pt x="1261745" y="301625"/>
                  </a:lnTo>
                  <a:lnTo>
                    <a:pt x="951484" y="603250"/>
                  </a:lnTo>
                  <a:lnTo>
                    <a:pt x="951484" y="452501"/>
                  </a:lnTo>
                  <a:lnTo>
                    <a:pt x="0" y="452501"/>
                  </a:lnTo>
                  <a:close/>
                </a:path>
              </a:pathLst>
            </a:custGeom>
            <a:solidFill>
              <a:srgbClr val="5F5F5F"/>
            </a:solidFill>
          </p:spPr>
        </p:sp>
        <p:sp>
          <p:nvSpPr>
            <p:cNvPr id="61" name="Freeform 61"/>
            <p:cNvSpPr/>
            <p:nvPr/>
          </p:nvSpPr>
          <p:spPr>
            <a:xfrm>
              <a:off x="0" y="-1397"/>
              <a:ext cx="1295400" cy="639826"/>
            </a:xfrm>
            <a:custGeom>
              <a:avLst/>
              <a:gdLst/>
              <a:ahLst/>
              <a:cxnLst/>
              <a:rect l="l" t="t" r="r" b="b"/>
              <a:pathLst>
                <a:path w="1295400" h="639826">
                  <a:moveTo>
                    <a:pt x="16891" y="152146"/>
                  </a:moveTo>
                  <a:lnTo>
                    <a:pt x="968375" y="152146"/>
                  </a:lnTo>
                  <a:lnTo>
                    <a:pt x="968375" y="169037"/>
                  </a:lnTo>
                  <a:lnTo>
                    <a:pt x="951357" y="169037"/>
                  </a:lnTo>
                  <a:lnTo>
                    <a:pt x="951357" y="18288"/>
                  </a:lnTo>
                  <a:cubicBezTo>
                    <a:pt x="951357" y="11430"/>
                    <a:pt x="955421" y="5334"/>
                    <a:pt x="961644" y="2667"/>
                  </a:cubicBezTo>
                  <a:cubicBezTo>
                    <a:pt x="967867" y="0"/>
                    <a:pt x="975106" y="1397"/>
                    <a:pt x="980059" y="6096"/>
                  </a:cubicBezTo>
                  <a:lnTo>
                    <a:pt x="1290320" y="307848"/>
                  </a:lnTo>
                  <a:cubicBezTo>
                    <a:pt x="1293622" y="311023"/>
                    <a:pt x="1295400" y="315468"/>
                    <a:pt x="1295400" y="320040"/>
                  </a:cubicBezTo>
                  <a:cubicBezTo>
                    <a:pt x="1295400" y="324612"/>
                    <a:pt x="1293495" y="328930"/>
                    <a:pt x="1290320" y="332232"/>
                  </a:cubicBezTo>
                  <a:lnTo>
                    <a:pt x="980186" y="633730"/>
                  </a:lnTo>
                  <a:cubicBezTo>
                    <a:pt x="975360" y="638429"/>
                    <a:pt x="968121" y="639826"/>
                    <a:pt x="961771" y="637159"/>
                  </a:cubicBezTo>
                  <a:cubicBezTo>
                    <a:pt x="955421" y="634492"/>
                    <a:pt x="951484" y="628396"/>
                    <a:pt x="951484" y="621538"/>
                  </a:cubicBezTo>
                  <a:lnTo>
                    <a:pt x="951484" y="470789"/>
                  </a:lnTo>
                  <a:lnTo>
                    <a:pt x="968375" y="470789"/>
                  </a:lnTo>
                  <a:lnTo>
                    <a:pt x="968375" y="487680"/>
                  </a:lnTo>
                  <a:lnTo>
                    <a:pt x="16891" y="487680"/>
                  </a:lnTo>
                  <a:cubicBezTo>
                    <a:pt x="7620" y="487680"/>
                    <a:pt x="0" y="480060"/>
                    <a:pt x="0" y="470789"/>
                  </a:cubicBezTo>
                  <a:lnTo>
                    <a:pt x="0" y="169164"/>
                  </a:lnTo>
                  <a:cubicBezTo>
                    <a:pt x="0" y="159766"/>
                    <a:pt x="7620" y="152273"/>
                    <a:pt x="16891" y="152273"/>
                  </a:cubicBezTo>
                  <a:moveTo>
                    <a:pt x="16891" y="186182"/>
                  </a:moveTo>
                  <a:lnTo>
                    <a:pt x="16891" y="169164"/>
                  </a:lnTo>
                  <a:lnTo>
                    <a:pt x="33909" y="169164"/>
                  </a:lnTo>
                  <a:lnTo>
                    <a:pt x="33909" y="470789"/>
                  </a:lnTo>
                  <a:lnTo>
                    <a:pt x="16891" y="470789"/>
                  </a:lnTo>
                  <a:lnTo>
                    <a:pt x="16891" y="453771"/>
                  </a:lnTo>
                  <a:lnTo>
                    <a:pt x="968375" y="453771"/>
                  </a:lnTo>
                  <a:cubicBezTo>
                    <a:pt x="977773" y="453771"/>
                    <a:pt x="985266" y="461391"/>
                    <a:pt x="985266" y="470662"/>
                  </a:cubicBezTo>
                  <a:lnTo>
                    <a:pt x="985266" y="621538"/>
                  </a:lnTo>
                  <a:lnTo>
                    <a:pt x="968375" y="621538"/>
                  </a:lnTo>
                  <a:lnTo>
                    <a:pt x="956564" y="609346"/>
                  </a:lnTo>
                  <a:lnTo>
                    <a:pt x="1266698" y="307848"/>
                  </a:lnTo>
                  <a:lnTo>
                    <a:pt x="1278509" y="320040"/>
                  </a:lnTo>
                  <a:lnTo>
                    <a:pt x="1266698" y="332232"/>
                  </a:lnTo>
                  <a:lnTo>
                    <a:pt x="956564" y="30480"/>
                  </a:lnTo>
                  <a:lnTo>
                    <a:pt x="968375" y="18288"/>
                  </a:lnTo>
                  <a:lnTo>
                    <a:pt x="985266" y="18288"/>
                  </a:lnTo>
                  <a:lnTo>
                    <a:pt x="985266" y="169164"/>
                  </a:lnTo>
                  <a:cubicBezTo>
                    <a:pt x="985266" y="178562"/>
                    <a:pt x="977646" y="186055"/>
                    <a:pt x="968375" y="186055"/>
                  </a:cubicBezTo>
                  <a:lnTo>
                    <a:pt x="16891" y="186055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2" name="Group 62"/>
          <p:cNvGrpSpPr/>
          <p:nvPr/>
        </p:nvGrpSpPr>
        <p:grpSpPr>
          <a:xfrm>
            <a:off x="8927432" y="7493508"/>
            <a:ext cx="971600" cy="477800"/>
            <a:chOff x="0" y="0"/>
            <a:chExt cx="1295467" cy="637067"/>
          </a:xfrm>
        </p:grpSpPr>
        <p:sp>
          <p:nvSpPr>
            <p:cNvPr id="63" name="Freeform 63"/>
            <p:cNvSpPr/>
            <p:nvPr/>
          </p:nvSpPr>
          <p:spPr>
            <a:xfrm>
              <a:off x="16891" y="16891"/>
              <a:ext cx="1261745" cy="603250"/>
            </a:xfrm>
            <a:custGeom>
              <a:avLst/>
              <a:gdLst/>
              <a:ahLst/>
              <a:cxnLst/>
              <a:rect l="l" t="t" r="r" b="b"/>
              <a:pathLst>
                <a:path w="1261745" h="603250">
                  <a:moveTo>
                    <a:pt x="0" y="150876"/>
                  </a:moveTo>
                  <a:lnTo>
                    <a:pt x="951484" y="150876"/>
                  </a:lnTo>
                  <a:lnTo>
                    <a:pt x="951484" y="0"/>
                  </a:lnTo>
                  <a:lnTo>
                    <a:pt x="1261745" y="301625"/>
                  </a:lnTo>
                  <a:lnTo>
                    <a:pt x="951484" y="603250"/>
                  </a:lnTo>
                  <a:lnTo>
                    <a:pt x="951484" y="452501"/>
                  </a:lnTo>
                  <a:lnTo>
                    <a:pt x="0" y="452501"/>
                  </a:lnTo>
                  <a:close/>
                </a:path>
              </a:pathLst>
            </a:custGeom>
            <a:solidFill>
              <a:srgbClr val="5F5F5F"/>
            </a:solidFill>
          </p:spPr>
        </p:sp>
        <p:sp>
          <p:nvSpPr>
            <p:cNvPr id="64" name="Freeform 64"/>
            <p:cNvSpPr/>
            <p:nvPr/>
          </p:nvSpPr>
          <p:spPr>
            <a:xfrm>
              <a:off x="0" y="-1397"/>
              <a:ext cx="1295400" cy="639826"/>
            </a:xfrm>
            <a:custGeom>
              <a:avLst/>
              <a:gdLst/>
              <a:ahLst/>
              <a:cxnLst/>
              <a:rect l="l" t="t" r="r" b="b"/>
              <a:pathLst>
                <a:path w="1295400" h="639826">
                  <a:moveTo>
                    <a:pt x="16891" y="152146"/>
                  </a:moveTo>
                  <a:lnTo>
                    <a:pt x="968375" y="152146"/>
                  </a:lnTo>
                  <a:lnTo>
                    <a:pt x="968375" y="169037"/>
                  </a:lnTo>
                  <a:lnTo>
                    <a:pt x="951357" y="169037"/>
                  </a:lnTo>
                  <a:lnTo>
                    <a:pt x="951357" y="18288"/>
                  </a:lnTo>
                  <a:cubicBezTo>
                    <a:pt x="951357" y="11430"/>
                    <a:pt x="955421" y="5334"/>
                    <a:pt x="961644" y="2667"/>
                  </a:cubicBezTo>
                  <a:cubicBezTo>
                    <a:pt x="967867" y="0"/>
                    <a:pt x="975106" y="1397"/>
                    <a:pt x="980059" y="6096"/>
                  </a:cubicBezTo>
                  <a:lnTo>
                    <a:pt x="1290320" y="307848"/>
                  </a:lnTo>
                  <a:cubicBezTo>
                    <a:pt x="1293622" y="311023"/>
                    <a:pt x="1295400" y="315468"/>
                    <a:pt x="1295400" y="320040"/>
                  </a:cubicBezTo>
                  <a:cubicBezTo>
                    <a:pt x="1295400" y="324612"/>
                    <a:pt x="1293495" y="328930"/>
                    <a:pt x="1290320" y="332232"/>
                  </a:cubicBezTo>
                  <a:lnTo>
                    <a:pt x="980186" y="633730"/>
                  </a:lnTo>
                  <a:cubicBezTo>
                    <a:pt x="975360" y="638429"/>
                    <a:pt x="968121" y="639826"/>
                    <a:pt x="961771" y="637159"/>
                  </a:cubicBezTo>
                  <a:cubicBezTo>
                    <a:pt x="955421" y="634492"/>
                    <a:pt x="951484" y="628396"/>
                    <a:pt x="951484" y="621538"/>
                  </a:cubicBezTo>
                  <a:lnTo>
                    <a:pt x="951484" y="470789"/>
                  </a:lnTo>
                  <a:lnTo>
                    <a:pt x="968375" y="470789"/>
                  </a:lnTo>
                  <a:lnTo>
                    <a:pt x="968375" y="487680"/>
                  </a:lnTo>
                  <a:lnTo>
                    <a:pt x="16891" y="487680"/>
                  </a:lnTo>
                  <a:cubicBezTo>
                    <a:pt x="7620" y="487680"/>
                    <a:pt x="0" y="480060"/>
                    <a:pt x="0" y="470789"/>
                  </a:cubicBezTo>
                  <a:lnTo>
                    <a:pt x="0" y="169164"/>
                  </a:lnTo>
                  <a:cubicBezTo>
                    <a:pt x="0" y="159766"/>
                    <a:pt x="7620" y="152273"/>
                    <a:pt x="16891" y="152273"/>
                  </a:cubicBezTo>
                  <a:moveTo>
                    <a:pt x="16891" y="186182"/>
                  </a:moveTo>
                  <a:lnTo>
                    <a:pt x="16891" y="169164"/>
                  </a:lnTo>
                  <a:lnTo>
                    <a:pt x="33909" y="169164"/>
                  </a:lnTo>
                  <a:lnTo>
                    <a:pt x="33909" y="470789"/>
                  </a:lnTo>
                  <a:lnTo>
                    <a:pt x="16891" y="470789"/>
                  </a:lnTo>
                  <a:lnTo>
                    <a:pt x="16891" y="453771"/>
                  </a:lnTo>
                  <a:lnTo>
                    <a:pt x="968375" y="453771"/>
                  </a:lnTo>
                  <a:cubicBezTo>
                    <a:pt x="977773" y="453771"/>
                    <a:pt x="985266" y="461391"/>
                    <a:pt x="985266" y="470662"/>
                  </a:cubicBezTo>
                  <a:lnTo>
                    <a:pt x="985266" y="621538"/>
                  </a:lnTo>
                  <a:lnTo>
                    <a:pt x="968375" y="621538"/>
                  </a:lnTo>
                  <a:lnTo>
                    <a:pt x="956564" y="609346"/>
                  </a:lnTo>
                  <a:lnTo>
                    <a:pt x="1266698" y="307848"/>
                  </a:lnTo>
                  <a:lnTo>
                    <a:pt x="1278509" y="320040"/>
                  </a:lnTo>
                  <a:lnTo>
                    <a:pt x="1266698" y="332232"/>
                  </a:lnTo>
                  <a:lnTo>
                    <a:pt x="956564" y="30480"/>
                  </a:lnTo>
                  <a:lnTo>
                    <a:pt x="968375" y="18288"/>
                  </a:lnTo>
                  <a:lnTo>
                    <a:pt x="985266" y="18288"/>
                  </a:lnTo>
                  <a:lnTo>
                    <a:pt x="985266" y="169164"/>
                  </a:lnTo>
                  <a:cubicBezTo>
                    <a:pt x="985266" y="178562"/>
                    <a:pt x="977646" y="186055"/>
                    <a:pt x="968375" y="186055"/>
                  </a:cubicBezTo>
                  <a:lnTo>
                    <a:pt x="16891" y="186055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5" name="Group 65"/>
          <p:cNvGrpSpPr/>
          <p:nvPr/>
        </p:nvGrpSpPr>
        <p:grpSpPr>
          <a:xfrm>
            <a:off x="4675408" y="-81529"/>
            <a:ext cx="8982762" cy="2761576"/>
            <a:chOff x="-40324" y="-330041"/>
            <a:chExt cx="2891706" cy="88900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2851382" cy="262104"/>
            </a:xfrm>
            <a:custGeom>
              <a:avLst/>
              <a:gdLst/>
              <a:ahLst/>
              <a:cxnLst/>
              <a:rect l="l" t="t" r="r" b="b"/>
              <a:pathLst>
                <a:path w="2851382" h="262104">
                  <a:moveTo>
                    <a:pt x="82161" y="0"/>
                  </a:moveTo>
                  <a:lnTo>
                    <a:pt x="2769221" y="0"/>
                  </a:lnTo>
                  <a:cubicBezTo>
                    <a:pt x="2814597" y="0"/>
                    <a:pt x="2851382" y="36785"/>
                    <a:pt x="2851382" y="82161"/>
                  </a:cubicBezTo>
                  <a:lnTo>
                    <a:pt x="2851382" y="179943"/>
                  </a:lnTo>
                  <a:cubicBezTo>
                    <a:pt x="2851382" y="201733"/>
                    <a:pt x="2842726" y="222631"/>
                    <a:pt x="2827318" y="238040"/>
                  </a:cubicBezTo>
                  <a:cubicBezTo>
                    <a:pt x="2811909" y="253448"/>
                    <a:pt x="2791011" y="262104"/>
                    <a:pt x="2769221" y="262104"/>
                  </a:cubicBezTo>
                  <a:lnTo>
                    <a:pt x="82161" y="262104"/>
                  </a:lnTo>
                  <a:cubicBezTo>
                    <a:pt x="36785" y="262104"/>
                    <a:pt x="0" y="225319"/>
                    <a:pt x="0" y="179943"/>
                  </a:cubicBezTo>
                  <a:lnTo>
                    <a:pt x="0" y="82161"/>
                  </a:lnTo>
                  <a:cubicBezTo>
                    <a:pt x="0" y="36785"/>
                    <a:pt x="36785" y="0"/>
                    <a:pt x="8216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7" name="TextBox 67"/>
            <p:cNvSpPr txBox="1"/>
            <p:nvPr/>
          </p:nvSpPr>
          <p:spPr>
            <a:xfrm>
              <a:off x="-40324" y="-330041"/>
              <a:ext cx="2851382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99"/>
                </a:lnSpc>
              </a:pPr>
              <a:r>
                <a:rPr lang="en-US" sz="2999" spc="119" dirty="0">
                  <a:solidFill>
                    <a:srgbClr val="000000"/>
                  </a:solidFill>
                  <a:latin typeface="Poppins Bold"/>
                </a:rPr>
                <a:t>HOW TO ACTIVATE SKALE’S SOLUTIONS 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50690" y="1714135"/>
            <a:ext cx="14786620" cy="7982559"/>
            <a:chOff x="0" y="0"/>
            <a:chExt cx="19715493" cy="10643412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9571642" cy="5093106"/>
              <a:chOff x="0" y="0"/>
              <a:chExt cx="1890695" cy="100604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890695" cy="1006046"/>
              </a:xfrm>
              <a:custGeom>
                <a:avLst/>
                <a:gdLst/>
                <a:ahLst/>
                <a:cxnLst/>
                <a:rect l="l" t="t" r="r" b="b"/>
                <a:pathLst>
                  <a:path w="1890695" h="1006046">
                    <a:moveTo>
                      <a:pt x="21569" y="0"/>
                    </a:moveTo>
                    <a:lnTo>
                      <a:pt x="1869126" y="0"/>
                    </a:lnTo>
                    <a:cubicBezTo>
                      <a:pt x="1881038" y="0"/>
                      <a:pt x="1890695" y="9657"/>
                      <a:pt x="1890695" y="21569"/>
                    </a:cubicBezTo>
                    <a:lnTo>
                      <a:pt x="1890695" y="984477"/>
                    </a:lnTo>
                    <a:cubicBezTo>
                      <a:pt x="1890695" y="996389"/>
                      <a:pt x="1881038" y="1006046"/>
                      <a:pt x="1869126" y="1006046"/>
                    </a:cubicBezTo>
                    <a:lnTo>
                      <a:pt x="21569" y="1006046"/>
                    </a:lnTo>
                    <a:cubicBezTo>
                      <a:pt x="9657" y="1006046"/>
                      <a:pt x="0" y="996389"/>
                      <a:pt x="0" y="984477"/>
                    </a:cubicBezTo>
                    <a:lnTo>
                      <a:pt x="0" y="21569"/>
                    </a:lnTo>
                    <a:cubicBezTo>
                      <a:pt x="0" y="9657"/>
                      <a:pt x="9657" y="0"/>
                      <a:pt x="21569" y="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254000" tIns="254000" rIns="254000" bIns="254000" rtlCol="0" anchor="ctr"/>
              <a:lstStyle/>
              <a:p>
                <a:pPr>
                  <a:lnSpc>
                    <a:spcPts val="2879"/>
                  </a:lnSpc>
                </a:pPr>
                <a:endParaRPr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700277" y="259804"/>
              <a:ext cx="8097992" cy="5016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79"/>
                </a:lnSpc>
              </a:pPr>
              <a:r>
                <a:rPr lang="en-US" sz="2400">
                  <a:solidFill>
                    <a:srgbClr val="FF4D67"/>
                  </a:solidFill>
                  <a:latin typeface="Poppins Bold"/>
                </a:rPr>
                <a:t>POWERFUL ORGANIZATION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357773" y="951460"/>
              <a:ext cx="8783000" cy="36442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760"/>
                </a:lnSpc>
              </a:pPr>
              <a:r>
                <a:rPr lang="en-US" sz="2000">
                  <a:solidFill>
                    <a:srgbClr val="000000"/>
                  </a:solidFill>
                  <a:latin typeface="Roboto"/>
                </a:rPr>
                <a:t>Choose the main data set, narrow it down by data filters based on your report criteria, and navigate data points on rows and columns to get a comprehensive report on your chosen data set.</a:t>
              </a:r>
            </a:p>
            <a:p>
              <a:pPr algn="just">
                <a:lnSpc>
                  <a:spcPts val="2760"/>
                </a:lnSpc>
              </a:pPr>
              <a:endParaRPr lang="en-US" sz="2000">
                <a:solidFill>
                  <a:srgbClr val="000000"/>
                </a:solidFill>
                <a:latin typeface="Roboto"/>
              </a:endParaRPr>
            </a:p>
            <a:p>
              <a:pPr algn="just">
                <a:lnSpc>
                  <a:spcPts val="2760"/>
                </a:lnSpc>
              </a:pPr>
              <a:r>
                <a:rPr lang="en-US" sz="2000">
                  <a:solidFill>
                    <a:srgbClr val="000000"/>
                  </a:solidFill>
                  <a:latin typeface="Roboto"/>
                </a:rPr>
                <a:t>You can save views for future use and create visual representations of your report to share with others in your organization.</a:t>
              </a:r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10143852" y="0"/>
              <a:ext cx="9571642" cy="5411066"/>
              <a:chOff x="0" y="0"/>
              <a:chExt cx="1890695" cy="1068853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890695" cy="1068853"/>
              </a:xfrm>
              <a:custGeom>
                <a:avLst/>
                <a:gdLst/>
                <a:ahLst/>
                <a:cxnLst/>
                <a:rect l="l" t="t" r="r" b="b"/>
                <a:pathLst>
                  <a:path w="1890695" h="1068853">
                    <a:moveTo>
                      <a:pt x="21569" y="0"/>
                    </a:moveTo>
                    <a:lnTo>
                      <a:pt x="1869126" y="0"/>
                    </a:lnTo>
                    <a:cubicBezTo>
                      <a:pt x="1881038" y="0"/>
                      <a:pt x="1890695" y="9657"/>
                      <a:pt x="1890695" y="21569"/>
                    </a:cubicBezTo>
                    <a:lnTo>
                      <a:pt x="1890695" y="1047284"/>
                    </a:lnTo>
                    <a:cubicBezTo>
                      <a:pt x="1890695" y="1059196"/>
                      <a:pt x="1881038" y="1068853"/>
                      <a:pt x="1869126" y="1068853"/>
                    </a:cubicBezTo>
                    <a:lnTo>
                      <a:pt x="21569" y="1068853"/>
                    </a:lnTo>
                    <a:cubicBezTo>
                      <a:pt x="9657" y="1068853"/>
                      <a:pt x="0" y="1059196"/>
                      <a:pt x="0" y="1047284"/>
                    </a:cubicBezTo>
                    <a:lnTo>
                      <a:pt x="0" y="21569"/>
                    </a:lnTo>
                    <a:cubicBezTo>
                      <a:pt x="0" y="9657"/>
                      <a:pt x="9657" y="0"/>
                      <a:pt x="21569" y="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254000" tIns="254000" rIns="254000" bIns="254000" rtlCol="0" anchor="ctr"/>
              <a:lstStyle/>
              <a:p>
                <a:pPr>
                  <a:lnSpc>
                    <a:spcPts val="2879"/>
                  </a:lnSpc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10944136" y="259804"/>
              <a:ext cx="7971074" cy="9842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79"/>
                </a:lnSpc>
              </a:pPr>
              <a:r>
                <a:rPr lang="en-US" sz="2400">
                  <a:solidFill>
                    <a:srgbClr val="FF4D67"/>
                  </a:solidFill>
                  <a:latin typeface="Poppins Bold"/>
                </a:rPr>
                <a:t>PERFORMANCE AND REVENUE ATTRIBUTION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0557789" y="1402056"/>
              <a:ext cx="8645345" cy="36442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760"/>
                </a:lnSpc>
              </a:pPr>
              <a:r>
                <a:rPr lang="en-US" sz="2000">
                  <a:solidFill>
                    <a:srgbClr val="000000"/>
                  </a:solidFill>
                  <a:latin typeface="Roboto"/>
                </a:rPr>
                <a:t>Our dashboard uncovers the user’s campaign source, lifetime value, and actions taken in our platform, or on external channels such as your ecommerce marketplaces or physical stores. </a:t>
              </a:r>
            </a:p>
            <a:p>
              <a:pPr algn="just">
                <a:lnSpc>
                  <a:spcPts val="2760"/>
                </a:lnSpc>
              </a:pPr>
              <a:endParaRPr lang="en-US" sz="2000">
                <a:solidFill>
                  <a:srgbClr val="000000"/>
                </a:solidFill>
                <a:latin typeface="Roboto"/>
              </a:endParaRPr>
            </a:p>
            <a:p>
              <a:pPr algn="just">
                <a:lnSpc>
                  <a:spcPts val="2760"/>
                </a:lnSpc>
              </a:pPr>
              <a:r>
                <a:rPr lang="en-US" sz="2000">
                  <a:solidFill>
                    <a:srgbClr val="000000"/>
                  </a:solidFill>
                  <a:latin typeface="Roboto"/>
                </a:rPr>
                <a:t>You can also measure the incentives (points, chances, and rewards) delivered and optimize campaigns to yield higher returns from users. </a:t>
              </a:r>
            </a:p>
          </p:txBody>
        </p:sp>
        <p:grpSp>
          <p:nvGrpSpPr>
            <p:cNvPr id="13" name="Group 13"/>
            <p:cNvGrpSpPr/>
            <p:nvPr/>
          </p:nvGrpSpPr>
          <p:grpSpPr>
            <a:xfrm>
              <a:off x="10143852" y="5928415"/>
              <a:ext cx="9571642" cy="4661306"/>
              <a:chOff x="0" y="0"/>
              <a:chExt cx="1890695" cy="920752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890695" cy="920752"/>
              </a:xfrm>
              <a:custGeom>
                <a:avLst/>
                <a:gdLst/>
                <a:ahLst/>
                <a:cxnLst/>
                <a:rect l="l" t="t" r="r" b="b"/>
                <a:pathLst>
                  <a:path w="1890695" h="920752">
                    <a:moveTo>
                      <a:pt x="21569" y="0"/>
                    </a:moveTo>
                    <a:lnTo>
                      <a:pt x="1869126" y="0"/>
                    </a:lnTo>
                    <a:cubicBezTo>
                      <a:pt x="1881038" y="0"/>
                      <a:pt x="1890695" y="9657"/>
                      <a:pt x="1890695" y="21569"/>
                    </a:cubicBezTo>
                    <a:lnTo>
                      <a:pt x="1890695" y="899183"/>
                    </a:lnTo>
                    <a:cubicBezTo>
                      <a:pt x="1890695" y="911095"/>
                      <a:pt x="1881038" y="920752"/>
                      <a:pt x="1869126" y="920752"/>
                    </a:cubicBezTo>
                    <a:lnTo>
                      <a:pt x="21569" y="920752"/>
                    </a:lnTo>
                    <a:cubicBezTo>
                      <a:pt x="9657" y="920752"/>
                      <a:pt x="0" y="911095"/>
                      <a:pt x="0" y="899183"/>
                    </a:cubicBezTo>
                    <a:lnTo>
                      <a:pt x="0" y="21569"/>
                    </a:lnTo>
                    <a:cubicBezTo>
                      <a:pt x="0" y="9657"/>
                      <a:pt x="9657" y="0"/>
                      <a:pt x="21569" y="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254000" tIns="254000" rIns="254000" bIns="254000" rtlCol="0" anchor="ctr"/>
              <a:lstStyle/>
              <a:p>
                <a:pPr>
                  <a:lnSpc>
                    <a:spcPts val="2879"/>
                  </a:lnSpc>
                </a:pPr>
                <a:endParaRPr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10844128" y="6188218"/>
              <a:ext cx="8097992" cy="9842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79"/>
                </a:lnSpc>
              </a:pPr>
              <a:r>
                <a:rPr lang="en-US" sz="2400">
                  <a:solidFill>
                    <a:srgbClr val="FF4D67"/>
                  </a:solidFill>
                  <a:latin typeface="Poppins Bold"/>
                </a:rPr>
                <a:t>ROBUST CUSTOMER SEGMENT CREATION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0501625" y="7362474"/>
              <a:ext cx="8783000" cy="27298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760"/>
                </a:lnSpc>
              </a:pPr>
              <a:r>
                <a:rPr lang="en-US" sz="2000">
                  <a:solidFill>
                    <a:srgbClr val="000000"/>
                  </a:solidFill>
                  <a:latin typeface="Roboto"/>
                </a:rPr>
                <a:t>Our segments are a way to filter, analyze, and act upon data and insights generated in our platform. </a:t>
              </a:r>
            </a:p>
            <a:p>
              <a:pPr algn="just">
                <a:lnSpc>
                  <a:spcPts val="2760"/>
                </a:lnSpc>
              </a:pPr>
              <a:endParaRPr lang="en-US" sz="2000">
                <a:solidFill>
                  <a:srgbClr val="000000"/>
                </a:solidFill>
                <a:latin typeface="Roboto"/>
              </a:endParaRPr>
            </a:p>
            <a:p>
              <a:pPr algn="just">
                <a:lnSpc>
                  <a:spcPts val="2760"/>
                </a:lnSpc>
              </a:pPr>
              <a:r>
                <a:rPr lang="en-US" sz="2000">
                  <a:solidFill>
                    <a:srgbClr val="000000"/>
                  </a:solidFill>
                  <a:latin typeface="Roboto"/>
                </a:rPr>
                <a:t>You can build customer segments based on customer details, purchase data, conversions both online and offline, and lifetime value. </a:t>
              </a:r>
            </a:p>
          </p:txBody>
        </p:sp>
        <p:grpSp>
          <p:nvGrpSpPr>
            <p:cNvPr id="18" name="Group 18"/>
            <p:cNvGrpSpPr/>
            <p:nvPr/>
          </p:nvGrpSpPr>
          <p:grpSpPr>
            <a:xfrm>
              <a:off x="0" y="5550306"/>
              <a:ext cx="9571642" cy="5093106"/>
              <a:chOff x="0" y="0"/>
              <a:chExt cx="1890695" cy="1006046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1890695" cy="1006046"/>
              </a:xfrm>
              <a:custGeom>
                <a:avLst/>
                <a:gdLst/>
                <a:ahLst/>
                <a:cxnLst/>
                <a:rect l="l" t="t" r="r" b="b"/>
                <a:pathLst>
                  <a:path w="1890695" h="1006046">
                    <a:moveTo>
                      <a:pt x="21569" y="0"/>
                    </a:moveTo>
                    <a:lnTo>
                      <a:pt x="1869126" y="0"/>
                    </a:lnTo>
                    <a:cubicBezTo>
                      <a:pt x="1881038" y="0"/>
                      <a:pt x="1890695" y="9657"/>
                      <a:pt x="1890695" y="21569"/>
                    </a:cubicBezTo>
                    <a:lnTo>
                      <a:pt x="1890695" y="984477"/>
                    </a:lnTo>
                    <a:cubicBezTo>
                      <a:pt x="1890695" y="996389"/>
                      <a:pt x="1881038" y="1006046"/>
                      <a:pt x="1869126" y="1006046"/>
                    </a:cubicBezTo>
                    <a:lnTo>
                      <a:pt x="21569" y="1006046"/>
                    </a:lnTo>
                    <a:cubicBezTo>
                      <a:pt x="9657" y="1006046"/>
                      <a:pt x="0" y="996389"/>
                      <a:pt x="0" y="984477"/>
                    </a:cubicBezTo>
                    <a:lnTo>
                      <a:pt x="0" y="21569"/>
                    </a:lnTo>
                    <a:cubicBezTo>
                      <a:pt x="0" y="9657"/>
                      <a:pt x="9657" y="0"/>
                      <a:pt x="21569" y="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254000" tIns="254000" rIns="254000" bIns="254000" rtlCol="0" anchor="ctr"/>
              <a:lstStyle/>
              <a:p>
                <a:pPr>
                  <a:lnSpc>
                    <a:spcPts val="2879"/>
                  </a:lnSpc>
                </a:pPr>
                <a:endParaRPr/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700277" y="5810110"/>
              <a:ext cx="8097992" cy="5016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79"/>
                </a:lnSpc>
              </a:pPr>
              <a:r>
                <a:rPr lang="en-US" sz="2400">
                  <a:solidFill>
                    <a:srgbClr val="FF4D67"/>
                  </a:solidFill>
                  <a:latin typeface="Poppins Bold"/>
                </a:rPr>
                <a:t>SMS AND EMAIL AUTOMATION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357773" y="6501766"/>
              <a:ext cx="8783000" cy="36442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760"/>
                </a:lnSpc>
              </a:pPr>
              <a:r>
                <a:rPr lang="en-US" sz="2000">
                  <a:solidFill>
                    <a:srgbClr val="000000"/>
                  </a:solidFill>
                  <a:latin typeface="Roboto"/>
                </a:rPr>
                <a:t>You can use our platform to create SMS and email campaigns, personalize various fields, and send them to specific customer segments.</a:t>
              </a:r>
            </a:p>
            <a:p>
              <a:pPr algn="just">
                <a:lnSpc>
                  <a:spcPts val="2760"/>
                </a:lnSpc>
              </a:pPr>
              <a:endParaRPr lang="en-US" sz="2000">
                <a:solidFill>
                  <a:srgbClr val="000000"/>
                </a:solidFill>
                <a:latin typeface="Roboto"/>
              </a:endParaRPr>
            </a:p>
            <a:p>
              <a:pPr algn="just">
                <a:lnSpc>
                  <a:spcPts val="2760"/>
                </a:lnSpc>
              </a:pPr>
              <a:r>
                <a:rPr lang="en-US" sz="2000">
                  <a:solidFill>
                    <a:srgbClr val="000000"/>
                  </a:solidFill>
                  <a:latin typeface="Roboto"/>
                </a:rPr>
                <a:t>Our platform is an effective tool for building long-lasting relationships with all types of customers, whether you want to reach first-time customers, active engagers, or brand advocates.</a:t>
              </a:r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17477890" y="9095815"/>
            <a:ext cx="282286" cy="793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49"/>
              </a:lnSpc>
            </a:pPr>
            <a:r>
              <a:rPr lang="en-US" sz="3499">
                <a:solidFill>
                  <a:srgbClr val="000000"/>
                </a:solidFill>
                <a:latin typeface="Poppins"/>
              </a:rPr>
              <a:t>6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955952" y="-503193"/>
            <a:ext cx="10805253" cy="279116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919"/>
              </a:lnSpc>
            </a:pPr>
            <a:r>
              <a:rPr lang="en-US" sz="2799" spc="111" dirty="0">
                <a:solidFill>
                  <a:srgbClr val="000000"/>
                </a:solidFill>
                <a:latin typeface="Poppins Bold"/>
              </a:rPr>
              <a:t>BENEFITS OF SKALE’S DATA ANALYTICS PLATFORM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7837074" y="2127081"/>
            <a:ext cx="9639464" cy="7149269"/>
            <a:chOff x="0" y="0"/>
            <a:chExt cx="13716000" cy="10172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16000" cy="10172700"/>
            </a:xfrm>
            <a:custGeom>
              <a:avLst/>
              <a:gdLst/>
              <a:ahLst/>
              <a:cxnLst/>
              <a:rect l="l" t="t" r="r" b="b"/>
              <a:pathLst>
                <a:path w="13716000" h="10172700">
                  <a:moveTo>
                    <a:pt x="0" y="0"/>
                  </a:moveTo>
                  <a:lnTo>
                    <a:pt x="13716000" y="0"/>
                  </a:lnTo>
                  <a:lnTo>
                    <a:pt x="13716000" y="10172700"/>
                  </a:lnTo>
                  <a:lnTo>
                    <a:pt x="0" y="10172700"/>
                  </a:lnTo>
                  <a:close/>
                </a:path>
              </a:pathLst>
            </a:custGeom>
            <a:blipFill>
              <a:blip r:embed="rId2"/>
              <a:stretch>
                <a:fillRect t="-393" b="-393"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393700" y="615950"/>
              <a:ext cx="12941300" cy="9107742"/>
            </a:xfrm>
            <a:custGeom>
              <a:avLst/>
              <a:gdLst/>
              <a:ahLst/>
              <a:cxnLst/>
              <a:rect l="l" t="t" r="r" b="b"/>
              <a:pathLst>
                <a:path w="12941300" h="9107742">
                  <a:moveTo>
                    <a:pt x="12815112" y="9107742"/>
                  </a:moveTo>
                  <a:lnTo>
                    <a:pt x="126187" y="9107742"/>
                  </a:lnTo>
                  <a:cubicBezTo>
                    <a:pt x="56502" y="9107742"/>
                    <a:pt x="0" y="9051252"/>
                    <a:pt x="0" y="8981555"/>
                  </a:cubicBezTo>
                  <a:lnTo>
                    <a:pt x="0" y="0"/>
                  </a:lnTo>
                  <a:lnTo>
                    <a:pt x="12941300" y="0"/>
                  </a:lnTo>
                  <a:lnTo>
                    <a:pt x="12941300" y="8981554"/>
                  </a:lnTo>
                  <a:cubicBezTo>
                    <a:pt x="12941300" y="9051239"/>
                    <a:pt x="12884810" y="9107742"/>
                    <a:pt x="12815112" y="9107742"/>
                  </a:cubicBezTo>
                  <a:close/>
                </a:path>
              </a:pathLst>
            </a:custGeom>
            <a:blipFill>
              <a:blip r:embed="rId3"/>
              <a:stretch>
                <a:fillRect t="-3284" r="-183" b="-3480"/>
              </a:stretch>
            </a:blipFill>
          </p:spPr>
        </p:sp>
      </p:grpSp>
      <p:graphicFrame>
        <p:nvGraphicFramePr>
          <p:cNvPr id="5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74286"/>
              </p:ext>
            </p:extLst>
          </p:nvPr>
        </p:nvGraphicFramePr>
        <p:xfrm>
          <a:off x="811462" y="1639303"/>
          <a:ext cx="6914665" cy="8362307"/>
        </p:xfrm>
        <a:graphic>
          <a:graphicData uri="http://schemas.openxmlformats.org/drawingml/2006/table">
            <a:tbl>
              <a:tblPr/>
              <a:tblGrid>
                <a:gridCol w="26517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2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45031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latin typeface="Roboto"/>
                        </a:rPr>
                        <a:t>Do I need to fill out all fields (data set, columns, and data filter) in order to view the data?</a:t>
                      </a:r>
                      <a:endParaRPr lang="en-US" sz="1100"/>
                    </a:p>
                  </a:txBody>
                  <a:tcPr>
                    <a:lnL w="7144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44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44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44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/>
                        <a:t>No. Simply select the data set you want to view.</a:t>
                      </a:r>
                    </a:p>
                    <a:p>
                      <a:endParaRPr lang="en-US"/>
                    </a:p>
                    <a:p>
                      <a:r>
                        <a:rPr lang="en-US" sz="1900">
                          <a:solidFill>
                            <a:srgbClr val="000000"/>
                          </a:solidFill>
                          <a:latin typeface="Roboto"/>
                        </a:rPr>
                        <a:t>The remaining fields can be used to narrow down the data points that will appear in the table below.</a:t>
                      </a:r>
                    </a:p>
                  </a:txBody>
                  <a:tcPr>
                    <a:lnL w="7144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44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44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44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4106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latin typeface="Roboto"/>
                        </a:rPr>
                        <a:t>Can I just use the generic tab to get all the information I need?</a:t>
                      </a:r>
                      <a:endParaRPr lang="en-US" sz="1100"/>
                    </a:p>
                  </a:txBody>
                  <a:tcPr>
                    <a:lnL w="7144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44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44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44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latin typeface="Roboto"/>
                        </a:rPr>
                        <a:t>You may use the generic tab to uncover relevant data on user acquisition and engagement. </a:t>
                      </a:r>
                      <a:endParaRPr lang="en-US" sz="1100"/>
                    </a:p>
                  </a:txBody>
                  <a:tcPr>
                    <a:lnL w="7144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44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44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44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3101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latin typeface="Roboto"/>
                        </a:rPr>
                        <a:t>How can I assess campaign performance in relation to my objectives?</a:t>
                      </a:r>
                      <a:endParaRPr lang="en-US" sz="1100"/>
                    </a:p>
                  </a:txBody>
                  <a:tcPr>
                    <a:lnL w="7144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44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44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44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latin typeface="Roboto"/>
                        </a:rPr>
                        <a:t>You can focus on a specific goal by going to the events tab. You can see how your user actions are translating to relevant KPIs in this section.</a:t>
                      </a:r>
                      <a:endParaRPr lang="en-US" sz="1100"/>
                    </a:p>
                  </a:txBody>
                  <a:tcPr>
                    <a:lnL w="7144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44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44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44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4106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latin typeface="Roboto"/>
                        </a:rPr>
                        <a:t>How can I tell if the games are producing conversions?</a:t>
                      </a:r>
                      <a:endParaRPr lang="en-US" sz="1100"/>
                    </a:p>
                  </a:txBody>
                  <a:tcPr>
                    <a:lnL w="7144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44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44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44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latin typeface="Roboto"/>
                        </a:rPr>
                        <a:t>Navigate to the challenges tab to see data on your customers' online and in-store activities.</a:t>
                      </a:r>
                      <a:endParaRPr lang="en-US" sz="1100"/>
                    </a:p>
                  </a:txBody>
                  <a:tcPr>
                    <a:lnL w="7144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44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44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44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2792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latin typeface="Roboto"/>
                        </a:rPr>
                        <a:t>What if I'd like to focus on a specific module?</a:t>
                      </a:r>
                      <a:endParaRPr lang="en-US" sz="1100"/>
                    </a:p>
                  </a:txBody>
                  <a:tcPr>
                    <a:lnL w="7144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44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44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44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latin typeface="Roboto"/>
                        </a:rPr>
                        <a:t>You can select a product-specific tab (vouchers, scratch card, etc.) to view data related to that product only. </a:t>
                      </a:r>
                      <a:endParaRPr lang="en-US" sz="1100"/>
                    </a:p>
                  </a:txBody>
                  <a:tcPr>
                    <a:lnL w="7144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44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44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44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73409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latin typeface="Roboto"/>
                        </a:rPr>
                        <a:t>Can I export the data?</a:t>
                      </a:r>
                      <a:endParaRPr lang="en-US" sz="1100"/>
                    </a:p>
                  </a:txBody>
                  <a:tcPr>
                    <a:lnL w="7144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44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44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44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900" dirty="0">
                          <a:solidFill>
                            <a:srgbClr val="000000"/>
                          </a:solidFill>
                          <a:latin typeface="Roboto"/>
                        </a:rPr>
                        <a:t>Yes. You cannot, however, obtain your users' full names, email addresses, or mobile phone numbers. This data can be requested from SKALE's representatives</a:t>
                      </a:r>
                      <a:endParaRPr lang="en-US" sz="1100" dirty="0"/>
                    </a:p>
                  </a:txBody>
                  <a:tcPr>
                    <a:lnL w="7144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44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44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44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6"/>
          <p:cNvSpPr txBox="1"/>
          <p:nvPr/>
        </p:nvSpPr>
        <p:spPr>
          <a:xfrm>
            <a:off x="17477890" y="9095815"/>
            <a:ext cx="242779" cy="793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49"/>
              </a:lnSpc>
            </a:pPr>
            <a:r>
              <a:rPr lang="en-US" sz="3499">
                <a:solidFill>
                  <a:srgbClr val="000000"/>
                </a:solidFill>
                <a:latin typeface="Poppins"/>
              </a:rPr>
              <a:t>7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2377131" y="-375636"/>
            <a:ext cx="3783327" cy="2791171"/>
            <a:chOff x="0" y="-321997"/>
            <a:chExt cx="1217918" cy="89852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217918" cy="254531"/>
            </a:xfrm>
            <a:custGeom>
              <a:avLst/>
              <a:gdLst/>
              <a:ahLst/>
              <a:cxnLst/>
              <a:rect l="l" t="t" r="r" b="b"/>
              <a:pathLst>
                <a:path w="1217918" h="254531">
                  <a:moveTo>
                    <a:pt x="127266" y="0"/>
                  </a:moveTo>
                  <a:lnTo>
                    <a:pt x="1090653" y="0"/>
                  </a:lnTo>
                  <a:cubicBezTo>
                    <a:pt x="1160940" y="0"/>
                    <a:pt x="1217918" y="56979"/>
                    <a:pt x="1217918" y="127266"/>
                  </a:cubicBezTo>
                  <a:lnTo>
                    <a:pt x="1217918" y="127266"/>
                  </a:lnTo>
                  <a:cubicBezTo>
                    <a:pt x="1217918" y="197553"/>
                    <a:pt x="1160940" y="254531"/>
                    <a:pt x="1090653" y="254531"/>
                  </a:cubicBezTo>
                  <a:lnTo>
                    <a:pt x="127266" y="254531"/>
                  </a:lnTo>
                  <a:cubicBezTo>
                    <a:pt x="56979" y="254531"/>
                    <a:pt x="0" y="197553"/>
                    <a:pt x="0" y="127266"/>
                  </a:cubicBezTo>
                  <a:lnTo>
                    <a:pt x="0" y="127266"/>
                  </a:lnTo>
                  <a:cubicBezTo>
                    <a:pt x="0" y="56979"/>
                    <a:pt x="56979" y="0"/>
                    <a:pt x="127266" y="0"/>
                  </a:cubicBezTo>
                  <a:close/>
                </a:path>
              </a:pathLst>
            </a:custGeom>
            <a:solidFill>
              <a:srgbClr val="FF4D67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21997"/>
              <a:ext cx="1217918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19"/>
                </a:lnSpc>
              </a:pPr>
              <a:r>
                <a:rPr lang="en-US" sz="2799" spc="111" dirty="0">
                  <a:solidFill>
                    <a:srgbClr val="FFFFFF"/>
                  </a:solidFill>
                  <a:latin typeface="Poppins Bold"/>
                </a:rPr>
                <a:t>FAQS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686075" y="-366885"/>
            <a:ext cx="3941458" cy="2791171"/>
            <a:chOff x="-25453" y="-321997"/>
            <a:chExt cx="1268823" cy="89852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217918" cy="254531"/>
            </a:xfrm>
            <a:custGeom>
              <a:avLst/>
              <a:gdLst/>
              <a:ahLst/>
              <a:cxnLst/>
              <a:rect l="l" t="t" r="r" b="b"/>
              <a:pathLst>
                <a:path w="1217918" h="254531">
                  <a:moveTo>
                    <a:pt x="127266" y="0"/>
                  </a:moveTo>
                  <a:lnTo>
                    <a:pt x="1090653" y="0"/>
                  </a:lnTo>
                  <a:cubicBezTo>
                    <a:pt x="1160940" y="0"/>
                    <a:pt x="1217918" y="56979"/>
                    <a:pt x="1217918" y="127266"/>
                  </a:cubicBezTo>
                  <a:lnTo>
                    <a:pt x="1217918" y="127266"/>
                  </a:lnTo>
                  <a:cubicBezTo>
                    <a:pt x="1217918" y="197553"/>
                    <a:pt x="1160940" y="254531"/>
                    <a:pt x="1090653" y="254531"/>
                  </a:cubicBezTo>
                  <a:lnTo>
                    <a:pt x="127266" y="254531"/>
                  </a:lnTo>
                  <a:cubicBezTo>
                    <a:pt x="56979" y="254531"/>
                    <a:pt x="0" y="197553"/>
                    <a:pt x="0" y="127266"/>
                  </a:cubicBezTo>
                  <a:lnTo>
                    <a:pt x="0" y="127266"/>
                  </a:lnTo>
                  <a:cubicBezTo>
                    <a:pt x="0" y="56979"/>
                    <a:pt x="56979" y="0"/>
                    <a:pt x="127266" y="0"/>
                  </a:cubicBezTo>
                  <a:close/>
                </a:path>
              </a:pathLst>
            </a:custGeom>
            <a:solidFill>
              <a:srgbClr val="FF4D67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-25453" y="-321997"/>
              <a:ext cx="1268823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19"/>
                </a:lnSpc>
              </a:pPr>
              <a:r>
                <a:rPr lang="en-US" sz="2799" spc="111">
                  <a:solidFill>
                    <a:srgbClr val="FFFFFF"/>
                  </a:solidFill>
                  <a:latin typeface="Poppins Bold"/>
                </a:rPr>
                <a:t>TUTORIAL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6439F6E0954647A64A17F3E4589DAD" ma:contentTypeVersion="16" ma:contentTypeDescription="Create a new document." ma:contentTypeScope="" ma:versionID="cc0eb7511e7f23904e1efd38f451bd18">
  <xsd:schema xmlns:xsd="http://www.w3.org/2001/XMLSchema" xmlns:xs="http://www.w3.org/2001/XMLSchema" xmlns:p="http://schemas.microsoft.com/office/2006/metadata/properties" xmlns:ns2="b9932f40-529a-41c3-8bad-f87d30b50ccb" xmlns:ns3="cbea92aa-5491-4b00-871d-0dcc60b68007" targetNamespace="http://schemas.microsoft.com/office/2006/metadata/properties" ma:root="true" ma:fieldsID="3bf1ecdfd8fcb24f0324f9618a855790" ns2:_="" ns3:_="">
    <xsd:import namespace="b9932f40-529a-41c3-8bad-f87d30b50ccb"/>
    <xsd:import namespace="cbea92aa-5491-4b00-871d-0dcc60b6800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932f40-529a-41c3-8bad-f87d30b50cc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62bb441-c73d-4634-847b-1254fe13e78e}" ma:internalName="TaxCatchAll" ma:showField="CatchAllData" ma:web="b9932f40-529a-41c3-8bad-f87d30b50c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ea92aa-5491-4b00-871d-0dcc60b680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5000dfa-c7b8-48e9-b6fd-fd0b4952b3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9932f40-529a-41c3-8bad-f87d30b50ccb" xsi:nil="true"/>
    <lcf76f155ced4ddcb4097134ff3c332f xmlns="cbea92aa-5491-4b00-871d-0dcc60b6800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1B1B2B6-CA28-4AED-89ED-3FBD51501C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932f40-529a-41c3-8bad-f87d30b50ccb"/>
    <ds:schemaRef ds:uri="cbea92aa-5491-4b00-871d-0dcc60b680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1C519EC-19E3-47F4-BEE0-FB7CEA25485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5402FF6-38AC-4C4C-B8F3-476027FCDD17}">
  <ds:schemaRefs>
    <ds:schemaRef ds:uri="http://schemas.microsoft.com/office/2006/metadata/properties"/>
    <ds:schemaRef ds:uri="http://schemas.microsoft.com/office/infopath/2007/PartnerControls"/>
    <ds:schemaRef ds:uri="b9932f40-529a-41c3-8bad-f87d30b50ccb"/>
    <ds:schemaRef ds:uri="cbea92aa-5491-4b00-871d-0dcc60b6800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1607</Words>
  <Application>Microsoft Office PowerPoint</Application>
  <PresentationFormat>Custom</PresentationFormat>
  <Paragraphs>230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Analytics Guide [Revised]</dc:title>
  <cp:lastModifiedBy>Anne Beatrice Concio</cp:lastModifiedBy>
  <cp:revision>12</cp:revision>
  <dcterms:created xsi:type="dcterms:W3CDTF">2006-08-16T00:00:00Z</dcterms:created>
  <dcterms:modified xsi:type="dcterms:W3CDTF">2022-11-20T12:06:36Z</dcterms:modified>
  <dc:identifier>DAFSK2i4zy8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0x010100286439F6E0954647A64A17F3E4589DAD</vt:lpwstr>
  </property>
  <property fmtid="{D5CDD505-2E9C-101B-9397-08002B2CF9AE}" pid="3" name="MediaServiceImageTags">
    <vt:lpwstr/>
  </property>
</Properties>
</file>